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7.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8.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9.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0.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1.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13.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14.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notesSlides/notesSlide17.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notesSlides/notesSlide18.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19.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20.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21.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22.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23.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notesSlides/notesSlide26.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27.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28.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notesSlides/notesSlide29.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notesSlides/notesSlide30.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notesSlides/notesSlide31.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notesSlides/notesSlide32.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notesSlides/notesSlide33.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notesSlides/notesSlide34.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notesSlides/notesSlide35.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notesSlides/notesSlide36.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notesSlides/notesSlide37.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notesSlides/notesSlide38.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notesSlides/notesSlide39.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notesSlides/notesSlide40.xml" ContentType="application/vnd.openxmlformats-officedocument.presentationml.notesSlide+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notesSlides/notesSlide41.xml" ContentType="application/vnd.openxmlformats-officedocument.presentationml.notesSlide+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notesSlides/notesSlide42.xml" ContentType="application/vnd.openxmlformats-officedocument.presentationml.notesSlide+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notesSlides/notesSlide43.xml" ContentType="application/vnd.openxmlformats-officedocument.presentationml.notesSlide+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notesSlides/notesSlide44.xml" ContentType="application/vnd.openxmlformats-officedocument.presentationml.notesSlide+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notesSlides/notesSlide45.xml" ContentType="application/vnd.openxmlformats-officedocument.presentationml.notesSlide+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160.xml" ContentType="application/vnd.openxmlformats-officedocument.presentationml.tags+xml"/>
  <Override PartName="/ppt/tags/tag161.xml" ContentType="application/vnd.openxmlformats-officedocument.presentationml.tags+xml"/>
  <Override PartName="/ppt/notesSlides/notesSlide48.xml" ContentType="application/vnd.openxmlformats-officedocument.presentationml.notesSlide+xml"/>
  <Override PartName="/ppt/tags/tag162.xml" ContentType="application/vnd.openxmlformats-officedocument.presentationml.tags+xml"/>
  <Override PartName="/ppt/tags/tag163.xml" ContentType="application/vnd.openxmlformats-officedocument.presentationml.tags+xml"/>
  <Override PartName="/ppt/notesSlides/notesSlide49.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notesSlides/notesSlide50.xml" ContentType="application/vnd.openxmlformats-officedocument.presentationml.notesSlide+xml"/>
  <Override PartName="/ppt/tags/tag166.xml" ContentType="application/vnd.openxmlformats-officedocument.presentationml.tags+xml"/>
  <Override PartName="/ppt/tags/tag167.xml" ContentType="application/vnd.openxmlformats-officedocument.presentationml.tags+xml"/>
  <Override PartName="/ppt/notesSlides/notesSlide51.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notesSlides/notesSlide52.xml" ContentType="application/vnd.openxmlformats-officedocument.presentationml.notesSlide+xml"/>
  <Override PartName="/ppt/tags/tag170.xml" ContentType="application/vnd.openxmlformats-officedocument.presentationml.tags+xml"/>
  <Override PartName="/ppt/tags/tag171.xml" ContentType="application/vnd.openxmlformats-officedocument.presentationml.tags+xml"/>
  <Override PartName="/ppt/notesSlides/notesSlide53.xml" ContentType="application/vnd.openxmlformats-officedocument.presentationml.notesSlide+xml"/>
  <Override PartName="/ppt/tags/tag172.xml" ContentType="application/vnd.openxmlformats-officedocument.presentationml.tags+xml"/>
  <Override PartName="/ppt/tags/tag173.xml" ContentType="application/vnd.openxmlformats-officedocument.presentationml.tags+xml"/>
  <Override PartName="/ppt/notesSlides/notesSlide54.xml" ContentType="application/vnd.openxmlformats-officedocument.presentationml.notesSlide+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notesSlides/notesSlide55.xml" ContentType="application/vnd.openxmlformats-officedocument.presentationml.notesSlide+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notesSlides/notesSlide56.xml" ContentType="application/vnd.openxmlformats-officedocument.presentationml.notesSlide+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notesSlides/notesSlide57.xml" ContentType="application/vnd.openxmlformats-officedocument.presentationml.notesSlide+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notesSlides/notesSlide58.xml" ContentType="application/vnd.openxmlformats-officedocument.presentationml.notesSlide+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notesSlides/notesSlide59.xml" ContentType="application/vnd.openxmlformats-officedocument.presentationml.notesSlide+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notesSlides/notesSlide60.xml" ContentType="application/vnd.openxmlformats-officedocument.presentationml.notesSlide+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notesSlides/notesSlide61.xml" ContentType="application/vnd.openxmlformats-officedocument.presentationml.notesSlide+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notesSlides/notesSlide62.xml" ContentType="application/vnd.openxmlformats-officedocument.presentationml.notesSlide+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notesSlides/notesSlide63.xml" ContentType="application/vnd.openxmlformats-officedocument.presentationml.notesSlide+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notesSlides/notesSlide64.xml" ContentType="application/vnd.openxmlformats-officedocument.presentationml.notesSlide+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notesSlides/notesSlide65.xml" ContentType="application/vnd.openxmlformats-officedocument.presentationml.notesSlide+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notesSlides/notesSlide66.xml" ContentType="application/vnd.openxmlformats-officedocument.presentationml.notesSlide+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notesSlides/notesSlide67.xml" ContentType="application/vnd.openxmlformats-officedocument.presentationml.notesSlide+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notesSlides/notesSlide68.xml" ContentType="application/vnd.openxmlformats-officedocument.presentationml.notesSlide+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notesSlides/notesSlide69.xml" ContentType="application/vnd.openxmlformats-officedocument.presentationml.notesSlide+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notesSlides/notesSlide70.xml" ContentType="application/vnd.openxmlformats-officedocument.presentationml.notesSlide+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notesSlides/notesSlide71.xml" ContentType="application/vnd.openxmlformats-officedocument.presentationml.notesSlide+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notesSlides/notesSlide72.xml" ContentType="application/vnd.openxmlformats-officedocument.presentationml.notesSlide+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notesSlides/notesSlide73.xml" ContentType="application/vnd.openxmlformats-officedocument.presentationml.notesSlide+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notesSlides/notesSlide74.xml" ContentType="application/vnd.openxmlformats-officedocument.presentationml.notesSlide+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notesSlides/notesSlide75.xml" ContentType="application/vnd.openxmlformats-officedocument.presentationml.notesSlide+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notesSlides/notesSlide76.xml" ContentType="application/vnd.openxmlformats-officedocument.presentationml.notesSlide+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notesSlides/notesSlide77.xml" ContentType="application/vnd.openxmlformats-officedocument.presentationml.notesSlide+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notesSlides/notesSlide78.xml" ContentType="application/vnd.openxmlformats-officedocument.presentationml.notesSlide+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notesSlides/notesSlide79.xml" ContentType="application/vnd.openxmlformats-officedocument.presentationml.notesSlide+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notesSlides/notesSlide80.xml" ContentType="application/vnd.openxmlformats-officedocument.presentationml.notesSlide+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notesSlides/notesSlide81.xml" ContentType="application/vnd.openxmlformats-officedocument.presentationml.notesSlide+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notesSlides/notesSlide82.xml" ContentType="application/vnd.openxmlformats-officedocument.presentationml.notesSlide+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notesSlides/notesSlide83.xml" ContentType="application/vnd.openxmlformats-officedocument.presentationml.notesSlide+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notesSlides/notesSlide84.xml" ContentType="application/vnd.openxmlformats-officedocument.presentationml.notesSlide+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notesSlides/notesSlide85.xml" ContentType="application/vnd.openxmlformats-officedocument.presentationml.notesSlide+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notesSlides/notesSlide86.xml" ContentType="application/vnd.openxmlformats-officedocument.presentationml.notesSlide+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notesSlides/notesSlide87.xml" ContentType="application/vnd.openxmlformats-officedocument.presentationml.notesSlide+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notesSlides/notesSlide88.xml" ContentType="application/vnd.openxmlformats-officedocument.presentationml.notesSlide+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notesSlides/notesSlide89.xml" ContentType="application/vnd.openxmlformats-officedocument.presentationml.notesSlide+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notesSlides/notesSlide90.xml" ContentType="application/vnd.openxmlformats-officedocument.presentationml.notesSlide+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notesSlides/notesSlide91.xml" ContentType="application/vnd.openxmlformats-officedocument.presentationml.notesSlide+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notesSlides/notesSlide92.xml" ContentType="application/vnd.openxmlformats-officedocument.presentationml.notesSlide+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notesSlides/notesSlide95.xml" ContentType="application/vnd.openxmlformats-officedocument.presentationml.notesSlide+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notesSlides/notesSlide96.xml" ContentType="application/vnd.openxmlformats-officedocument.presentationml.notesSlide+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notesSlides/notesSlide97.xml" ContentType="application/vnd.openxmlformats-officedocument.presentationml.notesSlide+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notesSlides/notesSlide98.xml" ContentType="application/vnd.openxmlformats-officedocument.presentationml.notesSlide+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notesSlides/notesSlide99.xml" ContentType="application/vnd.openxmlformats-officedocument.presentationml.notesSlide+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notesSlides/notesSlide100.xml" ContentType="application/vnd.openxmlformats-officedocument.presentationml.notesSlide+xml"/>
  <Override PartName="/ppt/tags/tag423.xml" ContentType="application/vnd.openxmlformats-officedocument.presentationml.tags+xml"/>
  <Override PartName="/ppt/notesSlides/notesSlide101.xml" ContentType="application/vnd.openxmlformats-officedocument.presentationml.notesSlide+xml"/>
  <Override PartName="/ppt/tags/tag424.xml" ContentType="application/vnd.openxmlformats-officedocument.presentationml.tags+xml"/>
  <Override PartName="/ppt/tags/tag425.xml" ContentType="application/vnd.openxmlformats-officedocument.presentationml.tags+xml"/>
  <Override PartName="/ppt/notesSlides/notesSlide1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4"/>
  </p:notesMasterIdLst>
  <p:handoutMasterIdLst>
    <p:handoutMasterId r:id="rId105"/>
  </p:handoutMasterIdLst>
  <p:sldIdLst>
    <p:sldId id="257" r:id="rId2"/>
    <p:sldId id="1887" r:id="rId3"/>
    <p:sldId id="1353" r:id="rId4"/>
    <p:sldId id="1354" r:id="rId5"/>
    <p:sldId id="1564" r:id="rId6"/>
    <p:sldId id="1566" r:id="rId7"/>
    <p:sldId id="1567" r:id="rId8"/>
    <p:sldId id="1565" r:id="rId9"/>
    <p:sldId id="1568" r:id="rId10"/>
    <p:sldId id="1569" r:id="rId11"/>
    <p:sldId id="1570" r:id="rId12"/>
    <p:sldId id="1571" r:id="rId13"/>
    <p:sldId id="1572" r:id="rId14"/>
    <p:sldId id="1573" r:id="rId15"/>
    <p:sldId id="1574" r:id="rId16"/>
    <p:sldId id="1984" r:id="rId17"/>
    <p:sldId id="1575" r:id="rId18"/>
    <p:sldId id="2070" r:id="rId19"/>
    <p:sldId id="1576" r:id="rId20"/>
    <p:sldId id="1577" r:id="rId21"/>
    <p:sldId id="1578" r:id="rId22"/>
    <p:sldId id="1579" r:id="rId23"/>
    <p:sldId id="1888" r:id="rId24"/>
    <p:sldId id="2071" r:id="rId25"/>
    <p:sldId id="1985" r:id="rId26"/>
    <p:sldId id="1581" r:id="rId27"/>
    <p:sldId id="1582" r:id="rId28"/>
    <p:sldId id="1583" r:id="rId29"/>
    <p:sldId id="1585" r:id="rId30"/>
    <p:sldId id="1586" r:id="rId31"/>
    <p:sldId id="1587" r:id="rId32"/>
    <p:sldId id="1889" r:id="rId33"/>
    <p:sldId id="1890" r:id="rId34"/>
    <p:sldId id="1588" r:id="rId35"/>
    <p:sldId id="1891" r:id="rId36"/>
    <p:sldId id="1892" r:id="rId37"/>
    <p:sldId id="1893" r:id="rId38"/>
    <p:sldId id="1894" r:id="rId39"/>
    <p:sldId id="1624" r:id="rId40"/>
    <p:sldId id="1625" r:id="rId41"/>
    <p:sldId id="1895" r:id="rId42"/>
    <p:sldId id="1626" r:id="rId43"/>
    <p:sldId id="1627" r:id="rId44"/>
    <p:sldId id="1628" r:id="rId45"/>
    <p:sldId id="1629" r:id="rId46"/>
    <p:sldId id="1630" r:id="rId47"/>
    <p:sldId id="1986" r:id="rId48"/>
    <p:sldId id="1631" r:id="rId49"/>
    <p:sldId id="1632" r:id="rId50"/>
    <p:sldId id="1896" r:id="rId51"/>
    <p:sldId id="1836" r:id="rId52"/>
    <p:sldId id="1837" r:id="rId53"/>
    <p:sldId id="1634" r:id="rId54"/>
    <p:sldId id="1897" r:id="rId55"/>
    <p:sldId id="1635" r:id="rId56"/>
    <p:sldId id="1671" r:id="rId57"/>
    <p:sldId id="1672" r:id="rId58"/>
    <p:sldId id="1673" r:id="rId59"/>
    <p:sldId id="1676" r:id="rId60"/>
    <p:sldId id="1674" r:id="rId61"/>
    <p:sldId id="1677" r:id="rId62"/>
    <p:sldId id="1678" r:id="rId63"/>
    <p:sldId id="1679" r:id="rId64"/>
    <p:sldId id="1680" r:id="rId65"/>
    <p:sldId id="1681" r:id="rId66"/>
    <p:sldId id="1682" r:id="rId67"/>
    <p:sldId id="1683" r:id="rId68"/>
    <p:sldId id="1684" r:id="rId69"/>
    <p:sldId id="1685" r:id="rId70"/>
    <p:sldId id="1686" r:id="rId71"/>
    <p:sldId id="1687" r:id="rId72"/>
    <p:sldId id="1988" r:id="rId73"/>
    <p:sldId id="1688" r:id="rId74"/>
    <p:sldId id="1689" r:id="rId75"/>
    <p:sldId id="1690" r:id="rId76"/>
    <p:sldId id="1691" r:id="rId77"/>
    <p:sldId id="1692" r:id="rId78"/>
    <p:sldId id="1694" r:id="rId79"/>
    <p:sldId id="1898" r:id="rId80"/>
    <p:sldId id="1695" r:id="rId81"/>
    <p:sldId id="1696" r:id="rId82"/>
    <p:sldId id="1733" r:id="rId83"/>
    <p:sldId id="1734" r:id="rId84"/>
    <p:sldId id="1735" r:id="rId85"/>
    <p:sldId id="1736" r:id="rId86"/>
    <p:sldId id="1737" r:id="rId87"/>
    <p:sldId id="1738" r:id="rId88"/>
    <p:sldId id="1774" r:id="rId89"/>
    <p:sldId id="1775" r:id="rId90"/>
    <p:sldId id="1776" r:id="rId91"/>
    <p:sldId id="1777" r:id="rId92"/>
    <p:sldId id="1778" r:id="rId93"/>
    <p:sldId id="1779" r:id="rId94"/>
    <p:sldId id="1987" r:id="rId95"/>
    <p:sldId id="1780" r:id="rId96"/>
    <p:sldId id="1817" r:id="rId97"/>
    <p:sldId id="1821" r:id="rId98"/>
    <p:sldId id="1830" r:id="rId99"/>
    <p:sldId id="1831" r:id="rId100"/>
    <p:sldId id="1832" r:id="rId101"/>
    <p:sldId id="686" r:id="rId102"/>
    <p:sldId id="1271" r:id="rId103"/>
  </p:sldIdLst>
  <p:sldSz cx="12192000" cy="6858000"/>
  <p:notesSz cx="7104063" cy="10234613"/>
  <p:custDataLst>
    <p:tags r:id="rId10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121707DC-E887-4D88-BEF6-901E465589A9}">
          <p14:sldIdLst>
            <p14:sldId id="257"/>
            <p14:sldId id="1887"/>
            <p14:sldId id="1353"/>
            <p14:sldId id="1354"/>
            <p14:sldId id="1564"/>
            <p14:sldId id="1566"/>
            <p14:sldId id="1567"/>
            <p14:sldId id="1565"/>
            <p14:sldId id="1568"/>
            <p14:sldId id="1569"/>
            <p14:sldId id="1570"/>
            <p14:sldId id="1571"/>
            <p14:sldId id="1572"/>
            <p14:sldId id="1573"/>
            <p14:sldId id="1574"/>
            <p14:sldId id="1984"/>
            <p14:sldId id="1575"/>
            <p14:sldId id="2070"/>
            <p14:sldId id="1576"/>
            <p14:sldId id="1577"/>
            <p14:sldId id="1578"/>
            <p14:sldId id="1579"/>
            <p14:sldId id="1888"/>
            <p14:sldId id="2071"/>
            <p14:sldId id="1985"/>
            <p14:sldId id="1581"/>
            <p14:sldId id="1582"/>
            <p14:sldId id="1583"/>
            <p14:sldId id="1585"/>
            <p14:sldId id="1586"/>
            <p14:sldId id="1587"/>
            <p14:sldId id="1889"/>
            <p14:sldId id="1890"/>
            <p14:sldId id="1588"/>
            <p14:sldId id="1891"/>
            <p14:sldId id="1892"/>
            <p14:sldId id="1893"/>
            <p14:sldId id="1894"/>
            <p14:sldId id="1624"/>
            <p14:sldId id="1625"/>
            <p14:sldId id="1895"/>
            <p14:sldId id="1626"/>
            <p14:sldId id="1627"/>
            <p14:sldId id="1628"/>
            <p14:sldId id="1629"/>
            <p14:sldId id="1630"/>
            <p14:sldId id="1986"/>
            <p14:sldId id="1631"/>
            <p14:sldId id="1632"/>
            <p14:sldId id="1896"/>
            <p14:sldId id="1836"/>
            <p14:sldId id="1837"/>
            <p14:sldId id="1634"/>
            <p14:sldId id="1897"/>
            <p14:sldId id="1635"/>
            <p14:sldId id="1671"/>
            <p14:sldId id="1672"/>
            <p14:sldId id="1673"/>
            <p14:sldId id="1676"/>
            <p14:sldId id="1674"/>
            <p14:sldId id="1677"/>
            <p14:sldId id="1678"/>
            <p14:sldId id="1679"/>
            <p14:sldId id="1680"/>
            <p14:sldId id="1681"/>
            <p14:sldId id="1682"/>
            <p14:sldId id="1683"/>
            <p14:sldId id="1684"/>
            <p14:sldId id="1685"/>
            <p14:sldId id="1686"/>
            <p14:sldId id="1687"/>
            <p14:sldId id="1988"/>
            <p14:sldId id="1688"/>
            <p14:sldId id="1689"/>
            <p14:sldId id="1690"/>
            <p14:sldId id="1691"/>
            <p14:sldId id="1692"/>
            <p14:sldId id="1694"/>
            <p14:sldId id="1898"/>
            <p14:sldId id="1695"/>
            <p14:sldId id="1696"/>
            <p14:sldId id="1733"/>
            <p14:sldId id="1734"/>
            <p14:sldId id="1735"/>
            <p14:sldId id="1736"/>
            <p14:sldId id="1737"/>
            <p14:sldId id="1738"/>
            <p14:sldId id="1774"/>
            <p14:sldId id="1775"/>
            <p14:sldId id="1776"/>
            <p14:sldId id="1777"/>
            <p14:sldId id="1778"/>
            <p14:sldId id="1779"/>
            <p14:sldId id="1987"/>
            <p14:sldId id="1780"/>
            <p14:sldId id="1817"/>
            <p14:sldId id="1821"/>
            <p14:sldId id="1830"/>
            <p14:sldId id="1831"/>
            <p14:sldId id="1832"/>
            <p14:sldId id="686"/>
            <p14:sldId id="127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蒋 永平" initials="蒋" lastIdx="3" clrIdx="0"/>
  <p:cmAuthor id="2" name="longlong" initials="l" lastIdx="1" clrIdx="1"/>
  <p:cmAuthor id="3" name="二柯 雍" initials="二柯"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8484"/>
    <a:srgbClr val="7F7F7F"/>
    <a:srgbClr val="FFFFFF"/>
    <a:srgbClr val="F2F2F2"/>
    <a:srgbClr val="0000FF"/>
    <a:srgbClr val="FFCCCC"/>
    <a:srgbClr val="0054A3"/>
    <a:srgbClr val="00FF00"/>
    <a:srgbClr val="0079D7"/>
    <a:srgbClr val="9494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4A9E6038-D4B9-49A0-A123-A8C29825C4A2}" styleName="{7fa9662f-551d-47aa-833c-e8f19beed989}">
    <a:wholeTbl>
      <a:tcTxStyle>
        <a:fontRef idx="none">
          <a:prstClr val="black"/>
        </a:fontRef>
      </a:tcTxStyle>
      <a:tcStyle>
        <a:tcBdr>
          <a:top>
            <a:ln w="28575" cmpd="sng">
              <a:solidFill>
                <a:srgbClr val="7BBFEA"/>
              </a:solidFill>
            </a:ln>
          </a:top>
          <a:bottom>
            <a:ln w="28575" cmpd="sng">
              <a:solidFill>
                <a:srgbClr val="7BBFEA"/>
              </a:solidFill>
            </a:ln>
          </a:bottom>
        </a:tcBdr>
        <a:fill>
          <a:solidFill>
            <a:srgbClr val="FFFFFF"/>
          </a:solidFill>
        </a:fill>
      </a:tcStyle>
    </a:wholeTbl>
    <a:band1H>
      <a:tcTxStyle>
        <a:fontRef idx="none">
          <a:prstClr val="black"/>
        </a:fontRef>
      </a:tcTxStyle>
      <a:tcStyle>
        <a:tcBdr/>
        <a:fill>
          <a:solidFill>
            <a:srgbClr val="7BBFEA"/>
          </a:solidFill>
        </a:fill>
      </a:tcStyle>
    </a:band1H>
    <a:band2H>
      <a:tcTxStyle>
        <a:fontRef idx="none">
          <a:prstClr val="black"/>
        </a:fontRef>
      </a:tcTxStyle>
      <a:tcStyle>
        <a:tcBdr/>
        <a:fill>
          <a:solidFill>
            <a:srgbClr val="FFFFFF"/>
          </a:solidFill>
        </a:fill>
      </a:tcStyle>
    </a:band2H>
    <a:firstRow>
      <a:tcTxStyle>
        <a:fontRef idx="none">
          <a:prstClr val="black"/>
        </a:fontRef>
      </a:tcTxStyle>
      <a:tcStyle>
        <a:tcBdr/>
        <a:fill>
          <a:solidFill>
            <a:srgbClr val="FFFFFF"/>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34" autoAdjust="0"/>
    <p:restoredTop sz="84191" autoAdjust="0"/>
  </p:normalViewPr>
  <p:slideViewPr>
    <p:cSldViewPr snapToGrid="0">
      <p:cViewPr varScale="1">
        <p:scale>
          <a:sx n="96" d="100"/>
          <a:sy n="96" d="100"/>
        </p:scale>
        <p:origin x="1098" y="11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commentAuthors" Target="commentAuthor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gs" Target="tags/tag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zh-CN" altLang="en-US" dirty="0">
              <a:ea typeface="黑体" panose="02010609060101010101" pitchFamily="49" charset="-122"/>
            </a:endParaRPr>
          </a:p>
        </p:txBody>
      </p:sp>
      <p:sp>
        <p:nvSpPr>
          <p:cNvPr id="3" name="日期占位符 2"/>
          <p:cNvSpPr>
            <a:spLocks noGrp="1"/>
          </p:cNvSpPr>
          <p:nvPr>
            <p:ph type="dt" sz="quarter" idx="1"/>
          </p:nvPr>
        </p:nvSpPr>
        <p:spPr>
          <a:xfrm>
            <a:off x="4023992" y="0"/>
            <a:ext cx="3078427" cy="513508"/>
          </a:xfrm>
          <a:prstGeom prst="rect">
            <a:avLst/>
          </a:prstGeom>
        </p:spPr>
        <p:txBody>
          <a:bodyPr vert="horz" lIns="99075" tIns="49538" rIns="99075" bIns="49538" rtlCol="0"/>
          <a:lstStyle>
            <a:lvl1pPr algn="r">
              <a:defRPr sz="1300"/>
            </a:lvl1pPr>
          </a:lstStyle>
          <a:p>
            <a:fld id="{0F9B84EA-7D68-4D60-9CB1-D50884785D1C}" type="datetimeFigureOut">
              <a:rPr lang="zh-CN" altLang="en-US" smtClean="0">
                <a:ea typeface="黑体" panose="02010609060101010101" pitchFamily="49" charset="-122"/>
              </a:rPr>
              <a:t>10/5</a:t>
            </a:fld>
            <a:endParaRPr lang="zh-CN" altLang="en-US" dirty="0">
              <a:ea typeface="黑体" panose="02010609060101010101" pitchFamily="49" charset="-122"/>
            </a:endParaRPr>
          </a:p>
        </p:txBody>
      </p:sp>
      <p:sp>
        <p:nvSpPr>
          <p:cNvPr id="4" name="页脚占位符 3"/>
          <p:cNvSpPr>
            <a:spLocks noGrp="1"/>
          </p:cNvSpPr>
          <p:nvPr>
            <p:ph type="ftr" sz="quarter" idx="2"/>
          </p:nvPr>
        </p:nvSpPr>
        <p:spPr>
          <a:xfrm>
            <a:off x="0" y="9721107"/>
            <a:ext cx="3078427" cy="513507"/>
          </a:xfrm>
          <a:prstGeom prst="rect">
            <a:avLst/>
          </a:prstGeom>
        </p:spPr>
        <p:txBody>
          <a:bodyPr vert="horz" lIns="99075" tIns="49538" rIns="99075" bIns="49538" rtlCol="0" anchor="b"/>
          <a:lstStyle>
            <a:lvl1pPr algn="l">
              <a:defRPr sz="1300"/>
            </a:lvl1pPr>
          </a:lstStyle>
          <a:p>
            <a:endParaRPr lang="zh-CN" altLang="en-US" dirty="0">
              <a:ea typeface="黑体" panose="02010609060101010101" pitchFamily="49" charset="-122"/>
            </a:endParaRPr>
          </a:p>
        </p:txBody>
      </p:sp>
      <p:sp>
        <p:nvSpPr>
          <p:cNvPr id="5" name="灯片编号占位符 4"/>
          <p:cNvSpPr>
            <a:spLocks noGrp="1"/>
          </p:cNvSpPr>
          <p:nvPr>
            <p:ph type="sldNum" sz="quarter" idx="3"/>
          </p:nvPr>
        </p:nvSpPr>
        <p:spPr>
          <a:xfrm>
            <a:off x="4023992" y="9721107"/>
            <a:ext cx="3078427" cy="513507"/>
          </a:xfrm>
          <a:prstGeom prst="rect">
            <a:avLst/>
          </a:prstGeom>
        </p:spPr>
        <p:txBody>
          <a:bodyPr vert="horz" lIns="99075" tIns="49538" rIns="99075" bIns="49538" rtlCol="0" anchor="b"/>
          <a:lstStyle>
            <a:lvl1pPr algn="r">
              <a:defRPr sz="1300"/>
            </a:lvl1pPr>
          </a:lstStyle>
          <a:p>
            <a:fld id="{8D4E0FC9-F1F8-4FAE-9988-3BA365CFD46F}" type="slidenum">
              <a:rPr lang="zh-CN" altLang="en-US" smtClean="0">
                <a:ea typeface="黑体" panose="02010609060101010101" pitchFamily="49" charset="-122"/>
              </a:rPr>
              <a:t>‹#›</a:t>
            </a:fld>
            <a:endParaRPr lang="zh-CN" altLang="en-US" dirty="0">
              <a:ea typeface="黑体" panose="02010609060101010101" pitchFamily="49"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zh-CN" altLang="en-US"/>
          </a:p>
        </p:txBody>
      </p:sp>
      <p:sp>
        <p:nvSpPr>
          <p:cNvPr id="3" name="日期占位符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E7CE4261-0CDD-45A3-84C2-311859DE5B03}" type="datetimeFigureOut">
              <a:rPr lang="zh-CN" altLang="en-US" smtClean="0"/>
              <a:t>10/5</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zh-CN" altLang="en-US"/>
          </a:p>
        </p:txBody>
      </p:sp>
      <p:sp>
        <p:nvSpPr>
          <p:cNvPr id="5" name="备注占位符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5EF711DA-82CB-44C8-99EC-9CE596A896F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10</a:t>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100</a:t>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101</a:t>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102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46</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47</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48</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49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50</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51</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52</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53</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54</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55</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56</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57</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58</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59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60</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61</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62</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63</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64</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65</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66</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67</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68</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69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7</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70</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71</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72</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73</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74</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75</a:t>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76</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77</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78</a:t>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79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8</a:t>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80</a:t>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81</a:t>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82</a:t>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83</a:t>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84</a:t>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85</a:t>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86</a:t>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87</a:t>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88</a:t>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89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9</a:t>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90</a:t>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91</a:t>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92</a:t>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93</a:t>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94</a:t>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95</a:t>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96</a:t>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97</a:t>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98</a:t>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99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694536CA-A6C4-4358-AF93-5CCBD70D248C}" type="datetimeFigureOut">
              <a:rPr lang="zh-CN" altLang="en-US" smtClean="0"/>
              <a:t>10/5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4536CA-A6C4-4358-AF93-5CCBD70D248C}" type="datetimeFigureOut">
              <a:rPr lang="zh-CN" altLang="en-US" smtClean="0"/>
              <a:t>10/5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4536CA-A6C4-4358-AF93-5CCBD70D248C}" type="datetimeFigureOut">
              <a:rPr lang="zh-CN" altLang="en-US" smtClean="0"/>
              <a:t>10/5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4536CA-A6C4-4358-AF93-5CCBD70D248C}" type="datetimeFigureOut">
              <a:rPr lang="zh-CN" altLang="en-US" smtClean="0"/>
              <a:t>10/5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694536CA-A6C4-4358-AF93-5CCBD70D248C}" type="datetimeFigureOut">
              <a:rPr lang="zh-CN" altLang="en-US" smtClean="0"/>
              <a:t>10/5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94536CA-A6C4-4358-AF93-5CCBD70D248C}" type="datetimeFigureOut">
              <a:rPr lang="zh-CN" altLang="en-US" smtClean="0"/>
              <a:t>10/5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94536CA-A6C4-4358-AF93-5CCBD70D248C}" type="datetimeFigureOut">
              <a:rPr lang="zh-CN" altLang="en-US" smtClean="0"/>
              <a:t>10/5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94536CA-A6C4-4358-AF93-5CCBD70D248C}" type="datetimeFigureOut">
              <a:rPr lang="zh-CN" altLang="en-US" smtClean="0"/>
              <a:t>10/5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94536CA-A6C4-4358-AF93-5CCBD70D248C}" type="datetimeFigureOut">
              <a:rPr lang="zh-CN" altLang="en-US" smtClean="0"/>
              <a:t>10/5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94536CA-A6C4-4358-AF93-5CCBD70D248C}" type="datetimeFigureOut">
              <a:rPr lang="zh-CN" altLang="en-US" smtClean="0"/>
              <a:t>10/5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94536CA-A6C4-4358-AF93-5CCBD70D248C}" type="datetimeFigureOut">
              <a:rPr lang="zh-CN" altLang="en-US" smtClean="0"/>
              <a:t>10/5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4536CA-A6C4-4358-AF93-5CCBD70D248C}" type="datetimeFigureOut">
              <a:rPr lang="zh-CN" altLang="en-US" smtClean="0"/>
              <a:t>10/5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537B7A-7510-410A-AA53-45D600DA0276}" type="slidenum">
              <a:rPr lang="zh-CN" altLang="en-US" smtClean="0"/>
              <a:t>‹#›</a:t>
            </a:fld>
            <a:endParaRPr lang="zh-CN" altLang="en-US"/>
          </a:p>
        </p:txBody>
      </p:sp>
      <p:sp>
        <p:nvSpPr>
          <p:cNvPr id="7" name="矩形 6"/>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tags" Target="../tags/tag27.xml"/><Relationship Id="rId7" Type="http://schemas.openxmlformats.org/officeDocument/2006/relationships/image" Target="../media/image6.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notesSlide" Target="../notesSlides/notesSlide10.xml"/><Relationship Id="rId5" Type="http://schemas.openxmlformats.org/officeDocument/2006/relationships/slideLayout" Target="../slideLayouts/slideLayout7.xml"/><Relationship Id="rId4" Type="http://schemas.openxmlformats.org/officeDocument/2006/relationships/tags" Target="../tags/tag28.xml"/></Relationships>
</file>

<file path=ppt/slides/_rels/slide10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421.xml"/><Relationship Id="rId7" Type="http://schemas.openxmlformats.org/officeDocument/2006/relationships/image" Target="../media/image6.png"/><Relationship Id="rId2" Type="http://schemas.openxmlformats.org/officeDocument/2006/relationships/tags" Target="../tags/tag420.xml"/><Relationship Id="rId1" Type="http://schemas.openxmlformats.org/officeDocument/2006/relationships/tags" Target="../tags/tag419.xml"/><Relationship Id="rId6" Type="http://schemas.openxmlformats.org/officeDocument/2006/relationships/notesSlide" Target="../notesSlides/notesSlide100.xml"/><Relationship Id="rId5" Type="http://schemas.openxmlformats.org/officeDocument/2006/relationships/slideLayout" Target="../slideLayouts/slideLayout7.xml"/><Relationship Id="rId4" Type="http://schemas.openxmlformats.org/officeDocument/2006/relationships/tags" Target="../tags/tag422.xml"/><Relationship Id="rId9" Type="http://schemas.openxmlformats.org/officeDocument/2006/relationships/hyperlink" Target="https://pan.baidu.com/s/1LasagJAMwJcEntcMaDRWFA?pwd=rywx" TargetMode="Externa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7.xml"/><Relationship Id="rId1" Type="http://schemas.openxmlformats.org/officeDocument/2006/relationships/tags" Target="../tags/tag423.xml"/><Relationship Id="rId4" Type="http://schemas.openxmlformats.org/officeDocument/2006/relationships/image" Target="../media/image39.png"/></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25.xml"/><Relationship Id="rId1" Type="http://schemas.openxmlformats.org/officeDocument/2006/relationships/tags" Target="../tags/tag424.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02.xml"/></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10" Type="http://schemas.openxmlformats.org/officeDocument/2006/relationships/image" Target="../media/image6.png"/><Relationship Id="rId4" Type="http://schemas.openxmlformats.org/officeDocument/2006/relationships/tags" Target="../tags/tag32.xml"/><Relationship Id="rId9"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image" Target="../media/image6.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9.xml"/><Relationship Id="rId1" Type="http://schemas.openxmlformats.org/officeDocument/2006/relationships/tags" Target="../tags/tag38.xml"/><Relationship Id="rId5" Type="http://schemas.openxmlformats.org/officeDocument/2006/relationships/image" Target="../media/image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42.xml"/><Relationship Id="rId7" Type="http://schemas.openxmlformats.org/officeDocument/2006/relationships/image" Target="../media/image6.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notesSlide" Target="../notesSlides/notesSlide14.xml"/><Relationship Id="rId5" Type="http://schemas.openxmlformats.org/officeDocument/2006/relationships/slideLayout" Target="../slideLayouts/slideLayout7.xml"/><Relationship Id="rId4" Type="http://schemas.openxmlformats.org/officeDocument/2006/relationships/tags" Target="../tags/tag4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5.xml"/><Relationship Id="rId1" Type="http://schemas.openxmlformats.org/officeDocument/2006/relationships/tags" Target="../tags/tag44.xml"/><Relationship Id="rId5" Type="http://schemas.openxmlformats.org/officeDocument/2006/relationships/image" Target="../media/image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7.xml"/><Relationship Id="rId1" Type="http://schemas.openxmlformats.org/officeDocument/2006/relationships/tags" Target="../tags/tag46.xml"/><Relationship Id="rId5" Type="http://schemas.openxmlformats.org/officeDocument/2006/relationships/image" Target="../media/image6.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9.xml"/><Relationship Id="rId1" Type="http://schemas.openxmlformats.org/officeDocument/2006/relationships/tags" Target="../tags/tag48.xml"/><Relationship Id="rId5" Type="http://schemas.openxmlformats.org/officeDocument/2006/relationships/image" Target="../media/image6.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tags" Target="../tags/tag52.xml"/><Relationship Id="rId7" Type="http://schemas.openxmlformats.org/officeDocument/2006/relationships/image" Target="../media/image6.pn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notesSlide" Target="../notesSlides/notesSlide19.xml"/><Relationship Id="rId5" Type="http://schemas.openxmlformats.org/officeDocument/2006/relationships/slideLayout" Target="../slideLayouts/slideLayout7.xml"/><Relationship Id="rId4" Type="http://schemas.openxmlformats.org/officeDocument/2006/relationships/tags" Target="../tags/tag5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56.xml"/><Relationship Id="rId7" Type="http://schemas.openxmlformats.org/officeDocument/2006/relationships/image" Target="../media/image6.pn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notesSlide" Target="../notesSlides/notesSlide20.xml"/><Relationship Id="rId5" Type="http://schemas.openxmlformats.org/officeDocument/2006/relationships/slideLayout" Target="../slideLayouts/slideLayout7.xml"/><Relationship Id="rId4" Type="http://schemas.openxmlformats.org/officeDocument/2006/relationships/tags" Target="../tags/tag57.xml"/></Relationships>
</file>

<file path=ppt/slides/_rels/slide2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60.xml"/><Relationship Id="rId7" Type="http://schemas.openxmlformats.org/officeDocument/2006/relationships/notesSlide" Target="../notesSlides/notesSlide21.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Layout" Target="../slideLayouts/slideLayout7.xml"/><Relationship Id="rId5" Type="http://schemas.openxmlformats.org/officeDocument/2006/relationships/tags" Target="../tags/tag62.xml"/><Relationship Id="rId4" Type="http://schemas.openxmlformats.org/officeDocument/2006/relationships/tags" Target="../tags/tag61.xml"/><Relationship Id="rId9" Type="http://schemas.openxmlformats.org/officeDocument/2006/relationships/image" Target="../media/image11.png"/></Relationships>
</file>

<file path=ppt/slides/_rels/slide2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65.xml"/><Relationship Id="rId7" Type="http://schemas.openxmlformats.org/officeDocument/2006/relationships/image" Target="../media/image6.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notesSlide" Target="../notesSlides/notesSlide22.xml"/><Relationship Id="rId5" Type="http://schemas.openxmlformats.org/officeDocument/2006/relationships/slideLayout" Target="../slideLayouts/slideLayout7.xml"/><Relationship Id="rId4" Type="http://schemas.openxmlformats.org/officeDocument/2006/relationships/tags" Target="../tags/tag66.xml"/></Relationships>
</file>

<file path=ppt/slides/_rels/slide23.xml.rels><?xml version="1.0" encoding="UTF-8" standalone="yes"?>
<Relationships xmlns="http://schemas.openxmlformats.org/package/2006/relationships"><Relationship Id="rId3" Type="http://schemas.openxmlformats.org/officeDocument/2006/relationships/tags" Target="../tags/tag69.xml"/><Relationship Id="rId7" Type="http://schemas.openxmlformats.org/officeDocument/2006/relationships/image" Target="../media/image6.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notesSlide" Target="../notesSlides/notesSlide23.xml"/><Relationship Id="rId5" Type="http://schemas.openxmlformats.org/officeDocument/2006/relationships/slideLayout" Target="../slideLayouts/slideLayout7.xml"/><Relationship Id="rId4" Type="http://schemas.openxmlformats.org/officeDocument/2006/relationships/tags" Target="../tags/tag70.xml"/></Relationships>
</file>

<file path=ppt/slides/_rels/slide24.xml.rels><?xml version="1.0" encoding="UTF-8" standalone="yes"?>
<Relationships xmlns="http://schemas.openxmlformats.org/package/2006/relationships"><Relationship Id="rId3" Type="http://schemas.openxmlformats.org/officeDocument/2006/relationships/tags" Target="../tags/tag73.xml"/><Relationship Id="rId7" Type="http://schemas.openxmlformats.org/officeDocument/2006/relationships/image" Target="../media/image6.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notesSlide" Target="../notesSlides/notesSlide24.xml"/><Relationship Id="rId5" Type="http://schemas.openxmlformats.org/officeDocument/2006/relationships/slideLayout" Target="../slideLayouts/slideLayout7.xml"/><Relationship Id="rId4" Type="http://schemas.openxmlformats.org/officeDocument/2006/relationships/tags" Target="../tags/tag74.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6.xml"/><Relationship Id="rId1" Type="http://schemas.openxmlformats.org/officeDocument/2006/relationships/tags" Target="../tags/tag75.xml"/><Relationship Id="rId5" Type="http://schemas.openxmlformats.org/officeDocument/2006/relationships/image" Target="../media/image6.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6.png"/><Relationship Id="rId5" Type="http://schemas.openxmlformats.org/officeDocument/2006/relationships/notesSlide" Target="../notesSlides/notesSlide27.xml"/><Relationship Id="rId4"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tags" Target="../tags/tag87.xml"/><Relationship Id="rId13" Type="http://schemas.openxmlformats.org/officeDocument/2006/relationships/tags" Target="../tags/tag92.xml"/><Relationship Id="rId18" Type="http://schemas.openxmlformats.org/officeDocument/2006/relationships/image" Target="../media/image6.png"/><Relationship Id="rId3" Type="http://schemas.openxmlformats.org/officeDocument/2006/relationships/tags" Target="../tags/tag82.xml"/><Relationship Id="rId7" Type="http://schemas.openxmlformats.org/officeDocument/2006/relationships/tags" Target="../tags/tag86.xml"/><Relationship Id="rId12" Type="http://schemas.openxmlformats.org/officeDocument/2006/relationships/tags" Target="../tags/tag91.xml"/><Relationship Id="rId17" Type="http://schemas.openxmlformats.org/officeDocument/2006/relationships/notesSlide" Target="../notesSlides/notesSlide28.xml"/><Relationship Id="rId2" Type="http://schemas.openxmlformats.org/officeDocument/2006/relationships/tags" Target="../tags/tag81.xml"/><Relationship Id="rId16" Type="http://schemas.openxmlformats.org/officeDocument/2006/relationships/slideLayout" Target="../slideLayouts/slideLayout7.xml"/><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tags" Target="../tags/tag90.xml"/><Relationship Id="rId5" Type="http://schemas.openxmlformats.org/officeDocument/2006/relationships/tags" Target="../tags/tag84.xml"/><Relationship Id="rId15" Type="http://schemas.openxmlformats.org/officeDocument/2006/relationships/tags" Target="../tags/tag94.xml"/><Relationship Id="rId10" Type="http://schemas.openxmlformats.org/officeDocument/2006/relationships/tags" Target="../tags/tag89.xml"/><Relationship Id="rId4" Type="http://schemas.openxmlformats.org/officeDocument/2006/relationships/tags" Target="../tags/tag83.xml"/><Relationship Id="rId9" Type="http://schemas.openxmlformats.org/officeDocument/2006/relationships/tags" Target="../tags/tag88.xml"/><Relationship Id="rId14" Type="http://schemas.openxmlformats.org/officeDocument/2006/relationships/tags" Target="../tags/tag93.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96.xml"/><Relationship Id="rId1" Type="http://schemas.openxmlformats.org/officeDocument/2006/relationships/tags" Target="../tags/tag95.xml"/><Relationship Id="rId5" Type="http://schemas.openxmlformats.org/officeDocument/2006/relationships/image" Target="../media/image6.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98.xml"/><Relationship Id="rId1" Type="http://schemas.openxmlformats.org/officeDocument/2006/relationships/tags" Target="../tags/tag97.xml"/><Relationship Id="rId5" Type="http://schemas.openxmlformats.org/officeDocument/2006/relationships/image" Target="../media/image6.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00.xml"/><Relationship Id="rId1" Type="http://schemas.openxmlformats.org/officeDocument/2006/relationships/tags" Target="../tags/tag99.xml"/><Relationship Id="rId5" Type="http://schemas.openxmlformats.org/officeDocument/2006/relationships/image" Target="../media/image6.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02.xml"/><Relationship Id="rId1" Type="http://schemas.openxmlformats.org/officeDocument/2006/relationships/tags" Target="../tags/tag101.xml"/><Relationship Id="rId5" Type="http://schemas.openxmlformats.org/officeDocument/2006/relationships/image" Target="../media/image6.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04.xml"/><Relationship Id="rId1" Type="http://schemas.openxmlformats.org/officeDocument/2006/relationships/tags" Target="../tags/tag103.xml"/><Relationship Id="rId5" Type="http://schemas.openxmlformats.org/officeDocument/2006/relationships/image" Target="../media/image6.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06.xml"/><Relationship Id="rId1" Type="http://schemas.openxmlformats.org/officeDocument/2006/relationships/tags" Target="../tags/tag105.xml"/><Relationship Id="rId5" Type="http://schemas.openxmlformats.org/officeDocument/2006/relationships/image" Target="../media/image6.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08.xml"/><Relationship Id="rId1" Type="http://schemas.openxmlformats.org/officeDocument/2006/relationships/tags" Target="../tags/tag107.xml"/><Relationship Id="rId5" Type="http://schemas.openxmlformats.org/officeDocument/2006/relationships/image" Target="../media/image6.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10.xml"/><Relationship Id="rId1" Type="http://schemas.openxmlformats.org/officeDocument/2006/relationships/tags" Target="../tags/tag109.xml"/><Relationship Id="rId5" Type="http://schemas.openxmlformats.org/officeDocument/2006/relationships/image" Target="../media/image6.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12.xml"/><Relationship Id="rId1" Type="http://schemas.openxmlformats.org/officeDocument/2006/relationships/tags" Target="../tags/tag111.xml"/><Relationship Id="rId5" Type="http://schemas.openxmlformats.org/officeDocument/2006/relationships/image" Target="../media/image6.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14.xml"/><Relationship Id="rId1" Type="http://schemas.openxmlformats.org/officeDocument/2006/relationships/tags" Target="../tags/tag113.xml"/><Relationship Id="rId5" Type="http://schemas.openxmlformats.org/officeDocument/2006/relationships/image" Target="../media/image6.pn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16.xml"/><Relationship Id="rId1" Type="http://schemas.openxmlformats.org/officeDocument/2006/relationships/tags" Target="../tags/tag115.xml"/><Relationship Id="rId5" Type="http://schemas.openxmlformats.org/officeDocument/2006/relationships/image" Target="../media/image6.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19.xml"/><Relationship Id="rId7" Type="http://schemas.openxmlformats.org/officeDocument/2006/relationships/tags" Target="../tags/tag123.xml"/><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tags" Target="../tags/tag122.xml"/><Relationship Id="rId5" Type="http://schemas.openxmlformats.org/officeDocument/2006/relationships/tags" Target="../tags/tag121.xml"/><Relationship Id="rId10" Type="http://schemas.openxmlformats.org/officeDocument/2006/relationships/image" Target="../media/image6.png"/><Relationship Id="rId4" Type="http://schemas.openxmlformats.org/officeDocument/2006/relationships/tags" Target="../tags/tag120.xml"/><Relationship Id="rId9"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tags" Target="../tags/tag126.xml"/><Relationship Id="rId7" Type="http://schemas.openxmlformats.org/officeDocument/2006/relationships/image" Target="../media/image6.png"/><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notesSlide" Target="../notesSlides/notesSlide41.xml"/><Relationship Id="rId5" Type="http://schemas.openxmlformats.org/officeDocument/2006/relationships/slideLayout" Target="../slideLayouts/slideLayout7.xml"/><Relationship Id="rId4" Type="http://schemas.openxmlformats.org/officeDocument/2006/relationships/tags" Target="../tags/tag127.xml"/></Relationships>
</file>

<file path=ppt/slides/_rels/slide4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130.xml"/><Relationship Id="rId7" Type="http://schemas.openxmlformats.org/officeDocument/2006/relationships/image" Target="../media/image6.png"/><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notesSlide" Target="../notesSlides/notesSlide42.xml"/><Relationship Id="rId5" Type="http://schemas.openxmlformats.org/officeDocument/2006/relationships/slideLayout" Target="../slideLayouts/slideLayout7.xml"/><Relationship Id="rId4" Type="http://schemas.openxmlformats.org/officeDocument/2006/relationships/tags" Target="../tags/tag131.xml"/></Relationships>
</file>

<file path=ppt/slides/_rels/slide43.xml.rels><?xml version="1.0" encoding="UTF-8" standalone="yes"?>
<Relationships xmlns="http://schemas.openxmlformats.org/package/2006/relationships"><Relationship Id="rId3" Type="http://schemas.openxmlformats.org/officeDocument/2006/relationships/tags" Target="../tags/tag134.xml"/><Relationship Id="rId7" Type="http://schemas.openxmlformats.org/officeDocument/2006/relationships/image" Target="../media/image6.png"/><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notesSlide" Target="../notesSlides/notesSlide43.xml"/><Relationship Id="rId5" Type="http://schemas.openxmlformats.org/officeDocument/2006/relationships/slideLayout" Target="../slideLayouts/slideLayout7.xml"/><Relationship Id="rId4" Type="http://schemas.openxmlformats.org/officeDocument/2006/relationships/tags" Target="../tags/tag135.xml"/></Relationships>
</file>

<file path=ppt/slides/_rels/slide44.xml.rels><?xml version="1.0" encoding="UTF-8" standalone="yes"?>
<Relationships xmlns="http://schemas.openxmlformats.org/package/2006/relationships"><Relationship Id="rId8" Type="http://schemas.openxmlformats.org/officeDocument/2006/relationships/tags" Target="../tags/tag143.xml"/><Relationship Id="rId13" Type="http://schemas.openxmlformats.org/officeDocument/2006/relationships/tags" Target="../tags/tag148.xml"/><Relationship Id="rId18" Type="http://schemas.openxmlformats.org/officeDocument/2006/relationships/notesSlide" Target="../notesSlides/notesSlide44.xml"/><Relationship Id="rId3" Type="http://schemas.openxmlformats.org/officeDocument/2006/relationships/tags" Target="../tags/tag138.xml"/><Relationship Id="rId7" Type="http://schemas.openxmlformats.org/officeDocument/2006/relationships/tags" Target="../tags/tag142.xml"/><Relationship Id="rId12" Type="http://schemas.openxmlformats.org/officeDocument/2006/relationships/tags" Target="../tags/tag147.xml"/><Relationship Id="rId17" Type="http://schemas.openxmlformats.org/officeDocument/2006/relationships/slideLayout" Target="../slideLayouts/slideLayout7.xml"/><Relationship Id="rId2" Type="http://schemas.openxmlformats.org/officeDocument/2006/relationships/tags" Target="../tags/tag137.xml"/><Relationship Id="rId16" Type="http://schemas.openxmlformats.org/officeDocument/2006/relationships/tags" Target="../tags/tag151.xml"/><Relationship Id="rId1" Type="http://schemas.openxmlformats.org/officeDocument/2006/relationships/tags" Target="../tags/tag136.xml"/><Relationship Id="rId6" Type="http://schemas.openxmlformats.org/officeDocument/2006/relationships/tags" Target="../tags/tag141.xml"/><Relationship Id="rId11" Type="http://schemas.openxmlformats.org/officeDocument/2006/relationships/tags" Target="../tags/tag146.xml"/><Relationship Id="rId5" Type="http://schemas.openxmlformats.org/officeDocument/2006/relationships/tags" Target="../tags/tag140.xml"/><Relationship Id="rId15" Type="http://schemas.openxmlformats.org/officeDocument/2006/relationships/tags" Target="../tags/tag150.xml"/><Relationship Id="rId10" Type="http://schemas.openxmlformats.org/officeDocument/2006/relationships/tags" Target="../tags/tag145.xml"/><Relationship Id="rId19" Type="http://schemas.openxmlformats.org/officeDocument/2006/relationships/image" Target="../media/image6.png"/><Relationship Id="rId4" Type="http://schemas.openxmlformats.org/officeDocument/2006/relationships/tags" Target="../tags/tag139.xml"/><Relationship Id="rId9" Type="http://schemas.openxmlformats.org/officeDocument/2006/relationships/tags" Target="../tags/tag144.xml"/><Relationship Id="rId14" Type="http://schemas.openxmlformats.org/officeDocument/2006/relationships/tags" Target="../tags/tag149.xml"/></Relationships>
</file>

<file path=ppt/slides/_rels/slide45.xml.rels><?xml version="1.0" encoding="UTF-8" standalone="yes"?>
<Relationships xmlns="http://schemas.openxmlformats.org/package/2006/relationships"><Relationship Id="rId3" Type="http://schemas.openxmlformats.org/officeDocument/2006/relationships/tags" Target="../tags/tag154.xml"/><Relationship Id="rId7" Type="http://schemas.openxmlformats.org/officeDocument/2006/relationships/image" Target="../media/image6.png"/><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notesSlide" Target="../notesSlides/notesSlide45.xml"/><Relationship Id="rId5" Type="http://schemas.openxmlformats.org/officeDocument/2006/relationships/slideLayout" Target="../slideLayouts/slideLayout7.xml"/><Relationship Id="rId4" Type="http://schemas.openxmlformats.org/officeDocument/2006/relationships/tags" Target="../tags/tag155.xml"/></Relationships>
</file>

<file path=ppt/slides/_rels/slide46.xml.rels><?xml version="1.0" encoding="UTF-8" standalone="yes"?>
<Relationships xmlns="http://schemas.openxmlformats.org/package/2006/relationships"><Relationship Id="rId3" Type="http://schemas.openxmlformats.org/officeDocument/2006/relationships/tags" Target="../tags/tag158.xml"/><Relationship Id="rId7" Type="http://schemas.openxmlformats.org/officeDocument/2006/relationships/image" Target="../media/image6.png"/><Relationship Id="rId2" Type="http://schemas.openxmlformats.org/officeDocument/2006/relationships/tags" Target="../tags/tag157.xml"/><Relationship Id="rId1" Type="http://schemas.openxmlformats.org/officeDocument/2006/relationships/tags" Target="../tags/tag156.xml"/><Relationship Id="rId6" Type="http://schemas.openxmlformats.org/officeDocument/2006/relationships/notesSlide" Target="../notesSlides/notesSlide46.xml"/><Relationship Id="rId5" Type="http://schemas.openxmlformats.org/officeDocument/2006/relationships/slideLayout" Target="../slideLayouts/slideLayout7.xml"/><Relationship Id="rId4" Type="http://schemas.openxmlformats.org/officeDocument/2006/relationships/tags" Target="../tags/tag159.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61.xml"/><Relationship Id="rId1" Type="http://schemas.openxmlformats.org/officeDocument/2006/relationships/tags" Target="../tags/tag160.xml"/><Relationship Id="rId5" Type="http://schemas.openxmlformats.org/officeDocument/2006/relationships/image" Target="../media/image6.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63.xml"/><Relationship Id="rId1" Type="http://schemas.openxmlformats.org/officeDocument/2006/relationships/tags" Target="../tags/tag162.xml"/><Relationship Id="rId6" Type="http://schemas.openxmlformats.org/officeDocument/2006/relationships/image" Target="../media/image14.png"/><Relationship Id="rId5" Type="http://schemas.openxmlformats.org/officeDocument/2006/relationships/image" Target="../media/image6.png"/><Relationship Id="rId4"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6.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notesSlide" Target="../notesSlides/notesSlide5.xml"/><Relationship Id="rId5" Type="http://schemas.openxmlformats.org/officeDocument/2006/relationships/slideLayout" Target="../slideLayouts/slideLayout7.xml"/><Relationship Id="rId4" Type="http://schemas.openxmlformats.org/officeDocument/2006/relationships/tags" Target="../tags/tag7.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image" Target="../media/image15.png"/><Relationship Id="rId5" Type="http://schemas.openxmlformats.org/officeDocument/2006/relationships/image" Target="../media/image6.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image" Target="../media/image15.png"/><Relationship Id="rId5" Type="http://schemas.openxmlformats.org/officeDocument/2006/relationships/image" Target="../media/image6.png"/><Relationship Id="rId4"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69.xml"/><Relationship Id="rId1" Type="http://schemas.openxmlformats.org/officeDocument/2006/relationships/tags" Target="../tags/tag168.xml"/><Relationship Id="rId6" Type="http://schemas.openxmlformats.org/officeDocument/2006/relationships/image" Target="../media/image15.png"/><Relationship Id="rId5" Type="http://schemas.openxmlformats.org/officeDocument/2006/relationships/image" Target="../media/image6.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71.xml"/><Relationship Id="rId1" Type="http://schemas.openxmlformats.org/officeDocument/2006/relationships/tags" Target="../tags/tag170.xml"/><Relationship Id="rId5" Type="http://schemas.openxmlformats.org/officeDocument/2006/relationships/image" Target="../media/image6.png"/><Relationship Id="rId4"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73.xml"/><Relationship Id="rId1" Type="http://schemas.openxmlformats.org/officeDocument/2006/relationships/tags" Target="../tags/tag172.xml"/><Relationship Id="rId5" Type="http://schemas.openxmlformats.org/officeDocument/2006/relationships/image" Target="../media/image6.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76.xml"/><Relationship Id="rId7" Type="http://schemas.openxmlformats.org/officeDocument/2006/relationships/notesSlide" Target="../notesSlides/notesSlide55.xml"/><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slideLayout" Target="../slideLayouts/slideLayout7.xml"/><Relationship Id="rId5" Type="http://schemas.openxmlformats.org/officeDocument/2006/relationships/tags" Target="../tags/tag178.xml"/><Relationship Id="rId4" Type="http://schemas.openxmlformats.org/officeDocument/2006/relationships/tags" Target="../tags/tag177.xml"/></Relationships>
</file>

<file path=ppt/slides/_rels/slide56.xml.rels><?xml version="1.0" encoding="UTF-8" standalone="yes"?>
<Relationships xmlns="http://schemas.openxmlformats.org/package/2006/relationships"><Relationship Id="rId8" Type="http://schemas.openxmlformats.org/officeDocument/2006/relationships/tags" Target="../tags/tag186.xml"/><Relationship Id="rId3" Type="http://schemas.openxmlformats.org/officeDocument/2006/relationships/tags" Target="../tags/tag181.xml"/><Relationship Id="rId7" Type="http://schemas.openxmlformats.org/officeDocument/2006/relationships/tags" Target="../tags/tag185.xml"/><Relationship Id="rId12" Type="http://schemas.openxmlformats.org/officeDocument/2006/relationships/image" Target="../media/image16.png"/><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tags" Target="../tags/tag184.xml"/><Relationship Id="rId11" Type="http://schemas.openxmlformats.org/officeDocument/2006/relationships/image" Target="../media/image6.png"/><Relationship Id="rId5" Type="http://schemas.openxmlformats.org/officeDocument/2006/relationships/tags" Target="../tags/tag183.xml"/><Relationship Id="rId10" Type="http://schemas.openxmlformats.org/officeDocument/2006/relationships/notesSlide" Target="../notesSlides/notesSlide56.xml"/><Relationship Id="rId4" Type="http://schemas.openxmlformats.org/officeDocument/2006/relationships/tags" Target="../tags/tag182.xml"/><Relationship Id="rId9"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8" Type="http://schemas.openxmlformats.org/officeDocument/2006/relationships/notesSlide" Target="../notesSlides/notesSlide57.xml"/><Relationship Id="rId3" Type="http://schemas.openxmlformats.org/officeDocument/2006/relationships/tags" Target="../tags/tag189.xml"/><Relationship Id="rId7" Type="http://schemas.openxmlformats.org/officeDocument/2006/relationships/slideLayout" Target="../slideLayouts/slideLayout7.xml"/><Relationship Id="rId2" Type="http://schemas.openxmlformats.org/officeDocument/2006/relationships/tags" Target="../tags/tag188.xml"/><Relationship Id="rId1" Type="http://schemas.openxmlformats.org/officeDocument/2006/relationships/tags" Target="../tags/tag187.xml"/><Relationship Id="rId6" Type="http://schemas.openxmlformats.org/officeDocument/2006/relationships/tags" Target="../tags/tag192.xml"/><Relationship Id="rId5" Type="http://schemas.openxmlformats.org/officeDocument/2006/relationships/tags" Target="../tags/tag191.xml"/><Relationship Id="rId4" Type="http://schemas.openxmlformats.org/officeDocument/2006/relationships/tags" Target="../tags/tag190.xml"/><Relationship Id="rId9" Type="http://schemas.openxmlformats.org/officeDocument/2006/relationships/image" Target="../media/image6.png"/></Relationships>
</file>

<file path=ppt/slides/_rels/slide58.xml.rels><?xml version="1.0" encoding="UTF-8" standalone="yes"?>
<Relationships xmlns="http://schemas.openxmlformats.org/package/2006/relationships"><Relationship Id="rId8" Type="http://schemas.openxmlformats.org/officeDocument/2006/relationships/tags" Target="../tags/tag200.xml"/><Relationship Id="rId3" Type="http://schemas.openxmlformats.org/officeDocument/2006/relationships/tags" Target="../tags/tag195.xml"/><Relationship Id="rId7" Type="http://schemas.openxmlformats.org/officeDocument/2006/relationships/tags" Target="../tags/tag199.xml"/><Relationship Id="rId12" Type="http://schemas.openxmlformats.org/officeDocument/2006/relationships/image" Target="../media/image6.png"/><Relationship Id="rId2" Type="http://schemas.openxmlformats.org/officeDocument/2006/relationships/tags" Target="../tags/tag194.xml"/><Relationship Id="rId1" Type="http://schemas.openxmlformats.org/officeDocument/2006/relationships/tags" Target="../tags/tag193.xml"/><Relationship Id="rId6" Type="http://schemas.openxmlformats.org/officeDocument/2006/relationships/tags" Target="../tags/tag198.xml"/><Relationship Id="rId11" Type="http://schemas.openxmlformats.org/officeDocument/2006/relationships/notesSlide" Target="../notesSlides/notesSlide58.xml"/><Relationship Id="rId5" Type="http://schemas.openxmlformats.org/officeDocument/2006/relationships/tags" Target="../tags/tag197.xml"/><Relationship Id="rId10" Type="http://schemas.openxmlformats.org/officeDocument/2006/relationships/slideLayout" Target="../slideLayouts/slideLayout7.xml"/><Relationship Id="rId4" Type="http://schemas.openxmlformats.org/officeDocument/2006/relationships/tags" Target="../tags/tag196.xml"/><Relationship Id="rId9" Type="http://schemas.openxmlformats.org/officeDocument/2006/relationships/tags" Target="../tags/tag201.xml"/></Relationships>
</file>

<file path=ppt/slides/_rels/slide59.xml.rels><?xml version="1.0" encoding="UTF-8" standalone="yes"?>
<Relationships xmlns="http://schemas.openxmlformats.org/package/2006/relationships"><Relationship Id="rId8" Type="http://schemas.openxmlformats.org/officeDocument/2006/relationships/notesSlide" Target="../notesSlides/notesSlide59.xml"/><Relationship Id="rId3" Type="http://schemas.openxmlformats.org/officeDocument/2006/relationships/tags" Target="../tags/tag204.xml"/><Relationship Id="rId7" Type="http://schemas.openxmlformats.org/officeDocument/2006/relationships/slideLayout" Target="../slideLayouts/slideLayout7.xml"/><Relationship Id="rId2" Type="http://schemas.openxmlformats.org/officeDocument/2006/relationships/tags" Target="../tags/tag203.xml"/><Relationship Id="rId1" Type="http://schemas.openxmlformats.org/officeDocument/2006/relationships/tags" Target="../tags/tag202.xml"/><Relationship Id="rId6" Type="http://schemas.openxmlformats.org/officeDocument/2006/relationships/tags" Target="../tags/tag207.xml"/><Relationship Id="rId5" Type="http://schemas.openxmlformats.org/officeDocument/2006/relationships/tags" Target="../tags/tag206.xml"/><Relationship Id="rId4" Type="http://schemas.openxmlformats.org/officeDocument/2006/relationships/tags" Target="../tags/tag205.xml"/><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3" Type="http://schemas.openxmlformats.org/officeDocument/2006/relationships/tags" Target="../tags/tag10.xml"/><Relationship Id="rId7" Type="http://schemas.openxmlformats.org/officeDocument/2006/relationships/slideLayout" Target="../slideLayouts/slideLayout7.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9" Type="http://schemas.openxmlformats.org/officeDocument/2006/relationships/image" Target="../media/image6.png"/></Relationships>
</file>

<file path=ppt/slides/_rels/slide60.xml.rels><?xml version="1.0" encoding="UTF-8" standalone="yes"?>
<Relationships xmlns="http://schemas.openxmlformats.org/package/2006/relationships"><Relationship Id="rId8" Type="http://schemas.openxmlformats.org/officeDocument/2006/relationships/notesSlide" Target="../notesSlides/notesSlide60.xml"/><Relationship Id="rId3" Type="http://schemas.openxmlformats.org/officeDocument/2006/relationships/tags" Target="../tags/tag210.xml"/><Relationship Id="rId7" Type="http://schemas.openxmlformats.org/officeDocument/2006/relationships/slideLayout" Target="../slideLayouts/slideLayout7.xml"/><Relationship Id="rId2" Type="http://schemas.openxmlformats.org/officeDocument/2006/relationships/tags" Target="../tags/tag209.xml"/><Relationship Id="rId1" Type="http://schemas.openxmlformats.org/officeDocument/2006/relationships/tags" Target="../tags/tag208.xml"/><Relationship Id="rId6" Type="http://schemas.openxmlformats.org/officeDocument/2006/relationships/tags" Target="../tags/tag213.xml"/><Relationship Id="rId5" Type="http://schemas.openxmlformats.org/officeDocument/2006/relationships/tags" Target="../tags/tag212.xml"/><Relationship Id="rId4" Type="http://schemas.openxmlformats.org/officeDocument/2006/relationships/tags" Target="../tags/tag211.xml"/><Relationship Id="rId9" Type="http://schemas.openxmlformats.org/officeDocument/2006/relationships/image" Target="../media/image6.png"/></Relationships>
</file>

<file path=ppt/slides/_rels/slide61.xml.rels><?xml version="1.0" encoding="UTF-8" standalone="yes"?>
<Relationships xmlns="http://schemas.openxmlformats.org/package/2006/relationships"><Relationship Id="rId8" Type="http://schemas.openxmlformats.org/officeDocument/2006/relationships/tags" Target="../tags/tag221.xml"/><Relationship Id="rId3" Type="http://schemas.openxmlformats.org/officeDocument/2006/relationships/tags" Target="../tags/tag216.xml"/><Relationship Id="rId7" Type="http://schemas.openxmlformats.org/officeDocument/2006/relationships/tags" Target="../tags/tag220.xml"/><Relationship Id="rId2" Type="http://schemas.openxmlformats.org/officeDocument/2006/relationships/tags" Target="../tags/tag215.xml"/><Relationship Id="rId1" Type="http://schemas.openxmlformats.org/officeDocument/2006/relationships/tags" Target="../tags/tag214.xml"/><Relationship Id="rId6" Type="http://schemas.openxmlformats.org/officeDocument/2006/relationships/tags" Target="../tags/tag219.xml"/><Relationship Id="rId11" Type="http://schemas.openxmlformats.org/officeDocument/2006/relationships/image" Target="../media/image6.png"/><Relationship Id="rId5" Type="http://schemas.openxmlformats.org/officeDocument/2006/relationships/tags" Target="../tags/tag218.xml"/><Relationship Id="rId10" Type="http://schemas.openxmlformats.org/officeDocument/2006/relationships/notesSlide" Target="../notesSlides/notesSlide61.xml"/><Relationship Id="rId4" Type="http://schemas.openxmlformats.org/officeDocument/2006/relationships/tags" Target="../tags/tag217.xml"/><Relationship Id="rId9"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224.xml"/><Relationship Id="rId7" Type="http://schemas.openxmlformats.org/officeDocument/2006/relationships/tags" Target="../tags/tag228.xml"/><Relationship Id="rId2" Type="http://schemas.openxmlformats.org/officeDocument/2006/relationships/tags" Target="../tags/tag223.xml"/><Relationship Id="rId1" Type="http://schemas.openxmlformats.org/officeDocument/2006/relationships/tags" Target="../tags/tag222.xml"/><Relationship Id="rId6" Type="http://schemas.openxmlformats.org/officeDocument/2006/relationships/tags" Target="../tags/tag227.xml"/><Relationship Id="rId5" Type="http://schemas.openxmlformats.org/officeDocument/2006/relationships/tags" Target="../tags/tag226.xml"/><Relationship Id="rId10" Type="http://schemas.openxmlformats.org/officeDocument/2006/relationships/image" Target="../media/image6.png"/><Relationship Id="rId4" Type="http://schemas.openxmlformats.org/officeDocument/2006/relationships/tags" Target="../tags/tag225.xml"/><Relationship Id="rId9"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231.xml"/><Relationship Id="rId7" Type="http://schemas.openxmlformats.org/officeDocument/2006/relationships/tags" Target="../tags/tag235.xml"/><Relationship Id="rId2" Type="http://schemas.openxmlformats.org/officeDocument/2006/relationships/tags" Target="../tags/tag230.xml"/><Relationship Id="rId1" Type="http://schemas.openxmlformats.org/officeDocument/2006/relationships/tags" Target="../tags/tag229.xml"/><Relationship Id="rId6" Type="http://schemas.openxmlformats.org/officeDocument/2006/relationships/tags" Target="../tags/tag234.xml"/><Relationship Id="rId5" Type="http://schemas.openxmlformats.org/officeDocument/2006/relationships/tags" Target="../tags/tag233.xml"/><Relationship Id="rId10" Type="http://schemas.openxmlformats.org/officeDocument/2006/relationships/image" Target="../media/image6.png"/><Relationship Id="rId4" Type="http://schemas.openxmlformats.org/officeDocument/2006/relationships/tags" Target="../tags/tag232.xml"/><Relationship Id="rId9"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8" Type="http://schemas.openxmlformats.org/officeDocument/2006/relationships/tags" Target="../tags/tag243.xml"/><Relationship Id="rId3" Type="http://schemas.openxmlformats.org/officeDocument/2006/relationships/tags" Target="../tags/tag238.xml"/><Relationship Id="rId7" Type="http://schemas.openxmlformats.org/officeDocument/2006/relationships/tags" Target="../tags/tag242.xml"/><Relationship Id="rId2" Type="http://schemas.openxmlformats.org/officeDocument/2006/relationships/tags" Target="../tags/tag237.xml"/><Relationship Id="rId1" Type="http://schemas.openxmlformats.org/officeDocument/2006/relationships/tags" Target="../tags/tag236.xml"/><Relationship Id="rId6" Type="http://schemas.openxmlformats.org/officeDocument/2006/relationships/tags" Target="../tags/tag241.xml"/><Relationship Id="rId11" Type="http://schemas.openxmlformats.org/officeDocument/2006/relationships/image" Target="../media/image6.png"/><Relationship Id="rId5" Type="http://schemas.openxmlformats.org/officeDocument/2006/relationships/tags" Target="../tags/tag240.xml"/><Relationship Id="rId10" Type="http://schemas.openxmlformats.org/officeDocument/2006/relationships/notesSlide" Target="../notesSlides/notesSlide64.xml"/><Relationship Id="rId4" Type="http://schemas.openxmlformats.org/officeDocument/2006/relationships/tags" Target="../tags/tag239.xml"/><Relationship Id="rId9"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46.xml"/><Relationship Id="rId7" Type="http://schemas.openxmlformats.org/officeDocument/2006/relationships/notesSlide" Target="../notesSlides/notesSlide65.xml"/><Relationship Id="rId2" Type="http://schemas.openxmlformats.org/officeDocument/2006/relationships/tags" Target="../tags/tag245.xml"/><Relationship Id="rId1" Type="http://schemas.openxmlformats.org/officeDocument/2006/relationships/tags" Target="../tags/tag244.xml"/><Relationship Id="rId6" Type="http://schemas.openxmlformats.org/officeDocument/2006/relationships/slideLayout" Target="../slideLayouts/slideLayout7.xml"/><Relationship Id="rId5" Type="http://schemas.openxmlformats.org/officeDocument/2006/relationships/tags" Target="../tags/tag248.xml"/><Relationship Id="rId10" Type="http://schemas.openxmlformats.org/officeDocument/2006/relationships/image" Target="../media/image18.png"/><Relationship Id="rId4" Type="http://schemas.openxmlformats.org/officeDocument/2006/relationships/tags" Target="../tags/tag247.xml"/><Relationship Id="rId9" Type="http://schemas.openxmlformats.org/officeDocument/2006/relationships/image" Target="../media/image17.png"/></Relationships>
</file>

<file path=ppt/slides/_rels/slide6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51.xml"/><Relationship Id="rId7" Type="http://schemas.openxmlformats.org/officeDocument/2006/relationships/notesSlide" Target="../notesSlides/notesSlide66.xml"/><Relationship Id="rId2" Type="http://schemas.openxmlformats.org/officeDocument/2006/relationships/tags" Target="../tags/tag250.xml"/><Relationship Id="rId1" Type="http://schemas.openxmlformats.org/officeDocument/2006/relationships/tags" Target="../tags/tag249.xml"/><Relationship Id="rId6" Type="http://schemas.openxmlformats.org/officeDocument/2006/relationships/slideLayout" Target="../slideLayouts/slideLayout7.xml"/><Relationship Id="rId5" Type="http://schemas.openxmlformats.org/officeDocument/2006/relationships/tags" Target="../tags/tag253.xml"/><Relationship Id="rId4" Type="http://schemas.openxmlformats.org/officeDocument/2006/relationships/tags" Target="../tags/tag252.xml"/><Relationship Id="rId9" Type="http://schemas.openxmlformats.org/officeDocument/2006/relationships/image" Target="../media/image18.png"/></Relationships>
</file>

<file path=ppt/slides/_rels/slide6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56.xml"/><Relationship Id="rId7" Type="http://schemas.openxmlformats.org/officeDocument/2006/relationships/notesSlide" Target="../notesSlides/notesSlide67.xml"/><Relationship Id="rId2" Type="http://schemas.openxmlformats.org/officeDocument/2006/relationships/tags" Target="../tags/tag255.xml"/><Relationship Id="rId1" Type="http://schemas.openxmlformats.org/officeDocument/2006/relationships/tags" Target="../tags/tag254.xml"/><Relationship Id="rId6" Type="http://schemas.openxmlformats.org/officeDocument/2006/relationships/slideLayout" Target="../slideLayouts/slideLayout7.xml"/><Relationship Id="rId5" Type="http://schemas.openxmlformats.org/officeDocument/2006/relationships/tags" Target="../tags/tag258.xml"/><Relationship Id="rId4" Type="http://schemas.openxmlformats.org/officeDocument/2006/relationships/tags" Target="../tags/tag257.xml"/><Relationship Id="rId9" Type="http://schemas.openxmlformats.org/officeDocument/2006/relationships/image" Target="../media/image19.png"/></Relationships>
</file>

<file path=ppt/slides/_rels/slide6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61.xml"/><Relationship Id="rId7" Type="http://schemas.openxmlformats.org/officeDocument/2006/relationships/notesSlide" Target="../notesSlides/notesSlide68.xml"/><Relationship Id="rId2" Type="http://schemas.openxmlformats.org/officeDocument/2006/relationships/tags" Target="../tags/tag260.xml"/><Relationship Id="rId1" Type="http://schemas.openxmlformats.org/officeDocument/2006/relationships/tags" Target="../tags/tag259.xml"/><Relationship Id="rId6" Type="http://schemas.openxmlformats.org/officeDocument/2006/relationships/slideLayout" Target="../slideLayouts/slideLayout7.xml"/><Relationship Id="rId5" Type="http://schemas.openxmlformats.org/officeDocument/2006/relationships/tags" Target="../tags/tag263.xml"/><Relationship Id="rId4" Type="http://schemas.openxmlformats.org/officeDocument/2006/relationships/tags" Target="../tags/tag262.xml"/></Relationships>
</file>

<file path=ppt/slides/_rels/slide6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66.xml"/><Relationship Id="rId7" Type="http://schemas.openxmlformats.org/officeDocument/2006/relationships/notesSlide" Target="../notesSlides/notesSlide69.xml"/><Relationship Id="rId2" Type="http://schemas.openxmlformats.org/officeDocument/2006/relationships/tags" Target="../tags/tag265.xml"/><Relationship Id="rId1" Type="http://schemas.openxmlformats.org/officeDocument/2006/relationships/tags" Target="../tags/tag264.xml"/><Relationship Id="rId6" Type="http://schemas.openxmlformats.org/officeDocument/2006/relationships/slideLayout" Target="../slideLayouts/slideLayout7.xml"/><Relationship Id="rId5" Type="http://schemas.openxmlformats.org/officeDocument/2006/relationships/tags" Target="../tags/tag268.xml"/><Relationship Id="rId4" Type="http://schemas.openxmlformats.org/officeDocument/2006/relationships/tags" Target="../tags/tag267.xml"/><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6.xml"/><Relationship Id="rId7" Type="http://schemas.openxmlformats.org/officeDocument/2006/relationships/image" Target="../media/image6.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notesSlide" Target="../notesSlides/notesSlide7.xml"/><Relationship Id="rId5" Type="http://schemas.openxmlformats.org/officeDocument/2006/relationships/slideLayout" Target="../slideLayouts/slideLayout7.xml"/><Relationship Id="rId4" Type="http://schemas.openxmlformats.org/officeDocument/2006/relationships/tags" Target="../tags/tag17.xml"/><Relationship Id="rId9" Type="http://schemas.openxmlformats.org/officeDocument/2006/relationships/image" Target="../media/image8.svg"/></Relationships>
</file>

<file path=ppt/slides/_rels/slide7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71.xml"/><Relationship Id="rId7" Type="http://schemas.openxmlformats.org/officeDocument/2006/relationships/notesSlide" Target="../notesSlides/notesSlide70.xml"/><Relationship Id="rId2" Type="http://schemas.openxmlformats.org/officeDocument/2006/relationships/tags" Target="../tags/tag270.xml"/><Relationship Id="rId1" Type="http://schemas.openxmlformats.org/officeDocument/2006/relationships/tags" Target="../tags/tag269.xml"/><Relationship Id="rId6" Type="http://schemas.openxmlformats.org/officeDocument/2006/relationships/slideLayout" Target="../slideLayouts/slideLayout7.xml"/><Relationship Id="rId5" Type="http://schemas.openxmlformats.org/officeDocument/2006/relationships/tags" Target="../tags/tag273.xml"/><Relationship Id="rId4" Type="http://schemas.openxmlformats.org/officeDocument/2006/relationships/tags" Target="../tags/tag272.xml"/><Relationship Id="rId9" Type="http://schemas.openxmlformats.org/officeDocument/2006/relationships/image" Target="../media/image21.png"/></Relationships>
</file>

<file path=ppt/slides/_rels/slide71.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276.xml"/><Relationship Id="rId7" Type="http://schemas.openxmlformats.org/officeDocument/2006/relationships/tags" Target="../tags/tag280.xml"/><Relationship Id="rId2" Type="http://schemas.openxmlformats.org/officeDocument/2006/relationships/tags" Target="../tags/tag275.xml"/><Relationship Id="rId1" Type="http://schemas.openxmlformats.org/officeDocument/2006/relationships/tags" Target="../tags/tag274.xml"/><Relationship Id="rId6" Type="http://schemas.openxmlformats.org/officeDocument/2006/relationships/tags" Target="../tags/tag279.xml"/><Relationship Id="rId11" Type="http://schemas.openxmlformats.org/officeDocument/2006/relationships/image" Target="../media/image21.png"/><Relationship Id="rId5" Type="http://schemas.openxmlformats.org/officeDocument/2006/relationships/tags" Target="../tags/tag278.xml"/><Relationship Id="rId10" Type="http://schemas.openxmlformats.org/officeDocument/2006/relationships/image" Target="../media/image6.png"/><Relationship Id="rId4" Type="http://schemas.openxmlformats.org/officeDocument/2006/relationships/tags" Target="../tags/tag277.xml"/><Relationship Id="rId9"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8" Type="http://schemas.openxmlformats.org/officeDocument/2006/relationships/notesSlide" Target="../notesSlides/notesSlide72.xml"/><Relationship Id="rId3" Type="http://schemas.openxmlformats.org/officeDocument/2006/relationships/tags" Target="../tags/tag283.xml"/><Relationship Id="rId7" Type="http://schemas.openxmlformats.org/officeDocument/2006/relationships/slideLayout" Target="../slideLayouts/slideLayout7.xml"/><Relationship Id="rId2" Type="http://schemas.openxmlformats.org/officeDocument/2006/relationships/tags" Target="../tags/tag282.xml"/><Relationship Id="rId1" Type="http://schemas.openxmlformats.org/officeDocument/2006/relationships/tags" Target="../tags/tag281.xml"/><Relationship Id="rId6" Type="http://schemas.openxmlformats.org/officeDocument/2006/relationships/tags" Target="../tags/tag286.xml"/><Relationship Id="rId5" Type="http://schemas.openxmlformats.org/officeDocument/2006/relationships/tags" Target="../tags/tag285.xml"/><Relationship Id="rId10" Type="http://schemas.openxmlformats.org/officeDocument/2006/relationships/image" Target="../media/image21.png"/><Relationship Id="rId4" Type="http://schemas.openxmlformats.org/officeDocument/2006/relationships/tags" Target="../tags/tag284.xml"/><Relationship Id="rId9" Type="http://schemas.openxmlformats.org/officeDocument/2006/relationships/image" Target="../media/image6.png"/></Relationships>
</file>

<file path=ppt/slides/_rels/slide7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89.xml"/><Relationship Id="rId7" Type="http://schemas.openxmlformats.org/officeDocument/2006/relationships/notesSlide" Target="../notesSlides/notesSlide73.xml"/><Relationship Id="rId2" Type="http://schemas.openxmlformats.org/officeDocument/2006/relationships/tags" Target="../tags/tag288.xml"/><Relationship Id="rId1" Type="http://schemas.openxmlformats.org/officeDocument/2006/relationships/tags" Target="../tags/tag287.xml"/><Relationship Id="rId6" Type="http://schemas.openxmlformats.org/officeDocument/2006/relationships/slideLayout" Target="../slideLayouts/slideLayout7.xml"/><Relationship Id="rId5" Type="http://schemas.openxmlformats.org/officeDocument/2006/relationships/tags" Target="../tags/tag291.xml"/><Relationship Id="rId4" Type="http://schemas.openxmlformats.org/officeDocument/2006/relationships/tags" Target="../tags/tag290.xml"/></Relationships>
</file>

<file path=ppt/slides/_rels/slide7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294.xml"/><Relationship Id="rId7" Type="http://schemas.openxmlformats.org/officeDocument/2006/relationships/image" Target="../media/image6.png"/><Relationship Id="rId2" Type="http://schemas.openxmlformats.org/officeDocument/2006/relationships/tags" Target="../tags/tag293.xml"/><Relationship Id="rId1" Type="http://schemas.openxmlformats.org/officeDocument/2006/relationships/tags" Target="../tags/tag292.xml"/><Relationship Id="rId6" Type="http://schemas.openxmlformats.org/officeDocument/2006/relationships/notesSlide" Target="../notesSlides/notesSlide74.xml"/><Relationship Id="rId5" Type="http://schemas.openxmlformats.org/officeDocument/2006/relationships/slideLayout" Target="../slideLayouts/slideLayout7.xml"/><Relationship Id="rId4" Type="http://schemas.openxmlformats.org/officeDocument/2006/relationships/tags" Target="../tags/tag295.xml"/></Relationships>
</file>

<file path=ppt/slides/_rels/slide75.xml.rels><?xml version="1.0" encoding="UTF-8" standalone="yes"?>
<Relationships xmlns="http://schemas.openxmlformats.org/package/2006/relationships"><Relationship Id="rId3" Type="http://schemas.openxmlformats.org/officeDocument/2006/relationships/tags" Target="../tags/tag298.xml"/><Relationship Id="rId7" Type="http://schemas.openxmlformats.org/officeDocument/2006/relationships/image" Target="../media/image23.png"/><Relationship Id="rId2" Type="http://schemas.openxmlformats.org/officeDocument/2006/relationships/tags" Target="../tags/tag297.xml"/><Relationship Id="rId1" Type="http://schemas.openxmlformats.org/officeDocument/2006/relationships/tags" Target="../tags/tag296.xml"/><Relationship Id="rId6" Type="http://schemas.openxmlformats.org/officeDocument/2006/relationships/image" Target="../media/image6.png"/><Relationship Id="rId5" Type="http://schemas.openxmlformats.org/officeDocument/2006/relationships/notesSlide" Target="../notesSlides/notesSlide75.xml"/><Relationship Id="rId4"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301.xml"/><Relationship Id="rId7" Type="http://schemas.openxmlformats.org/officeDocument/2006/relationships/notesSlide" Target="../notesSlides/notesSlide76.xml"/><Relationship Id="rId2" Type="http://schemas.openxmlformats.org/officeDocument/2006/relationships/tags" Target="../tags/tag300.xml"/><Relationship Id="rId1" Type="http://schemas.openxmlformats.org/officeDocument/2006/relationships/tags" Target="../tags/tag299.xml"/><Relationship Id="rId6" Type="http://schemas.openxmlformats.org/officeDocument/2006/relationships/slideLayout" Target="../slideLayouts/slideLayout7.xml"/><Relationship Id="rId5" Type="http://schemas.openxmlformats.org/officeDocument/2006/relationships/tags" Target="../tags/tag303.xml"/><Relationship Id="rId4" Type="http://schemas.openxmlformats.org/officeDocument/2006/relationships/tags" Target="../tags/tag302.xml"/><Relationship Id="rId9" Type="http://schemas.openxmlformats.org/officeDocument/2006/relationships/image" Target="../media/image24.png"/></Relationships>
</file>

<file path=ppt/slides/_rels/slide7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306.xml"/><Relationship Id="rId7" Type="http://schemas.openxmlformats.org/officeDocument/2006/relationships/notesSlide" Target="../notesSlides/notesSlide77.xml"/><Relationship Id="rId2" Type="http://schemas.openxmlformats.org/officeDocument/2006/relationships/tags" Target="../tags/tag305.xml"/><Relationship Id="rId1" Type="http://schemas.openxmlformats.org/officeDocument/2006/relationships/tags" Target="../tags/tag304.xml"/><Relationship Id="rId6" Type="http://schemas.openxmlformats.org/officeDocument/2006/relationships/slideLayout" Target="../slideLayouts/slideLayout7.xml"/><Relationship Id="rId5" Type="http://schemas.openxmlformats.org/officeDocument/2006/relationships/tags" Target="../tags/tag308.xml"/><Relationship Id="rId4" Type="http://schemas.openxmlformats.org/officeDocument/2006/relationships/tags" Target="../tags/tag307.xml"/><Relationship Id="rId9" Type="http://schemas.openxmlformats.org/officeDocument/2006/relationships/image" Target="../media/image25.png"/></Relationships>
</file>

<file path=ppt/slides/_rels/slide78.xml.rels><?xml version="1.0" encoding="UTF-8" standalone="yes"?>
<Relationships xmlns="http://schemas.openxmlformats.org/package/2006/relationships"><Relationship Id="rId8" Type="http://schemas.openxmlformats.org/officeDocument/2006/relationships/notesSlide" Target="../notesSlides/notesSlide78.xml"/><Relationship Id="rId3" Type="http://schemas.openxmlformats.org/officeDocument/2006/relationships/tags" Target="../tags/tag311.xml"/><Relationship Id="rId7" Type="http://schemas.openxmlformats.org/officeDocument/2006/relationships/slideLayout" Target="../slideLayouts/slideLayout7.xml"/><Relationship Id="rId2" Type="http://schemas.openxmlformats.org/officeDocument/2006/relationships/tags" Target="../tags/tag310.xml"/><Relationship Id="rId1" Type="http://schemas.openxmlformats.org/officeDocument/2006/relationships/tags" Target="../tags/tag309.xml"/><Relationship Id="rId6" Type="http://schemas.openxmlformats.org/officeDocument/2006/relationships/tags" Target="../tags/tag314.xml"/><Relationship Id="rId5" Type="http://schemas.openxmlformats.org/officeDocument/2006/relationships/tags" Target="../tags/tag313.xml"/><Relationship Id="rId10" Type="http://schemas.openxmlformats.org/officeDocument/2006/relationships/image" Target="../media/image26.png"/><Relationship Id="rId4" Type="http://schemas.openxmlformats.org/officeDocument/2006/relationships/tags" Target="../tags/tag312.xml"/><Relationship Id="rId9" Type="http://schemas.openxmlformats.org/officeDocument/2006/relationships/image" Target="../media/image6.png"/></Relationships>
</file>

<file path=ppt/slides/_rels/slide7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317.xml"/><Relationship Id="rId7" Type="http://schemas.openxmlformats.org/officeDocument/2006/relationships/notesSlide" Target="../notesSlides/notesSlide79.xml"/><Relationship Id="rId2" Type="http://schemas.openxmlformats.org/officeDocument/2006/relationships/tags" Target="../tags/tag316.xml"/><Relationship Id="rId1" Type="http://schemas.openxmlformats.org/officeDocument/2006/relationships/tags" Target="../tags/tag315.xml"/><Relationship Id="rId6" Type="http://schemas.openxmlformats.org/officeDocument/2006/relationships/slideLayout" Target="../slideLayouts/slideLayout7.xml"/><Relationship Id="rId5" Type="http://schemas.openxmlformats.org/officeDocument/2006/relationships/tags" Target="../tags/tag319.xml"/><Relationship Id="rId4" Type="http://schemas.openxmlformats.org/officeDocument/2006/relationships/tags" Target="../tags/tag318.xml"/></Relationships>
</file>

<file path=ppt/slides/_rels/slide8.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6.png"/><Relationship Id="rId5" Type="http://schemas.openxmlformats.org/officeDocument/2006/relationships/notesSlide" Target="../notesSlides/notesSlide8.xml"/><Relationship Id="rId4"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322.xml"/><Relationship Id="rId7" Type="http://schemas.openxmlformats.org/officeDocument/2006/relationships/image" Target="../media/image6.png"/><Relationship Id="rId2" Type="http://schemas.openxmlformats.org/officeDocument/2006/relationships/tags" Target="../tags/tag321.xml"/><Relationship Id="rId1" Type="http://schemas.openxmlformats.org/officeDocument/2006/relationships/tags" Target="../tags/tag320.xml"/><Relationship Id="rId6" Type="http://schemas.openxmlformats.org/officeDocument/2006/relationships/notesSlide" Target="../notesSlides/notesSlide80.xml"/><Relationship Id="rId5" Type="http://schemas.openxmlformats.org/officeDocument/2006/relationships/slideLayout" Target="../slideLayouts/slideLayout7.xml"/><Relationship Id="rId4" Type="http://schemas.openxmlformats.org/officeDocument/2006/relationships/tags" Target="../tags/tag323.xml"/></Relationships>
</file>

<file path=ppt/slides/_rels/slide81.xml.rels><?xml version="1.0" encoding="UTF-8" standalone="yes"?>
<Relationships xmlns="http://schemas.openxmlformats.org/package/2006/relationships"><Relationship Id="rId3" Type="http://schemas.openxmlformats.org/officeDocument/2006/relationships/tags" Target="../tags/tag326.xml"/><Relationship Id="rId2" Type="http://schemas.openxmlformats.org/officeDocument/2006/relationships/tags" Target="../tags/tag325.xml"/><Relationship Id="rId1" Type="http://schemas.openxmlformats.org/officeDocument/2006/relationships/tags" Target="../tags/tag324.xml"/><Relationship Id="rId6" Type="http://schemas.openxmlformats.org/officeDocument/2006/relationships/image" Target="../media/image6.png"/><Relationship Id="rId5" Type="http://schemas.openxmlformats.org/officeDocument/2006/relationships/notesSlide" Target="../notesSlides/notesSlide81.xml"/><Relationship Id="rId4"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329.xml"/><Relationship Id="rId7" Type="http://schemas.openxmlformats.org/officeDocument/2006/relationships/notesSlide" Target="../notesSlides/notesSlide82.xml"/><Relationship Id="rId2" Type="http://schemas.openxmlformats.org/officeDocument/2006/relationships/tags" Target="../tags/tag328.xml"/><Relationship Id="rId1" Type="http://schemas.openxmlformats.org/officeDocument/2006/relationships/tags" Target="../tags/tag327.xml"/><Relationship Id="rId6" Type="http://schemas.openxmlformats.org/officeDocument/2006/relationships/slideLayout" Target="../slideLayouts/slideLayout7.xml"/><Relationship Id="rId5" Type="http://schemas.openxmlformats.org/officeDocument/2006/relationships/tags" Target="../tags/tag331.xml"/><Relationship Id="rId4" Type="http://schemas.openxmlformats.org/officeDocument/2006/relationships/tags" Target="../tags/tag330.xml"/><Relationship Id="rId9" Type="http://schemas.openxmlformats.org/officeDocument/2006/relationships/image" Target="../media/image28.png"/></Relationships>
</file>

<file path=ppt/slides/_rels/slide83.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334.xml"/><Relationship Id="rId7" Type="http://schemas.openxmlformats.org/officeDocument/2006/relationships/tags" Target="../tags/tag338.xml"/><Relationship Id="rId2" Type="http://schemas.openxmlformats.org/officeDocument/2006/relationships/tags" Target="../tags/tag333.xml"/><Relationship Id="rId1" Type="http://schemas.openxmlformats.org/officeDocument/2006/relationships/tags" Target="../tags/tag332.xml"/><Relationship Id="rId6" Type="http://schemas.openxmlformats.org/officeDocument/2006/relationships/tags" Target="../tags/tag337.xml"/><Relationship Id="rId11" Type="http://schemas.openxmlformats.org/officeDocument/2006/relationships/image" Target="../media/image29.png"/><Relationship Id="rId5" Type="http://schemas.openxmlformats.org/officeDocument/2006/relationships/tags" Target="../tags/tag336.xml"/><Relationship Id="rId10" Type="http://schemas.openxmlformats.org/officeDocument/2006/relationships/image" Target="../media/image6.png"/><Relationship Id="rId4" Type="http://schemas.openxmlformats.org/officeDocument/2006/relationships/tags" Target="../tags/tag335.xml"/><Relationship Id="rId9"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8" Type="http://schemas.openxmlformats.org/officeDocument/2006/relationships/notesSlide" Target="../notesSlides/notesSlide84.xml"/><Relationship Id="rId3" Type="http://schemas.openxmlformats.org/officeDocument/2006/relationships/tags" Target="../tags/tag341.xml"/><Relationship Id="rId7" Type="http://schemas.openxmlformats.org/officeDocument/2006/relationships/slideLayout" Target="../slideLayouts/slideLayout7.xml"/><Relationship Id="rId2" Type="http://schemas.openxmlformats.org/officeDocument/2006/relationships/tags" Target="../tags/tag340.xml"/><Relationship Id="rId1" Type="http://schemas.openxmlformats.org/officeDocument/2006/relationships/tags" Target="../tags/tag339.xml"/><Relationship Id="rId6" Type="http://schemas.openxmlformats.org/officeDocument/2006/relationships/tags" Target="../tags/tag344.xml"/><Relationship Id="rId5" Type="http://schemas.openxmlformats.org/officeDocument/2006/relationships/tags" Target="../tags/tag343.xml"/><Relationship Id="rId10" Type="http://schemas.openxmlformats.org/officeDocument/2006/relationships/image" Target="../media/image30.png"/><Relationship Id="rId4" Type="http://schemas.openxmlformats.org/officeDocument/2006/relationships/tags" Target="../tags/tag342.xml"/><Relationship Id="rId9" Type="http://schemas.openxmlformats.org/officeDocument/2006/relationships/image" Target="../media/image6.png"/></Relationships>
</file>

<file path=ppt/slides/_rels/slide8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347.xml"/><Relationship Id="rId7" Type="http://schemas.openxmlformats.org/officeDocument/2006/relationships/notesSlide" Target="../notesSlides/notesSlide85.xml"/><Relationship Id="rId2" Type="http://schemas.openxmlformats.org/officeDocument/2006/relationships/tags" Target="../tags/tag346.xml"/><Relationship Id="rId1" Type="http://schemas.openxmlformats.org/officeDocument/2006/relationships/tags" Target="../tags/tag345.xml"/><Relationship Id="rId6" Type="http://schemas.openxmlformats.org/officeDocument/2006/relationships/slideLayout" Target="../slideLayouts/slideLayout7.xml"/><Relationship Id="rId5" Type="http://schemas.openxmlformats.org/officeDocument/2006/relationships/tags" Target="../tags/tag349.xml"/><Relationship Id="rId4" Type="http://schemas.openxmlformats.org/officeDocument/2006/relationships/tags" Target="../tags/tag348.xml"/></Relationships>
</file>

<file path=ppt/slides/_rels/slide8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352.xml"/><Relationship Id="rId7" Type="http://schemas.openxmlformats.org/officeDocument/2006/relationships/notesSlide" Target="../notesSlides/notesSlide86.xml"/><Relationship Id="rId2" Type="http://schemas.openxmlformats.org/officeDocument/2006/relationships/tags" Target="../tags/tag351.xml"/><Relationship Id="rId1" Type="http://schemas.openxmlformats.org/officeDocument/2006/relationships/tags" Target="../tags/tag350.xml"/><Relationship Id="rId6" Type="http://schemas.openxmlformats.org/officeDocument/2006/relationships/slideLayout" Target="../slideLayouts/slideLayout7.xml"/><Relationship Id="rId5" Type="http://schemas.openxmlformats.org/officeDocument/2006/relationships/tags" Target="../tags/tag354.xml"/><Relationship Id="rId4" Type="http://schemas.openxmlformats.org/officeDocument/2006/relationships/tags" Target="../tags/tag353.xml"/><Relationship Id="rId9" Type="http://schemas.openxmlformats.org/officeDocument/2006/relationships/image" Target="../media/image31.png"/></Relationships>
</file>

<file path=ppt/slides/_rels/slide87.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357.xml"/><Relationship Id="rId7" Type="http://schemas.openxmlformats.org/officeDocument/2006/relationships/tags" Target="../tags/tag361.xml"/><Relationship Id="rId2" Type="http://schemas.openxmlformats.org/officeDocument/2006/relationships/tags" Target="../tags/tag356.xml"/><Relationship Id="rId1" Type="http://schemas.openxmlformats.org/officeDocument/2006/relationships/tags" Target="../tags/tag355.xml"/><Relationship Id="rId6" Type="http://schemas.openxmlformats.org/officeDocument/2006/relationships/tags" Target="../tags/tag360.xml"/><Relationship Id="rId5" Type="http://schemas.openxmlformats.org/officeDocument/2006/relationships/tags" Target="../tags/tag359.xml"/><Relationship Id="rId10" Type="http://schemas.openxmlformats.org/officeDocument/2006/relationships/image" Target="../media/image6.png"/><Relationship Id="rId4" Type="http://schemas.openxmlformats.org/officeDocument/2006/relationships/tags" Target="../tags/tag358.xml"/><Relationship Id="rId9"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8" Type="http://schemas.openxmlformats.org/officeDocument/2006/relationships/notesSlide" Target="../notesSlides/notesSlide88.xml"/><Relationship Id="rId3" Type="http://schemas.openxmlformats.org/officeDocument/2006/relationships/tags" Target="../tags/tag364.xml"/><Relationship Id="rId7" Type="http://schemas.openxmlformats.org/officeDocument/2006/relationships/slideLayout" Target="../slideLayouts/slideLayout7.xml"/><Relationship Id="rId2" Type="http://schemas.openxmlformats.org/officeDocument/2006/relationships/tags" Target="../tags/tag363.xml"/><Relationship Id="rId1" Type="http://schemas.openxmlformats.org/officeDocument/2006/relationships/tags" Target="../tags/tag362.xml"/><Relationship Id="rId6" Type="http://schemas.openxmlformats.org/officeDocument/2006/relationships/tags" Target="../tags/tag367.xml"/><Relationship Id="rId5" Type="http://schemas.openxmlformats.org/officeDocument/2006/relationships/tags" Target="../tags/tag366.xml"/><Relationship Id="rId10" Type="http://schemas.openxmlformats.org/officeDocument/2006/relationships/image" Target="../media/image32.png"/><Relationship Id="rId4" Type="http://schemas.openxmlformats.org/officeDocument/2006/relationships/tags" Target="../tags/tag365.xml"/><Relationship Id="rId9" Type="http://schemas.openxmlformats.org/officeDocument/2006/relationships/image" Target="../media/image6.png"/></Relationships>
</file>

<file path=ppt/slides/_rels/slide89.xml.rels><?xml version="1.0" encoding="UTF-8" standalone="yes"?>
<Relationships xmlns="http://schemas.openxmlformats.org/package/2006/relationships"><Relationship Id="rId8" Type="http://schemas.openxmlformats.org/officeDocument/2006/relationships/notesSlide" Target="../notesSlides/notesSlide89.xml"/><Relationship Id="rId3" Type="http://schemas.openxmlformats.org/officeDocument/2006/relationships/tags" Target="../tags/tag370.xml"/><Relationship Id="rId7" Type="http://schemas.openxmlformats.org/officeDocument/2006/relationships/slideLayout" Target="../slideLayouts/slideLayout7.xml"/><Relationship Id="rId2" Type="http://schemas.openxmlformats.org/officeDocument/2006/relationships/tags" Target="../tags/tag369.xml"/><Relationship Id="rId1" Type="http://schemas.openxmlformats.org/officeDocument/2006/relationships/tags" Target="../tags/tag368.xml"/><Relationship Id="rId6" Type="http://schemas.openxmlformats.org/officeDocument/2006/relationships/tags" Target="../tags/tag373.xml"/><Relationship Id="rId5" Type="http://schemas.openxmlformats.org/officeDocument/2006/relationships/tags" Target="../tags/tag372.xml"/><Relationship Id="rId10" Type="http://schemas.openxmlformats.org/officeDocument/2006/relationships/image" Target="../media/image33.png"/><Relationship Id="rId4" Type="http://schemas.openxmlformats.org/officeDocument/2006/relationships/tags" Target="../tags/tag371.xml"/><Relationship Id="rId9"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image" Target="../media/image6.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notesSlide" Target="../notesSlides/notesSlide9.xml"/><Relationship Id="rId5" Type="http://schemas.openxmlformats.org/officeDocument/2006/relationships/slideLayout" Target="../slideLayouts/slideLayout7.xml"/><Relationship Id="rId4" Type="http://schemas.openxmlformats.org/officeDocument/2006/relationships/tags" Target="../tags/tag24.xml"/></Relationships>
</file>

<file path=ppt/slides/_rels/slide90.xml.rels><?xml version="1.0" encoding="UTF-8" standalone="yes"?>
<Relationships xmlns="http://schemas.openxmlformats.org/package/2006/relationships"><Relationship Id="rId8" Type="http://schemas.openxmlformats.org/officeDocument/2006/relationships/notesSlide" Target="../notesSlides/notesSlide90.xml"/><Relationship Id="rId3" Type="http://schemas.openxmlformats.org/officeDocument/2006/relationships/tags" Target="../tags/tag376.xml"/><Relationship Id="rId7" Type="http://schemas.openxmlformats.org/officeDocument/2006/relationships/slideLayout" Target="../slideLayouts/slideLayout7.xml"/><Relationship Id="rId2" Type="http://schemas.openxmlformats.org/officeDocument/2006/relationships/tags" Target="../tags/tag375.xml"/><Relationship Id="rId1" Type="http://schemas.openxmlformats.org/officeDocument/2006/relationships/tags" Target="../tags/tag374.xml"/><Relationship Id="rId6" Type="http://schemas.openxmlformats.org/officeDocument/2006/relationships/tags" Target="../tags/tag379.xml"/><Relationship Id="rId5" Type="http://schemas.openxmlformats.org/officeDocument/2006/relationships/tags" Target="../tags/tag378.xml"/><Relationship Id="rId10" Type="http://schemas.openxmlformats.org/officeDocument/2006/relationships/image" Target="../media/image34.png"/><Relationship Id="rId4" Type="http://schemas.openxmlformats.org/officeDocument/2006/relationships/tags" Target="../tags/tag377.xml"/><Relationship Id="rId9" Type="http://schemas.openxmlformats.org/officeDocument/2006/relationships/image" Target="../media/image6.png"/></Relationships>
</file>

<file path=ppt/slides/_rels/slide9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382.xml"/><Relationship Id="rId7" Type="http://schemas.openxmlformats.org/officeDocument/2006/relationships/notesSlide" Target="../notesSlides/notesSlide91.xml"/><Relationship Id="rId2" Type="http://schemas.openxmlformats.org/officeDocument/2006/relationships/tags" Target="../tags/tag381.xml"/><Relationship Id="rId1" Type="http://schemas.openxmlformats.org/officeDocument/2006/relationships/tags" Target="../tags/tag380.xml"/><Relationship Id="rId6" Type="http://schemas.openxmlformats.org/officeDocument/2006/relationships/slideLayout" Target="../slideLayouts/slideLayout7.xml"/><Relationship Id="rId5" Type="http://schemas.openxmlformats.org/officeDocument/2006/relationships/tags" Target="../tags/tag384.xml"/><Relationship Id="rId4" Type="http://schemas.openxmlformats.org/officeDocument/2006/relationships/tags" Target="../tags/tag383.xml"/></Relationships>
</file>

<file path=ppt/slides/_rels/slide92.xml.rels><?xml version="1.0" encoding="UTF-8" standalone="yes"?>
<Relationships xmlns="http://schemas.openxmlformats.org/package/2006/relationships"><Relationship Id="rId8" Type="http://schemas.openxmlformats.org/officeDocument/2006/relationships/tags" Target="../tags/tag392.xml"/><Relationship Id="rId13" Type="http://schemas.openxmlformats.org/officeDocument/2006/relationships/tags" Target="../tags/tag397.xml"/><Relationship Id="rId18" Type="http://schemas.openxmlformats.org/officeDocument/2006/relationships/image" Target="../media/image6.png"/><Relationship Id="rId3" Type="http://schemas.openxmlformats.org/officeDocument/2006/relationships/tags" Target="../tags/tag387.xml"/><Relationship Id="rId7" Type="http://schemas.openxmlformats.org/officeDocument/2006/relationships/tags" Target="../tags/tag391.xml"/><Relationship Id="rId12" Type="http://schemas.openxmlformats.org/officeDocument/2006/relationships/tags" Target="../tags/tag396.xml"/><Relationship Id="rId17" Type="http://schemas.openxmlformats.org/officeDocument/2006/relationships/notesSlide" Target="../notesSlides/notesSlide92.xml"/><Relationship Id="rId2" Type="http://schemas.openxmlformats.org/officeDocument/2006/relationships/tags" Target="../tags/tag386.xml"/><Relationship Id="rId16" Type="http://schemas.openxmlformats.org/officeDocument/2006/relationships/slideLayout" Target="../slideLayouts/slideLayout7.xml"/><Relationship Id="rId1" Type="http://schemas.openxmlformats.org/officeDocument/2006/relationships/tags" Target="../tags/tag385.xml"/><Relationship Id="rId6" Type="http://schemas.openxmlformats.org/officeDocument/2006/relationships/tags" Target="../tags/tag390.xml"/><Relationship Id="rId11" Type="http://schemas.openxmlformats.org/officeDocument/2006/relationships/tags" Target="../tags/tag395.xml"/><Relationship Id="rId5" Type="http://schemas.openxmlformats.org/officeDocument/2006/relationships/tags" Target="../tags/tag389.xml"/><Relationship Id="rId15" Type="http://schemas.openxmlformats.org/officeDocument/2006/relationships/tags" Target="../tags/tag399.xml"/><Relationship Id="rId10" Type="http://schemas.openxmlformats.org/officeDocument/2006/relationships/tags" Target="../tags/tag394.xml"/><Relationship Id="rId4" Type="http://schemas.openxmlformats.org/officeDocument/2006/relationships/tags" Target="../tags/tag388.xml"/><Relationship Id="rId9" Type="http://schemas.openxmlformats.org/officeDocument/2006/relationships/tags" Target="../tags/tag393.xml"/><Relationship Id="rId14" Type="http://schemas.openxmlformats.org/officeDocument/2006/relationships/tags" Target="../tags/tag398.xml"/></Relationships>
</file>

<file path=ppt/slides/_rels/slide93.xml.rels><?xml version="1.0" encoding="UTF-8" standalone="yes"?>
<Relationships xmlns="http://schemas.openxmlformats.org/package/2006/relationships"><Relationship Id="rId3" Type="http://schemas.openxmlformats.org/officeDocument/2006/relationships/tags" Target="../tags/tag402.xml"/><Relationship Id="rId2" Type="http://schemas.openxmlformats.org/officeDocument/2006/relationships/tags" Target="../tags/tag401.xml"/><Relationship Id="rId1" Type="http://schemas.openxmlformats.org/officeDocument/2006/relationships/tags" Target="../tags/tag400.xml"/><Relationship Id="rId6" Type="http://schemas.openxmlformats.org/officeDocument/2006/relationships/image" Target="../media/image6.png"/><Relationship Id="rId5" Type="http://schemas.openxmlformats.org/officeDocument/2006/relationships/notesSlide" Target="../notesSlides/notesSlide93.xml"/><Relationship Id="rId4"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5.xml.rels><?xml version="1.0" encoding="UTF-8" standalone="yes"?>
<Relationships xmlns="http://schemas.openxmlformats.org/package/2006/relationships"><Relationship Id="rId3" Type="http://schemas.openxmlformats.org/officeDocument/2006/relationships/tags" Target="../tags/tag405.xml"/><Relationship Id="rId2" Type="http://schemas.openxmlformats.org/officeDocument/2006/relationships/tags" Target="../tags/tag404.xml"/><Relationship Id="rId1" Type="http://schemas.openxmlformats.org/officeDocument/2006/relationships/tags" Target="../tags/tag403.xml"/><Relationship Id="rId6" Type="http://schemas.openxmlformats.org/officeDocument/2006/relationships/image" Target="../media/image6.png"/><Relationship Id="rId5" Type="http://schemas.openxmlformats.org/officeDocument/2006/relationships/notesSlide" Target="../notesSlides/notesSlide95.xml"/><Relationship Id="rId4"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tags" Target="../tags/tag408.xml"/><Relationship Id="rId7" Type="http://schemas.openxmlformats.org/officeDocument/2006/relationships/image" Target="../media/image35.png"/><Relationship Id="rId2" Type="http://schemas.openxmlformats.org/officeDocument/2006/relationships/tags" Target="../tags/tag407.xml"/><Relationship Id="rId1" Type="http://schemas.openxmlformats.org/officeDocument/2006/relationships/tags" Target="../tags/tag406.xml"/><Relationship Id="rId6" Type="http://schemas.openxmlformats.org/officeDocument/2006/relationships/image" Target="../media/image6.png"/><Relationship Id="rId5" Type="http://schemas.openxmlformats.org/officeDocument/2006/relationships/notesSlide" Target="../notesSlides/notesSlide96.xml"/><Relationship Id="rId4"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tags" Target="../tags/tag411.xml"/><Relationship Id="rId7" Type="http://schemas.openxmlformats.org/officeDocument/2006/relationships/image" Target="../media/image36.png"/><Relationship Id="rId2" Type="http://schemas.openxmlformats.org/officeDocument/2006/relationships/tags" Target="../tags/tag410.xml"/><Relationship Id="rId1" Type="http://schemas.openxmlformats.org/officeDocument/2006/relationships/tags" Target="../tags/tag409.xml"/><Relationship Id="rId6" Type="http://schemas.openxmlformats.org/officeDocument/2006/relationships/image" Target="../media/image6.png"/><Relationship Id="rId5" Type="http://schemas.openxmlformats.org/officeDocument/2006/relationships/notesSlide" Target="../notesSlides/notesSlide97.xml"/><Relationship Id="rId4"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tags" Target="../tags/tag414.xml"/><Relationship Id="rId7" Type="http://schemas.openxmlformats.org/officeDocument/2006/relationships/image" Target="../media/image37.png"/><Relationship Id="rId2" Type="http://schemas.openxmlformats.org/officeDocument/2006/relationships/tags" Target="../tags/tag413.xml"/><Relationship Id="rId1" Type="http://schemas.openxmlformats.org/officeDocument/2006/relationships/tags" Target="../tags/tag412.xml"/><Relationship Id="rId6" Type="http://schemas.openxmlformats.org/officeDocument/2006/relationships/image" Target="../media/image6.png"/><Relationship Id="rId5" Type="http://schemas.openxmlformats.org/officeDocument/2006/relationships/notesSlide" Target="../notesSlides/notesSlide98.xml"/><Relationship Id="rId4"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tags" Target="../tags/tag417.xml"/><Relationship Id="rId7" Type="http://schemas.openxmlformats.org/officeDocument/2006/relationships/image" Target="../media/image6.png"/><Relationship Id="rId2" Type="http://schemas.openxmlformats.org/officeDocument/2006/relationships/tags" Target="../tags/tag416.xml"/><Relationship Id="rId1" Type="http://schemas.openxmlformats.org/officeDocument/2006/relationships/tags" Target="../tags/tag415.xml"/><Relationship Id="rId6" Type="http://schemas.openxmlformats.org/officeDocument/2006/relationships/notesSlide" Target="../notesSlides/notesSlide99.xml"/><Relationship Id="rId5" Type="http://schemas.openxmlformats.org/officeDocument/2006/relationships/slideLayout" Target="../slideLayouts/slideLayout7.xml"/><Relationship Id="rId4" Type="http://schemas.openxmlformats.org/officeDocument/2006/relationships/tags" Target="../tags/tag4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H_Other_8"/>
          <p:cNvPicPr/>
          <p:nvPr>
            <p:custDataLst>
              <p:tags r:id="rId1"/>
            </p:custDataLst>
          </p:nvPr>
        </p:nvPicPr>
        <p:blipFill>
          <a:blip r:embed="rId5" cstate="print">
            <a:extLst>
              <a:ext uri="{28A0092B-C50C-407E-A947-70E740481C1C}">
                <a14:useLocalDpi xmlns:a14="http://schemas.microsoft.com/office/drawing/2010/main" val="0"/>
              </a:ext>
            </a:extLst>
          </a:blip>
          <a:srcRect l="50887"/>
          <a:stretch>
            <a:fillRect/>
          </a:stretch>
        </p:blipFill>
        <p:spPr bwMode="auto">
          <a:xfrm rot="5400000" flipH="1">
            <a:off x="6024000" y="-3032194"/>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MH_Other_8"/>
          <p:cNvPicPr/>
          <p:nvPr>
            <p:custDataLst>
              <p:tags r:id="rId2"/>
            </p:custDataLst>
          </p:nvPr>
        </p:nvPicPr>
        <p:blipFill>
          <a:blip r:embed="rId5" cstate="print">
            <a:extLst>
              <a:ext uri="{28A0092B-C50C-407E-A947-70E740481C1C}">
                <a14:useLocalDpi xmlns:a14="http://schemas.microsoft.com/office/drawing/2010/main" val="0"/>
              </a:ext>
            </a:extLst>
          </a:blip>
          <a:srcRect l="50887"/>
          <a:stretch>
            <a:fillRect/>
          </a:stretch>
        </p:blipFill>
        <p:spPr bwMode="auto">
          <a:xfrm rot="16200000" flipH="1" flipV="1">
            <a:off x="6024001" y="-127232"/>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0" y="2204967"/>
            <a:ext cx="12192000" cy="2861362"/>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14"/>
          <p:cNvSpPr txBox="1"/>
          <p:nvPr/>
        </p:nvSpPr>
        <p:spPr>
          <a:xfrm>
            <a:off x="2467717" y="2430300"/>
            <a:ext cx="7534656" cy="1014730"/>
          </a:xfrm>
          <a:prstGeom prst="rect">
            <a:avLst/>
          </a:prstGeom>
          <a:noFill/>
        </p:spPr>
        <p:txBody>
          <a:bodyPr wrap="square" rtlCol="0">
            <a:spAutoFit/>
          </a:bodyPr>
          <a:lstStyle/>
          <a:p>
            <a:pPr algn="ctr"/>
            <a:r>
              <a:rPr lang="zh-CN" altLang="en-US" sz="6000" b="1" dirty="0">
                <a:solidFill>
                  <a:schemeClr val="bg1">
                    <a:lumMod val="95000"/>
                  </a:schemeClr>
                </a:solidFill>
                <a:cs typeface="+mn-ea"/>
                <a:sym typeface="+mn-lt"/>
              </a:rPr>
              <a:t>软件工程</a:t>
            </a:r>
          </a:p>
        </p:txBody>
      </p:sp>
      <p:sp>
        <p:nvSpPr>
          <p:cNvPr id="16" name="TextBox 10"/>
          <p:cNvSpPr txBox="1"/>
          <p:nvPr/>
        </p:nvSpPr>
        <p:spPr>
          <a:xfrm>
            <a:off x="3313501" y="4369292"/>
            <a:ext cx="5843088" cy="523196"/>
          </a:xfrm>
          <a:prstGeom prst="rect">
            <a:avLst/>
          </a:prstGeom>
          <a:noFill/>
        </p:spPr>
        <p:txBody>
          <a:bodyPr wrap="square" lIns="91416" tIns="45708" rIns="91416" bIns="45708" rtlCol="0">
            <a:spAutoFit/>
          </a:bodyPr>
          <a:lstStyle>
            <a:defPPr>
              <a:defRPr lang="zh-CN"/>
            </a:defPPr>
            <a:lvl1pPr>
              <a:defRPr sz="2000">
                <a:solidFill>
                  <a:schemeClr val="bg1"/>
                </a:solidFill>
                <a:latin typeface="微软雅黑" panose="020B0503020204020204" pitchFamily="34" charset="-122"/>
                <a:ea typeface="微软雅黑" panose="020B0503020204020204" pitchFamily="34" charset="-122"/>
              </a:defRPr>
            </a:lvl1pPr>
          </a:lstStyle>
          <a:p>
            <a:pPr algn="ctr"/>
            <a:r>
              <a:rPr lang="zh-CN" altLang="en-US" sz="2800" dirty="0">
                <a:solidFill>
                  <a:schemeClr val="bg1">
                    <a:lumMod val="95000"/>
                  </a:schemeClr>
                </a:solidFill>
                <a:latin typeface="+mn-lt"/>
                <a:ea typeface="+mn-ea"/>
                <a:cs typeface="+mn-ea"/>
                <a:sym typeface="+mn-lt"/>
              </a:rPr>
              <a:t>西北工业大学软件学院</a:t>
            </a:r>
            <a:endParaRPr lang="en-US" altLang="zh-CN" sz="2800" dirty="0">
              <a:solidFill>
                <a:schemeClr val="bg1">
                  <a:lumMod val="95000"/>
                </a:schemeClr>
              </a:solidFill>
              <a:latin typeface="+mn-lt"/>
              <a:ea typeface="+mn-ea"/>
              <a:cs typeface="+mn-ea"/>
              <a:sym typeface="+mn-lt"/>
            </a:endParaRPr>
          </a:p>
        </p:txBody>
      </p:sp>
      <p:grpSp>
        <p:nvGrpSpPr>
          <p:cNvPr id="2" name="组合 1"/>
          <p:cNvGrpSpPr/>
          <p:nvPr/>
        </p:nvGrpSpPr>
        <p:grpSpPr>
          <a:xfrm>
            <a:off x="4903470" y="5587365"/>
            <a:ext cx="2522220" cy="466090"/>
            <a:chOff x="5664" y="8778"/>
            <a:chExt cx="3972" cy="734"/>
          </a:xfrm>
        </p:grpSpPr>
        <p:sp>
          <p:nvSpPr>
            <p:cNvPr id="13" name="TextBox 6"/>
            <p:cNvSpPr txBox="1"/>
            <p:nvPr/>
          </p:nvSpPr>
          <p:spPr>
            <a:xfrm>
              <a:off x="6518" y="8890"/>
              <a:ext cx="3118" cy="582"/>
            </a:xfrm>
            <a:prstGeom prst="rect">
              <a:avLst/>
            </a:prstGeom>
            <a:noFill/>
          </p:spPr>
          <p:txBody>
            <a:bodyPr wrap="none" lIns="91416" tIns="45708" rIns="91416" bIns="45708" rtlCol="0">
              <a:spAutoFit/>
            </a:bodyPr>
            <a:lstStyle>
              <a:defPPr>
                <a:defRPr lang="zh-CN"/>
              </a:defPPr>
              <a:lvl1pPr>
                <a:defRPr sz="2000">
                  <a:solidFill>
                    <a:schemeClr val="accent2"/>
                  </a:solidFill>
                  <a:latin typeface="+mn-ea"/>
                  <a:ea typeface="+mn-ea"/>
                </a:defRPr>
              </a:lvl1pPr>
            </a:lstStyle>
            <a:p>
              <a:pPr algn="ctr">
                <a:lnSpc>
                  <a:spcPct val="90000"/>
                </a:lnSpc>
              </a:pPr>
              <a:r>
                <a:rPr lang="zh-CN" altLang="en-US" b="1" dirty="0">
                  <a:solidFill>
                    <a:srgbClr val="0070C0"/>
                  </a:solidFill>
                  <a:latin typeface="+mn-lt"/>
                  <a:cs typeface="+mn-ea"/>
                  <a:sym typeface="+mn-lt"/>
                </a:rPr>
                <a:t>主讲人</a:t>
              </a:r>
              <a:r>
                <a:rPr lang="zh-CN" altLang="en-US" dirty="0">
                  <a:solidFill>
                    <a:srgbClr val="0070C0"/>
                  </a:solidFill>
                  <a:latin typeface="+mn-lt"/>
                  <a:cs typeface="+mn-ea"/>
                  <a:sym typeface="+mn-lt"/>
                </a:rPr>
                <a:t>：郑江滨</a:t>
              </a:r>
              <a:endParaRPr lang="zh-CN" altLang="en-US" dirty="0">
                <a:solidFill>
                  <a:schemeClr val="tx1"/>
                </a:solidFill>
                <a:latin typeface="+mn-lt"/>
                <a:cs typeface="+mn-ea"/>
                <a:sym typeface="+mn-lt"/>
              </a:endParaRPr>
            </a:p>
          </p:txBody>
        </p:sp>
        <p:sp>
          <p:nvSpPr>
            <p:cNvPr id="11" name="Freeform 7"/>
            <p:cNvSpPr>
              <a:spLocks noChangeAspect="1" noEditPoints="1"/>
            </p:cNvSpPr>
            <p:nvPr/>
          </p:nvSpPr>
          <p:spPr bwMode="auto">
            <a:xfrm>
              <a:off x="5664" y="8778"/>
              <a:ext cx="729" cy="734"/>
            </a:xfrm>
            <a:custGeom>
              <a:avLst/>
              <a:gdLst>
                <a:gd name="T0" fmla="*/ 661 w 904"/>
                <a:gd name="T1" fmla="*/ 461 h 905"/>
                <a:gd name="T2" fmla="*/ 661 w 904"/>
                <a:gd name="T3" fmla="*/ 339 h 905"/>
                <a:gd name="T4" fmla="*/ 605 w 904"/>
                <a:gd name="T5" fmla="*/ 339 h 905"/>
                <a:gd name="T6" fmla="*/ 605 w 904"/>
                <a:gd name="T7" fmla="*/ 461 h 905"/>
                <a:gd name="T8" fmla="*/ 456 w 904"/>
                <a:gd name="T9" fmla="*/ 610 h 905"/>
                <a:gd name="T10" fmla="*/ 453 w 904"/>
                <a:gd name="T11" fmla="*/ 610 h 905"/>
                <a:gd name="T12" fmla="*/ 452 w 904"/>
                <a:gd name="T13" fmla="*/ 610 h 905"/>
                <a:gd name="T14" fmla="*/ 451 w 904"/>
                <a:gd name="T15" fmla="*/ 610 h 905"/>
                <a:gd name="T16" fmla="*/ 448 w 904"/>
                <a:gd name="T17" fmla="*/ 610 h 905"/>
                <a:gd name="T18" fmla="*/ 299 w 904"/>
                <a:gd name="T19" fmla="*/ 461 h 905"/>
                <a:gd name="T20" fmla="*/ 299 w 904"/>
                <a:gd name="T21" fmla="*/ 339 h 905"/>
                <a:gd name="T22" fmla="*/ 244 w 904"/>
                <a:gd name="T23" fmla="*/ 339 h 905"/>
                <a:gd name="T24" fmla="*/ 244 w 904"/>
                <a:gd name="T25" fmla="*/ 461 h 905"/>
                <a:gd name="T26" fmla="*/ 419 w 904"/>
                <a:gd name="T27" fmla="*/ 664 h 905"/>
                <a:gd name="T28" fmla="*/ 419 w 904"/>
                <a:gd name="T29" fmla="*/ 752 h 905"/>
                <a:gd name="T30" fmla="*/ 295 w 904"/>
                <a:gd name="T31" fmla="*/ 787 h 905"/>
                <a:gd name="T32" fmla="*/ 610 w 904"/>
                <a:gd name="T33" fmla="*/ 787 h 905"/>
                <a:gd name="T34" fmla="*/ 484 w 904"/>
                <a:gd name="T35" fmla="*/ 751 h 905"/>
                <a:gd name="T36" fmla="*/ 484 w 904"/>
                <a:gd name="T37" fmla="*/ 664 h 905"/>
                <a:gd name="T38" fmla="*/ 661 w 904"/>
                <a:gd name="T39" fmla="*/ 461 h 905"/>
                <a:gd name="T40" fmla="*/ 450 w 904"/>
                <a:gd name="T41" fmla="*/ 558 h 905"/>
                <a:gd name="T42" fmla="*/ 452 w 904"/>
                <a:gd name="T43" fmla="*/ 558 h 905"/>
                <a:gd name="T44" fmla="*/ 454 w 904"/>
                <a:gd name="T45" fmla="*/ 558 h 905"/>
                <a:gd name="T46" fmla="*/ 554 w 904"/>
                <a:gd name="T47" fmla="*/ 459 h 905"/>
                <a:gd name="T48" fmla="*/ 554 w 904"/>
                <a:gd name="T49" fmla="*/ 218 h 905"/>
                <a:gd name="T50" fmla="*/ 454 w 904"/>
                <a:gd name="T51" fmla="*/ 118 h 905"/>
                <a:gd name="T52" fmla="*/ 452 w 904"/>
                <a:gd name="T53" fmla="*/ 118 h 905"/>
                <a:gd name="T54" fmla="*/ 450 w 904"/>
                <a:gd name="T55" fmla="*/ 118 h 905"/>
                <a:gd name="T56" fmla="*/ 351 w 904"/>
                <a:gd name="T57" fmla="*/ 218 h 905"/>
                <a:gd name="T58" fmla="*/ 351 w 904"/>
                <a:gd name="T59" fmla="*/ 459 h 905"/>
                <a:gd name="T60" fmla="*/ 450 w 904"/>
                <a:gd name="T61" fmla="*/ 558 h 905"/>
                <a:gd name="T62" fmla="*/ 452 w 904"/>
                <a:gd name="T63" fmla="*/ 0 h 905"/>
                <a:gd name="T64" fmla="*/ 904 w 904"/>
                <a:gd name="T65" fmla="*/ 453 h 905"/>
                <a:gd name="T66" fmla="*/ 452 w 904"/>
                <a:gd name="T67" fmla="*/ 905 h 905"/>
                <a:gd name="T68" fmla="*/ 0 w 904"/>
                <a:gd name="T69" fmla="*/ 453 h 905"/>
                <a:gd name="T70" fmla="*/ 452 w 904"/>
                <a:gd name="T71"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905">
                  <a:moveTo>
                    <a:pt x="661" y="461"/>
                  </a:moveTo>
                  <a:lnTo>
                    <a:pt x="661" y="339"/>
                  </a:lnTo>
                  <a:cubicBezTo>
                    <a:pt x="661" y="304"/>
                    <a:pt x="605" y="304"/>
                    <a:pt x="605" y="339"/>
                  </a:cubicBezTo>
                  <a:lnTo>
                    <a:pt x="605" y="461"/>
                  </a:lnTo>
                  <a:cubicBezTo>
                    <a:pt x="605" y="543"/>
                    <a:pt x="538" y="610"/>
                    <a:pt x="456" y="610"/>
                  </a:cubicBezTo>
                  <a:cubicBezTo>
                    <a:pt x="455" y="610"/>
                    <a:pt x="454" y="610"/>
                    <a:pt x="453" y="610"/>
                  </a:cubicBezTo>
                  <a:lnTo>
                    <a:pt x="452" y="610"/>
                  </a:lnTo>
                  <a:lnTo>
                    <a:pt x="451" y="610"/>
                  </a:lnTo>
                  <a:cubicBezTo>
                    <a:pt x="450" y="610"/>
                    <a:pt x="449" y="610"/>
                    <a:pt x="448" y="610"/>
                  </a:cubicBezTo>
                  <a:cubicBezTo>
                    <a:pt x="366" y="610"/>
                    <a:pt x="299" y="543"/>
                    <a:pt x="299" y="461"/>
                  </a:cubicBezTo>
                  <a:lnTo>
                    <a:pt x="299" y="339"/>
                  </a:lnTo>
                  <a:cubicBezTo>
                    <a:pt x="299" y="304"/>
                    <a:pt x="244" y="304"/>
                    <a:pt x="244" y="339"/>
                  </a:cubicBezTo>
                  <a:cubicBezTo>
                    <a:pt x="244" y="355"/>
                    <a:pt x="244" y="461"/>
                    <a:pt x="244" y="461"/>
                  </a:cubicBezTo>
                  <a:cubicBezTo>
                    <a:pt x="244" y="564"/>
                    <a:pt x="320" y="650"/>
                    <a:pt x="419" y="664"/>
                  </a:cubicBezTo>
                  <a:lnTo>
                    <a:pt x="419" y="752"/>
                  </a:lnTo>
                  <a:lnTo>
                    <a:pt x="295" y="787"/>
                  </a:lnTo>
                  <a:lnTo>
                    <a:pt x="610" y="787"/>
                  </a:lnTo>
                  <a:lnTo>
                    <a:pt x="484" y="751"/>
                  </a:lnTo>
                  <a:lnTo>
                    <a:pt x="484" y="664"/>
                  </a:lnTo>
                  <a:cubicBezTo>
                    <a:pt x="584" y="650"/>
                    <a:pt x="661" y="564"/>
                    <a:pt x="661" y="461"/>
                  </a:cubicBezTo>
                  <a:close/>
                  <a:moveTo>
                    <a:pt x="450" y="558"/>
                  </a:moveTo>
                  <a:cubicBezTo>
                    <a:pt x="451" y="558"/>
                    <a:pt x="451" y="558"/>
                    <a:pt x="452" y="558"/>
                  </a:cubicBezTo>
                  <a:cubicBezTo>
                    <a:pt x="453" y="558"/>
                    <a:pt x="453" y="558"/>
                    <a:pt x="454" y="558"/>
                  </a:cubicBezTo>
                  <a:cubicBezTo>
                    <a:pt x="509" y="558"/>
                    <a:pt x="554" y="514"/>
                    <a:pt x="554" y="459"/>
                  </a:cubicBezTo>
                  <a:lnTo>
                    <a:pt x="554" y="218"/>
                  </a:lnTo>
                  <a:cubicBezTo>
                    <a:pt x="554" y="163"/>
                    <a:pt x="509" y="118"/>
                    <a:pt x="454" y="118"/>
                  </a:cubicBezTo>
                  <a:cubicBezTo>
                    <a:pt x="453" y="118"/>
                    <a:pt x="453" y="118"/>
                    <a:pt x="452" y="118"/>
                  </a:cubicBezTo>
                  <a:cubicBezTo>
                    <a:pt x="452" y="118"/>
                    <a:pt x="451" y="118"/>
                    <a:pt x="450" y="118"/>
                  </a:cubicBezTo>
                  <a:cubicBezTo>
                    <a:pt x="395" y="118"/>
                    <a:pt x="351" y="163"/>
                    <a:pt x="351" y="218"/>
                  </a:cubicBezTo>
                  <a:lnTo>
                    <a:pt x="351" y="459"/>
                  </a:lnTo>
                  <a:cubicBezTo>
                    <a:pt x="351" y="514"/>
                    <a:pt x="395" y="558"/>
                    <a:pt x="450" y="558"/>
                  </a:cubicBezTo>
                  <a:close/>
                  <a:moveTo>
                    <a:pt x="452" y="0"/>
                  </a:moveTo>
                  <a:cubicBezTo>
                    <a:pt x="702" y="0"/>
                    <a:pt x="904" y="203"/>
                    <a:pt x="904" y="453"/>
                  </a:cubicBezTo>
                  <a:cubicBezTo>
                    <a:pt x="904" y="702"/>
                    <a:pt x="702" y="905"/>
                    <a:pt x="452" y="905"/>
                  </a:cubicBezTo>
                  <a:cubicBezTo>
                    <a:pt x="202" y="905"/>
                    <a:pt x="0" y="702"/>
                    <a:pt x="0" y="453"/>
                  </a:cubicBezTo>
                  <a:cubicBezTo>
                    <a:pt x="0" y="203"/>
                    <a:pt x="202" y="0"/>
                    <a:pt x="452" y="0"/>
                  </a:cubicBezTo>
                  <a:close/>
                </a:path>
              </a:pathLst>
            </a:custGeom>
            <a:solidFill>
              <a:srgbClr val="0070C0"/>
            </a:solidFill>
            <a:ln>
              <a:noFill/>
            </a:ln>
          </p:spPr>
          <p:txBody>
            <a:bodyPr vert="horz" wrap="square" lIns="91416" tIns="45708" rIns="91416" bIns="45708" numCol="1" anchor="t" anchorCtr="0" compatLnSpc="1"/>
            <a:lstStyle/>
            <a:p>
              <a:pPr algn="ctr"/>
              <a:endParaRPr lang="zh-CN" altLang="en-US">
                <a:solidFill>
                  <a:schemeClr val="bg1"/>
                </a:solidFill>
                <a:cs typeface="+mn-ea"/>
                <a:sym typeface="+mn-lt"/>
              </a:endParaRPr>
            </a:p>
          </p:txBody>
        </p:sp>
      </p:grpSp>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4187" y="607405"/>
            <a:ext cx="5361717" cy="100092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decel="5330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1+#ppt_w/2"/>
                                          </p:val>
                                        </p:tav>
                                        <p:tav tm="100000">
                                          <p:val>
                                            <p:strVal val="#ppt_x"/>
                                          </p:val>
                                        </p:tav>
                                      </p:tavLst>
                                    </p:anim>
                                    <p:anim calcmode="lin" valueType="num">
                                      <p:cBhvr additive="base">
                                        <p:cTn id="12" dur="750" fill="hold"/>
                                        <p:tgtEl>
                                          <p:spTgt spid="10"/>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6" presetClass="entr" presetSubtype="21"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inVertical)">
                                      <p:cBhvr>
                                        <p:cTn id="16" dur="750"/>
                                        <p:tgtEl>
                                          <p:spTgt spid="8"/>
                                        </p:tgtEl>
                                      </p:cBhvr>
                                    </p:animEffect>
                                  </p:childTnLst>
                                </p:cTn>
                              </p:par>
                            </p:childTnLst>
                          </p:cTn>
                        </p:par>
                        <p:par>
                          <p:cTn id="17" fill="hold">
                            <p:stCondLst>
                              <p:cond delay="2000"/>
                            </p:stCondLst>
                            <p:childTnLst>
                              <p:par>
                                <p:cTn id="18" presetID="53" presetClass="entr" presetSubtype="16"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Effect transition="in" filter="fade">
                                      <p:cBhvr>
                                        <p:cTn id="22" dur="500"/>
                                        <p:tgtEl>
                                          <p:spTgt spid="3"/>
                                        </p:tgtEl>
                                      </p:cBhvr>
                                    </p:animEffect>
                                  </p:childTnLst>
                                </p:cTn>
                              </p:par>
                            </p:childTnLst>
                          </p:cTn>
                        </p:par>
                        <p:par>
                          <p:cTn id="23" fill="hold">
                            <p:stCondLst>
                              <p:cond delay="2500"/>
                            </p:stCondLst>
                            <p:childTnLst>
                              <p:par>
                                <p:cTn id="24" presetID="50" presetClass="entr" presetSubtype="0" decel="100000" fill="hold" grpId="0" nodeType="afterEffect">
                                  <p:stCondLst>
                                    <p:cond delay="0"/>
                                  </p:stCondLst>
                                  <p:iterate type="lt">
                                    <p:tmPct val="10000"/>
                                  </p:iterate>
                                  <p:childTnLst>
                                    <p:set>
                                      <p:cBhvr>
                                        <p:cTn id="25" dur="1" fill="hold">
                                          <p:stCondLst>
                                            <p:cond delay="0"/>
                                          </p:stCondLst>
                                        </p:cTn>
                                        <p:tgtEl>
                                          <p:spTgt spid="15"/>
                                        </p:tgtEl>
                                        <p:attrNameLst>
                                          <p:attrName>style.visibility</p:attrName>
                                        </p:attrNameLst>
                                      </p:cBhvr>
                                      <p:to>
                                        <p:strVal val="visible"/>
                                      </p:to>
                                    </p:set>
                                    <p:anim calcmode="lin" valueType="num">
                                      <p:cBhvr>
                                        <p:cTn id="26" dur="1000" fill="hold"/>
                                        <p:tgtEl>
                                          <p:spTgt spid="15"/>
                                        </p:tgtEl>
                                        <p:attrNameLst>
                                          <p:attrName>ppt_w</p:attrName>
                                        </p:attrNameLst>
                                      </p:cBhvr>
                                      <p:tavLst>
                                        <p:tav tm="0">
                                          <p:val>
                                            <p:strVal val="#ppt_w+.3"/>
                                          </p:val>
                                        </p:tav>
                                        <p:tav tm="100000">
                                          <p:val>
                                            <p:strVal val="#ppt_w"/>
                                          </p:val>
                                        </p:tav>
                                      </p:tavLst>
                                    </p:anim>
                                    <p:anim calcmode="lin" valueType="num">
                                      <p:cBhvr>
                                        <p:cTn id="27" dur="1000" fill="hold"/>
                                        <p:tgtEl>
                                          <p:spTgt spid="15"/>
                                        </p:tgtEl>
                                        <p:attrNameLst>
                                          <p:attrName>ppt_h</p:attrName>
                                        </p:attrNameLst>
                                      </p:cBhvr>
                                      <p:tavLst>
                                        <p:tav tm="0">
                                          <p:val>
                                            <p:strVal val="#ppt_h"/>
                                          </p:val>
                                        </p:tav>
                                        <p:tav tm="100000">
                                          <p:val>
                                            <p:strVal val="#ppt_h"/>
                                          </p:val>
                                        </p:tav>
                                      </p:tavLst>
                                    </p:anim>
                                    <p:animEffect transition="in" filter="fade">
                                      <p:cBhvr>
                                        <p:cTn id="28" dur="1000"/>
                                        <p:tgtEl>
                                          <p:spTgt spid="15"/>
                                        </p:tgtEl>
                                      </p:cBhvr>
                                    </p:animEffect>
                                  </p:childTnLst>
                                </p:cTn>
                              </p:par>
                            </p:childTnLst>
                          </p:cTn>
                        </p:par>
                        <p:par>
                          <p:cTn id="29" fill="hold">
                            <p:stCondLst>
                              <p:cond delay="3800"/>
                            </p:stCondLst>
                            <p:childTnLst>
                              <p:par>
                                <p:cTn id="30" presetID="8" presetClass="entr" presetSubtype="32" fill="hold" grpId="0" nodeType="afterEffect">
                                  <p:stCondLst>
                                    <p:cond delay="0"/>
                                  </p:stCondLst>
                                  <p:iterate type="lt">
                                    <p:tmPct val="10000"/>
                                  </p:iterate>
                                  <p:childTnLst>
                                    <p:set>
                                      <p:cBhvr>
                                        <p:cTn id="31" dur="1" fill="hold">
                                          <p:stCondLst>
                                            <p:cond delay="0"/>
                                          </p:stCondLst>
                                        </p:cTn>
                                        <p:tgtEl>
                                          <p:spTgt spid="16"/>
                                        </p:tgtEl>
                                        <p:attrNameLst>
                                          <p:attrName>style.visibility</p:attrName>
                                        </p:attrNameLst>
                                      </p:cBhvr>
                                      <p:to>
                                        <p:strVal val="visible"/>
                                      </p:to>
                                    </p:set>
                                    <p:animEffect transition="in" filter="diamond(out)">
                                      <p:cBhvr>
                                        <p:cTn id="32"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7"/>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solidFill>
                  <a:schemeClr val="tx1"/>
                </a:solidFill>
                <a:cs typeface="+mn-ea"/>
                <a:sym typeface="+mn-lt"/>
              </a:rPr>
              <a:t>面向对象的软件工程</a:t>
            </a:r>
          </a:p>
        </p:txBody>
      </p:sp>
      <p:sp>
        <p:nvSpPr>
          <p:cNvPr id="19" name="矩形 18"/>
          <p:cNvSpPr/>
          <p:nvPr/>
        </p:nvSpPr>
        <p:spPr>
          <a:xfrm>
            <a:off x="4058544" y="-1"/>
            <a:ext cx="1348118"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基本概念</a:t>
            </a: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17572" y="189569"/>
            <a:ext cx="1701793" cy="402590"/>
          </a:xfrm>
          <a:prstGeom prst="rect">
            <a:avLst/>
          </a:prstGeom>
          <a:noFill/>
        </p:spPr>
        <p:txBody>
          <a:bodyPr wrap="square" lIns="0" tIns="48000" rIns="0" bIns="48000" rtlCol="0">
            <a:spAutoFit/>
          </a:bodyPr>
          <a:lstStyle/>
          <a:p>
            <a:pPr algn="ctr"/>
            <a:r>
              <a:rPr lang="en-US" altLang="zh-CN" sz="2000" b="1" dirty="0">
                <a:solidFill>
                  <a:schemeClr val="bg1">
                    <a:lumMod val="50000"/>
                  </a:schemeClr>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8" name="TextBox 6"/>
          <p:cNvSpPr txBox="1"/>
          <p:nvPr>
            <p:custDataLst>
              <p:tags r:id="rId1"/>
            </p:custDataLst>
          </p:nvPr>
        </p:nvSpPr>
        <p:spPr>
          <a:xfrm>
            <a:off x="425449" y="1145141"/>
            <a:ext cx="6304959" cy="525780"/>
          </a:xfrm>
          <a:prstGeom prst="rect">
            <a:avLst/>
          </a:prstGeom>
          <a:noFill/>
        </p:spPr>
        <p:txBody>
          <a:bodyPr wrap="square" lIns="0" tIns="48000" rIns="0" bIns="48000" rtlCol="0">
            <a:spAutoFit/>
          </a:bodyPr>
          <a:lstStyle/>
          <a:p>
            <a:r>
              <a:rPr lang="en-US" sz="2800" b="1" dirty="0">
                <a:solidFill>
                  <a:schemeClr val="tx1">
                    <a:lumMod val="65000"/>
                    <a:lumOff val="35000"/>
                  </a:schemeClr>
                </a:solidFill>
                <a:cs typeface="+mn-ea"/>
                <a:sym typeface="+mn-lt"/>
              </a:rPr>
              <a:t>1.2 </a:t>
            </a:r>
            <a:r>
              <a:rPr lang="zh-CN" altLang="en-US" sz="2800" b="1" dirty="0">
                <a:solidFill>
                  <a:schemeClr val="tx1">
                    <a:lumMod val="65000"/>
                    <a:lumOff val="35000"/>
                  </a:schemeClr>
                </a:solidFill>
                <a:cs typeface="+mn-ea"/>
                <a:sym typeface="+mn-lt"/>
              </a:rPr>
              <a:t>面向对象</a:t>
            </a:r>
          </a:p>
        </p:txBody>
      </p:sp>
      <p:sp>
        <p:nvSpPr>
          <p:cNvPr id="9" name="文本框 8"/>
          <p:cNvSpPr txBox="1"/>
          <p:nvPr>
            <p:custDataLst>
              <p:tags r:id="rId2"/>
            </p:custDataLst>
          </p:nvPr>
        </p:nvSpPr>
        <p:spPr>
          <a:xfrm>
            <a:off x="425450" y="2158365"/>
            <a:ext cx="11294745" cy="4518660"/>
          </a:xfrm>
          <a:prstGeom prst="rect">
            <a:avLst/>
          </a:prstGeom>
          <a:noFill/>
        </p:spPr>
        <p:txBody>
          <a:bodyPr wrap="square">
            <a:noAutofit/>
          </a:bodyPr>
          <a:lstStyle/>
          <a:p>
            <a:pPr marL="971550" lvl="2" indent="-285750">
              <a:lnSpc>
                <a:spcPct val="150000"/>
              </a:lnSpc>
              <a:buClr>
                <a:srgbClr val="0054A3"/>
              </a:buClr>
              <a:buFont typeface="Wingdings" panose="05000000000000000000" charset="0"/>
              <a:buChar char="p"/>
              <a:defRPr/>
            </a:pPr>
            <a:r>
              <a:rPr lang="zh-CN" altLang="en-US" sz="2400" dirty="0">
                <a:cs typeface="+mn-ea"/>
                <a:sym typeface="+mn-lt"/>
              </a:rPr>
              <a:t>对象需要提供对属性进行操作的方法，方法可以用来改变对象的属性，或者接收来自其他对象的信息以及向其他对象发送消息。</a:t>
            </a:r>
          </a:p>
          <a:p>
            <a:pPr marL="971550" lvl="2" indent="-285750">
              <a:lnSpc>
                <a:spcPct val="150000"/>
              </a:lnSpc>
              <a:buClr>
                <a:srgbClr val="0054A3"/>
              </a:buClr>
              <a:buFont typeface="Wingdings" panose="05000000000000000000" charset="0"/>
              <a:buChar char="p"/>
              <a:defRPr/>
            </a:pPr>
            <a:r>
              <a:rPr lang="zh-CN" altLang="en-US" sz="2400" dirty="0">
                <a:cs typeface="+mn-ea"/>
                <a:sym typeface="+mn-lt"/>
              </a:rPr>
              <a:t>在一些描述面向对象开发技术的著作中，也将方法（</a:t>
            </a:r>
            <a:r>
              <a:rPr lang="en-US" altLang="zh-CN" sz="2400" dirty="0">
                <a:cs typeface="+mn-ea"/>
                <a:sym typeface="+mn-lt"/>
              </a:rPr>
              <a:t>Method</a:t>
            </a:r>
            <a:r>
              <a:rPr lang="zh-CN" altLang="en-US" sz="2400" dirty="0">
                <a:cs typeface="+mn-ea"/>
                <a:sym typeface="+mn-lt"/>
              </a:rPr>
              <a:t>）称为</a:t>
            </a:r>
          </a:p>
          <a:p>
            <a:pPr marL="685800" lvl="2" indent="0">
              <a:lnSpc>
                <a:spcPct val="150000"/>
              </a:lnSpc>
              <a:buClr>
                <a:srgbClr val="0054A3"/>
              </a:buClr>
              <a:buFont typeface="Wingdings" panose="05000000000000000000" charset="0"/>
              <a:buNone/>
              <a:defRPr/>
            </a:pPr>
            <a:r>
              <a:rPr lang="en-US" altLang="zh-CN" sz="2400" dirty="0">
                <a:cs typeface="+mn-ea"/>
                <a:sym typeface="+mn-lt"/>
              </a:rPr>
              <a:t>   </a:t>
            </a:r>
            <a:r>
              <a:rPr lang="zh-CN" altLang="en-US" sz="2400" dirty="0">
                <a:cs typeface="+mn-ea"/>
                <a:sym typeface="+mn-lt"/>
              </a:rPr>
              <a:t>行为（</a:t>
            </a:r>
            <a:r>
              <a:rPr lang="en-US" altLang="zh-CN" sz="2400" dirty="0">
                <a:cs typeface="+mn-ea"/>
                <a:sym typeface="+mn-lt"/>
              </a:rPr>
              <a:t>Behavior</a:t>
            </a:r>
            <a:r>
              <a:rPr lang="zh-CN" altLang="en-US" sz="2400" dirty="0">
                <a:cs typeface="+mn-ea"/>
                <a:sym typeface="+mn-lt"/>
              </a:rPr>
              <a:t>）、操作（</a:t>
            </a:r>
            <a:r>
              <a:rPr lang="en-US" altLang="zh-CN" sz="2400" dirty="0">
                <a:cs typeface="+mn-ea"/>
                <a:sym typeface="+mn-lt"/>
              </a:rPr>
              <a:t>Operation</a:t>
            </a:r>
            <a:r>
              <a:rPr lang="zh-CN" altLang="en-US" sz="2400" dirty="0">
                <a:cs typeface="+mn-ea"/>
                <a:sym typeface="+mn-lt"/>
              </a:rPr>
              <a:t>）、服务（</a:t>
            </a:r>
            <a:r>
              <a:rPr lang="en-US" altLang="zh-CN" sz="2400" dirty="0">
                <a:cs typeface="+mn-ea"/>
                <a:sym typeface="+mn-lt"/>
              </a:rPr>
              <a:t>Service</a:t>
            </a:r>
            <a:r>
              <a:rPr lang="zh-CN" altLang="en-US" sz="2400" dirty="0">
                <a:cs typeface="+mn-ea"/>
                <a:sym typeface="+mn-lt"/>
              </a:rPr>
              <a:t>）、函数（</a:t>
            </a:r>
            <a:r>
              <a:rPr lang="en-US" altLang="zh-CN" sz="2400" dirty="0">
                <a:cs typeface="+mn-ea"/>
                <a:sym typeface="+mn-lt"/>
              </a:rPr>
              <a:t>Function</a:t>
            </a:r>
            <a:r>
              <a:rPr lang="zh-CN" altLang="en-US" sz="2400" dirty="0">
                <a:cs typeface="+mn-ea"/>
                <a:sym typeface="+mn-lt"/>
              </a:rPr>
              <a:t>）等。</a:t>
            </a:r>
          </a:p>
        </p:txBody>
      </p:sp>
      <p:grpSp>
        <p:nvGrpSpPr>
          <p:cNvPr id="6" name="组合 5"/>
          <p:cNvGrpSpPr/>
          <p:nvPr/>
        </p:nvGrpSpPr>
        <p:grpSpPr>
          <a:xfrm>
            <a:off x="1008956" y="1758315"/>
            <a:ext cx="3713539" cy="460375"/>
            <a:chOff x="1589" y="2769"/>
            <a:chExt cx="5848" cy="725"/>
          </a:xfrm>
        </p:grpSpPr>
        <p:sp>
          <p:nvSpPr>
            <p:cNvPr id="16" name="矩形 15"/>
            <p:cNvSpPr/>
            <p:nvPr>
              <p:custDataLst>
                <p:tags r:id="rId3"/>
              </p:custDataLst>
            </p:nvPr>
          </p:nvSpPr>
          <p:spPr>
            <a:xfrm flipH="1">
              <a:off x="1589" y="2879"/>
              <a:ext cx="56" cy="496"/>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黑体" panose="02010609060101010101" pitchFamily="49" charset="-122"/>
              </a:endParaRPr>
            </a:p>
          </p:txBody>
        </p:sp>
        <p:sp>
          <p:nvSpPr>
            <p:cNvPr id="4" name="文本框 3"/>
            <p:cNvSpPr txBox="1"/>
            <p:nvPr>
              <p:custDataLst>
                <p:tags r:id="rId4"/>
              </p:custDataLst>
            </p:nvPr>
          </p:nvSpPr>
          <p:spPr>
            <a:xfrm>
              <a:off x="1645" y="2769"/>
              <a:ext cx="5792" cy="725"/>
            </a:xfrm>
            <a:prstGeom prst="rect">
              <a:avLst/>
            </a:prstGeom>
            <a:noFill/>
          </p:spPr>
          <p:txBody>
            <a:bodyPr wrap="square" rtlCol="0">
              <a:spAutoFit/>
            </a:bodyPr>
            <a:lstStyle/>
            <a:p>
              <a:r>
                <a:rPr lang="zh-CN" altLang="en-US" sz="2400" b="1" dirty="0">
                  <a:solidFill>
                    <a:srgbClr val="848484"/>
                  </a:solidFill>
                </a:rPr>
                <a:t>方法、操作、服务与行为</a:t>
              </a:r>
            </a:p>
          </p:txBody>
        </p:sp>
      </p:gr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7"/>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10535285" y="0"/>
            <a:ext cx="164846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79802" y="189569"/>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solidFill>
                <a:cs typeface="+mn-ea"/>
                <a:sym typeface="+mn-lt"/>
              </a:rPr>
              <a:t>分析案例</a:t>
            </a:r>
          </a:p>
        </p:txBody>
      </p:sp>
      <p:sp>
        <p:nvSpPr>
          <p:cNvPr id="35" name="TextBox 6"/>
          <p:cNvSpPr txBox="1"/>
          <p:nvPr>
            <p:custDataLst>
              <p:tags r:id="rId1"/>
            </p:custDataLst>
          </p:nvPr>
        </p:nvSpPr>
        <p:spPr>
          <a:xfrm>
            <a:off x="425450" y="1144905"/>
            <a:ext cx="6809105" cy="578485"/>
          </a:xfrm>
          <a:prstGeom prst="rect">
            <a:avLst/>
          </a:prstGeom>
          <a:noFill/>
        </p:spPr>
        <p:txBody>
          <a:bodyPr wrap="square" lIns="0" tIns="48000" rIns="0" bIns="48000" rtlCol="0">
            <a:noAutofit/>
          </a:bodyPr>
          <a:lstStyle/>
          <a:p>
            <a:r>
              <a:rPr lang="en-US" altLang="zh-CN" sz="2800" b="1" dirty="0">
                <a:solidFill>
                  <a:schemeClr val="tx1">
                    <a:lumMod val="65000"/>
                    <a:lumOff val="35000"/>
                  </a:schemeClr>
                </a:solidFill>
                <a:cs typeface="+mn-ea"/>
                <a:sym typeface="+mn-lt"/>
              </a:rPr>
              <a:t>5.1 </a:t>
            </a:r>
            <a:r>
              <a:rPr lang="zh-CN" altLang="en-US" sz="2800" b="1" dirty="0">
                <a:solidFill>
                  <a:schemeClr val="tx1">
                    <a:lumMod val="65000"/>
                    <a:lumOff val="35000"/>
                  </a:schemeClr>
                </a:solidFill>
                <a:cs typeface="+mn-ea"/>
                <a:sym typeface="+mn-lt"/>
              </a:rPr>
              <a:t>面向对象分析案例</a:t>
            </a:r>
            <a:r>
              <a:rPr lang="en-US" altLang="zh-CN" sz="2800" b="1" dirty="0">
                <a:solidFill>
                  <a:schemeClr val="tx1">
                    <a:lumMod val="65000"/>
                    <a:lumOff val="35000"/>
                  </a:schemeClr>
                </a:solidFill>
                <a:cs typeface="+mn-ea"/>
                <a:sym typeface="+mn-lt"/>
              </a:rPr>
              <a:t>	</a:t>
            </a:r>
          </a:p>
        </p:txBody>
      </p:sp>
      <p:sp>
        <p:nvSpPr>
          <p:cNvPr id="6" name="文本框 5"/>
          <p:cNvSpPr txBox="1"/>
          <p:nvPr>
            <p:custDataLst>
              <p:tags r:id="rId2"/>
            </p:custDataLst>
          </p:nvPr>
        </p:nvSpPr>
        <p:spPr>
          <a:xfrm>
            <a:off x="-172720" y="1922780"/>
            <a:ext cx="11800840" cy="4545965"/>
          </a:xfrm>
          <a:prstGeom prst="rect">
            <a:avLst/>
          </a:prstGeom>
          <a:noFill/>
        </p:spPr>
        <p:txBody>
          <a:bodyPr wrap="square">
            <a:noAutofit/>
          </a:bodyPr>
          <a:lstStyle/>
          <a:p>
            <a:pPr marL="685800" lvl="2" indent="0">
              <a:lnSpc>
                <a:spcPct val="150000"/>
              </a:lnSpc>
              <a:buClr>
                <a:srgbClr val="0054A3"/>
              </a:buClr>
              <a:buFont typeface="Wingdings" panose="05000000000000000000" charset="0"/>
              <a:buNone/>
              <a:defRPr/>
            </a:pPr>
            <a:endParaRPr lang="zh-CN" altLang="en-US" sz="2200" dirty="0">
              <a:solidFill>
                <a:schemeClr val="tx1"/>
              </a:solidFill>
              <a:effectLst/>
              <a:latin typeface="+mn-ea"/>
              <a:cs typeface="+mn-ea"/>
              <a:sym typeface="+mn-lt"/>
            </a:endParaRPr>
          </a:p>
        </p:txBody>
      </p:sp>
      <p:sp>
        <p:nvSpPr>
          <p:cNvPr id="3" name="文本框 2"/>
          <p:cNvSpPr txBox="1"/>
          <p:nvPr>
            <p:custDataLst>
              <p:tags r:id="rId3"/>
            </p:custDataLst>
          </p:nvPr>
        </p:nvSpPr>
        <p:spPr>
          <a:xfrm>
            <a:off x="88900" y="1922780"/>
            <a:ext cx="3951605" cy="4470400"/>
          </a:xfrm>
          <a:prstGeom prst="rect">
            <a:avLst/>
          </a:prstGeom>
          <a:noFill/>
        </p:spPr>
        <p:txBody>
          <a:bodyPr wrap="square" lIns="90170" tIns="46990" rIns="90170" bIns="46990">
            <a:noAutofit/>
          </a:bodyPr>
          <a:lstStyle/>
          <a:p>
            <a:pPr marL="1028700" lvl="2" indent="-342900">
              <a:lnSpc>
                <a:spcPct val="150000"/>
              </a:lnSpc>
              <a:buClr>
                <a:srgbClr val="0054A3"/>
              </a:buClr>
              <a:buFont typeface="Wingdings" panose="05000000000000000000" charset="0"/>
              <a:buChar char="p"/>
              <a:defRPr/>
            </a:pPr>
            <a:r>
              <a:rPr lang="zh-CN" altLang="en-US" sz="2400" dirty="0">
                <a:cs typeface="+mn-ea"/>
                <a:sym typeface="+mn-lt"/>
              </a:rPr>
              <a:t>定义服务</a:t>
            </a:r>
          </a:p>
          <a:p>
            <a:pPr marL="685800" lvl="2" indent="0">
              <a:lnSpc>
                <a:spcPct val="150000"/>
              </a:lnSpc>
              <a:buClr>
                <a:srgbClr val="0054A3"/>
              </a:buClr>
              <a:buFont typeface="Wingdings" panose="05000000000000000000" charset="0"/>
              <a:buNone/>
              <a:defRPr/>
            </a:pPr>
            <a:r>
              <a:rPr lang="en-US" altLang="zh-CN" sz="2400" dirty="0">
                <a:cs typeface="+mn-ea"/>
                <a:sym typeface="+mn-lt"/>
              </a:rPr>
              <a:t>“</a:t>
            </a:r>
            <a:r>
              <a:rPr lang="zh-CN" altLang="en-US" sz="2400" dirty="0">
                <a:cs typeface="+mn-ea"/>
                <a:sym typeface="+mn-lt"/>
              </a:rPr>
              <a:t>阈值规则管理</a:t>
            </a:r>
            <a:r>
              <a:rPr lang="en-US" altLang="zh-CN" sz="2400" dirty="0">
                <a:cs typeface="+mn-ea"/>
                <a:sym typeface="+mn-lt"/>
              </a:rPr>
              <a:t>”</a:t>
            </a:r>
            <a:r>
              <a:rPr lang="zh-CN" altLang="en-US" sz="2400" b="1" dirty="0">
                <a:solidFill>
                  <a:srgbClr val="FF0000"/>
                </a:solidFill>
                <a:effectLst>
                  <a:outerShdw blurRad="38100" dist="38100" dir="2700000" algn="tl">
                    <a:srgbClr val="000000">
                      <a:alpha val="43137"/>
                    </a:srgbClr>
                  </a:outerShdw>
                </a:effectLst>
                <a:cs typeface="+mn-ea"/>
                <a:sym typeface="+mn-lt"/>
              </a:rPr>
              <a:t>时序图</a:t>
            </a:r>
            <a:endParaRPr lang="zh-CN" altLang="en-US" sz="2400" dirty="0">
              <a:cs typeface="+mn-ea"/>
              <a:sym typeface="+mn-lt"/>
            </a:endParaRPr>
          </a:p>
          <a:p>
            <a:pPr marL="685800" lvl="2" indent="0">
              <a:lnSpc>
                <a:spcPct val="150000"/>
              </a:lnSpc>
              <a:buClr>
                <a:srgbClr val="0054A3"/>
              </a:buClr>
              <a:buFont typeface="Wingdings" panose="05000000000000000000" charset="0"/>
              <a:buNone/>
              <a:defRPr/>
            </a:pPr>
            <a:endParaRPr lang="zh-CN" altLang="en-US" sz="2400" dirty="0">
              <a:cs typeface="+mn-ea"/>
              <a:sym typeface="+mn-lt"/>
            </a:endParaRPr>
          </a:p>
        </p:txBody>
      </p:sp>
      <p:pic>
        <p:nvPicPr>
          <p:cNvPr id="4" name="图片 3" descr="图片42"/>
          <p:cNvPicPr>
            <a:picLocks noChangeAspect="1"/>
          </p:cNvPicPr>
          <p:nvPr/>
        </p:nvPicPr>
        <p:blipFill>
          <a:blip r:embed="rId8"/>
          <a:stretch>
            <a:fillRect/>
          </a:stretch>
        </p:blipFill>
        <p:spPr>
          <a:xfrm>
            <a:off x="4103370" y="1513840"/>
            <a:ext cx="7962265" cy="4362450"/>
          </a:xfrm>
          <a:prstGeom prst="rect">
            <a:avLst/>
          </a:prstGeom>
        </p:spPr>
      </p:pic>
      <p:sp>
        <p:nvSpPr>
          <p:cNvPr id="7" name="文本框 6"/>
          <p:cNvSpPr txBox="1"/>
          <p:nvPr>
            <p:custDataLst>
              <p:tags r:id="rId4"/>
            </p:custDataLst>
          </p:nvPr>
        </p:nvSpPr>
        <p:spPr>
          <a:xfrm>
            <a:off x="2780030" y="6170930"/>
            <a:ext cx="7101205" cy="687070"/>
          </a:xfrm>
          <a:prstGeom prst="rect">
            <a:avLst/>
          </a:prstGeom>
          <a:noFill/>
        </p:spPr>
        <p:txBody>
          <a:bodyPr wrap="square" rtlCol="0">
            <a:noAutofit/>
          </a:bodyPr>
          <a:lstStyle/>
          <a:p>
            <a:pPr algn="ctr"/>
            <a:r>
              <a:rPr lang="zh-CN" altLang="en-US">
                <a:solidFill>
                  <a:schemeClr val="tx2">
                    <a:lumMod val="50000"/>
                  </a:schemeClr>
                </a:solidFill>
              </a:rPr>
              <a:t>运维管理软件（原型版）详细文档和代码，请在下列网站获取：</a:t>
            </a:r>
            <a:endParaRPr lang="zh-CN" altLang="en-US" i="1">
              <a:solidFill>
                <a:schemeClr val="tx2">
                  <a:lumMod val="50000"/>
                </a:schemeClr>
              </a:solidFill>
            </a:endParaRPr>
          </a:p>
          <a:p>
            <a:pPr algn="ctr"/>
            <a:r>
              <a:rPr lang="en-US" altLang="zh-CN" i="1">
                <a:solidFill>
                  <a:schemeClr val="tx2">
                    <a:lumMod val="50000"/>
                  </a:schemeClr>
                </a:solidFill>
                <a:hlinkClick r:id="rId9" action="ppaction://hlinkfile"/>
              </a:rPr>
              <a:t>https://pan.baidu.com/s/1LasagJAMwJcEntcMaDRWFA?pwd=rywx</a:t>
            </a:r>
            <a:endParaRPr lang="en-US" altLang="zh-CN" i="1">
              <a:solidFill>
                <a:schemeClr val="tx2">
                  <a:lumMod val="50000"/>
                </a:schemeClr>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solidFill>
                <a:cs typeface="+mn-ea"/>
                <a:sym typeface="+mn-lt"/>
              </a:rPr>
              <a:t>本章小结</a:t>
            </a:r>
            <a:endParaRPr lang="zh-CN" altLang="en-US" sz="1200" dirty="0">
              <a:solidFill>
                <a:schemeClr val="tx1"/>
              </a:solidFill>
              <a:cs typeface="+mn-ea"/>
              <a:sym typeface="+mn-lt"/>
            </a:endParaRPr>
          </a:p>
        </p:txBody>
      </p:sp>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6560" y="196850"/>
            <a:ext cx="2352040" cy="438785"/>
          </a:xfrm>
          <a:prstGeom prst="rect">
            <a:avLst/>
          </a:prstGeom>
        </p:spPr>
      </p:pic>
      <p:sp>
        <p:nvSpPr>
          <p:cNvPr id="3" name="文本框 2"/>
          <p:cNvSpPr txBox="1"/>
          <p:nvPr>
            <p:custDataLst>
              <p:tags r:id="rId1"/>
            </p:custDataLst>
          </p:nvPr>
        </p:nvSpPr>
        <p:spPr>
          <a:xfrm>
            <a:off x="151130" y="1823085"/>
            <a:ext cx="11628755" cy="3649345"/>
          </a:xfrm>
          <a:prstGeom prst="rect">
            <a:avLst/>
          </a:prstGeom>
          <a:noFill/>
        </p:spPr>
        <p:txBody>
          <a:bodyPr wrap="square" lIns="90170" tIns="46990" rIns="90170" bIns="46990">
            <a:noAutofit/>
          </a:bodyPr>
          <a:lstStyle/>
          <a:p>
            <a:pPr marL="1028700" lvl="2" indent="-342900">
              <a:lnSpc>
                <a:spcPct val="150000"/>
              </a:lnSpc>
              <a:buClr>
                <a:srgbClr val="0054A3"/>
              </a:buClr>
              <a:buFont typeface="Wingdings" panose="05000000000000000000" charset="0"/>
              <a:buChar char="p"/>
              <a:defRPr/>
            </a:pPr>
            <a:r>
              <a:rPr lang="zh-CN" altLang="en-US" sz="2400" dirty="0">
                <a:cs typeface="+mn-ea"/>
                <a:sym typeface="+mn-lt"/>
              </a:rPr>
              <a:t>类与对象的概念</a:t>
            </a:r>
          </a:p>
          <a:p>
            <a:pPr marL="1028700" lvl="2" indent="-342900">
              <a:lnSpc>
                <a:spcPct val="150000"/>
              </a:lnSpc>
              <a:buClr>
                <a:srgbClr val="0054A3"/>
              </a:buClr>
              <a:buFont typeface="Wingdings" panose="05000000000000000000" charset="0"/>
              <a:buChar char="p"/>
              <a:defRPr/>
            </a:pPr>
            <a:r>
              <a:rPr lang="zh-CN" altLang="en-US" sz="2400" dirty="0">
                <a:cs typeface="+mn-ea"/>
                <a:sym typeface="+mn-lt"/>
              </a:rPr>
              <a:t>面向对象程序的特点：封装性、继承性、多态性、重用性</a:t>
            </a:r>
          </a:p>
          <a:p>
            <a:pPr marL="1028700" lvl="2" indent="-342900">
              <a:lnSpc>
                <a:spcPct val="150000"/>
              </a:lnSpc>
              <a:buClr>
                <a:srgbClr val="0054A3"/>
              </a:buClr>
              <a:buFont typeface="Wingdings" panose="05000000000000000000" charset="0"/>
              <a:buChar char="p"/>
              <a:defRPr/>
            </a:pPr>
            <a:r>
              <a:rPr lang="zh-CN" altLang="en-US" sz="2400" dirty="0">
                <a:cs typeface="+mn-ea"/>
                <a:sym typeface="+mn-lt"/>
              </a:rPr>
              <a:t>面向对象的设计方法与设计原则</a:t>
            </a:r>
          </a:p>
          <a:p>
            <a:pPr marL="1028700" lvl="2" indent="-342900">
              <a:lnSpc>
                <a:spcPct val="150000"/>
              </a:lnSpc>
              <a:buClr>
                <a:srgbClr val="0054A3"/>
              </a:buClr>
              <a:buFont typeface="Wingdings" panose="05000000000000000000" charset="0"/>
              <a:buChar char="p"/>
              <a:defRPr/>
            </a:pPr>
            <a:r>
              <a:rPr lang="zh-CN" altLang="en-US" sz="2400" dirty="0">
                <a:cs typeface="+mn-ea"/>
                <a:sym typeface="+mn-lt"/>
              </a:rPr>
              <a:t>契约式设计、云原生设计等现代面向对象设计方法</a:t>
            </a:r>
          </a:p>
          <a:p>
            <a:pPr marL="1028700" lvl="2" indent="-342900">
              <a:lnSpc>
                <a:spcPct val="150000"/>
              </a:lnSpc>
              <a:buClr>
                <a:srgbClr val="0054A3"/>
              </a:buClr>
              <a:buFont typeface="Wingdings" panose="05000000000000000000" charset="0"/>
              <a:buChar char="p"/>
              <a:defRPr/>
            </a:pPr>
            <a:r>
              <a:rPr lang="en-US" altLang="zh-CN" sz="2400" dirty="0">
                <a:solidFill>
                  <a:schemeClr val="tx1"/>
                </a:solidFill>
                <a:effectLst/>
                <a:cs typeface="+mn-ea"/>
                <a:sym typeface="+mn-lt"/>
              </a:rPr>
              <a:t>UML</a:t>
            </a:r>
            <a:r>
              <a:rPr lang="zh-CN" altLang="en-US" sz="2400" dirty="0">
                <a:solidFill>
                  <a:schemeClr val="tx1"/>
                </a:solidFill>
                <a:effectLst/>
                <a:cs typeface="+mn-ea"/>
                <a:sym typeface="+mn-lt"/>
              </a:rPr>
              <a:t>图示模型</a:t>
            </a:r>
            <a:r>
              <a:rPr lang="en-US" altLang="zh-CN" sz="2400" dirty="0">
                <a:solidFill>
                  <a:schemeClr val="tx1"/>
                </a:solidFill>
                <a:effectLst/>
                <a:cs typeface="+mn-ea"/>
                <a:sym typeface="+mn-lt"/>
              </a:rPr>
              <a:t>—— </a:t>
            </a:r>
            <a:r>
              <a:rPr lang="zh-CN" altLang="en-US" sz="2400" dirty="0">
                <a:solidFill>
                  <a:schemeClr val="tx1"/>
                </a:solidFill>
                <a:effectLst/>
                <a:cs typeface="+mn-ea"/>
                <a:sym typeface="+mn-lt"/>
              </a:rPr>
              <a:t>静态模型：用例图、类图、包图、对象图、组件图</a:t>
            </a:r>
          </a:p>
          <a:p>
            <a:pPr marL="2971800" lvl="7" indent="457200">
              <a:lnSpc>
                <a:spcPct val="150000"/>
              </a:lnSpc>
              <a:buClr>
                <a:srgbClr val="0054A3"/>
              </a:buClr>
              <a:buFont typeface="Wingdings" panose="05000000000000000000" charset="0"/>
              <a:buNone/>
              <a:defRPr/>
            </a:pPr>
            <a:r>
              <a:rPr lang="en-US" altLang="zh-CN" sz="2400" dirty="0">
                <a:solidFill>
                  <a:schemeClr val="tx1"/>
                </a:solidFill>
                <a:effectLst/>
                <a:cs typeface="+mn-ea"/>
                <a:sym typeface="+mn-lt"/>
              </a:rPr>
              <a:t>  </a:t>
            </a:r>
            <a:r>
              <a:rPr lang="zh-CN" altLang="en-US" sz="2400" dirty="0">
                <a:solidFill>
                  <a:schemeClr val="tx1"/>
                </a:solidFill>
                <a:effectLst/>
                <a:cs typeface="+mn-ea"/>
                <a:sym typeface="+mn-lt"/>
              </a:rPr>
              <a:t>动态模型：状态图、序列图、协作图、活动图</a:t>
            </a:r>
            <a:endParaRPr lang="zh-CN" altLang="en-US" sz="2400" dirty="0">
              <a:cs typeface="+mn-ea"/>
              <a:sym typeface="+mn-lt"/>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H_Other_8"/>
          <p:cNvPicPr/>
          <p:nvPr>
            <p:custDataLst>
              <p:tags r:id="rId1"/>
            </p:custDataLst>
          </p:nvPr>
        </p:nvPicPr>
        <p:blipFill>
          <a:blip r:embed="rId5" cstate="print">
            <a:extLst>
              <a:ext uri="{28A0092B-C50C-407E-A947-70E740481C1C}">
                <a14:useLocalDpi xmlns:a14="http://schemas.microsoft.com/office/drawing/2010/main" val="0"/>
              </a:ext>
            </a:extLst>
          </a:blip>
          <a:srcRect l="50887"/>
          <a:stretch>
            <a:fillRect/>
          </a:stretch>
        </p:blipFill>
        <p:spPr bwMode="auto">
          <a:xfrm rot="5400000" flipH="1">
            <a:off x="6024000" y="-3032194"/>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MH_Other_8"/>
          <p:cNvPicPr/>
          <p:nvPr>
            <p:custDataLst>
              <p:tags r:id="rId2"/>
            </p:custDataLst>
          </p:nvPr>
        </p:nvPicPr>
        <p:blipFill>
          <a:blip r:embed="rId5" cstate="print">
            <a:extLst>
              <a:ext uri="{28A0092B-C50C-407E-A947-70E740481C1C}">
                <a14:useLocalDpi xmlns:a14="http://schemas.microsoft.com/office/drawing/2010/main" val="0"/>
              </a:ext>
            </a:extLst>
          </a:blip>
          <a:srcRect l="50887"/>
          <a:stretch>
            <a:fillRect/>
          </a:stretch>
        </p:blipFill>
        <p:spPr bwMode="auto">
          <a:xfrm rot="16200000" flipH="1" flipV="1">
            <a:off x="6024001" y="-127232"/>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0" y="2204967"/>
            <a:ext cx="12192000" cy="2861362"/>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14"/>
          <p:cNvSpPr txBox="1"/>
          <p:nvPr/>
        </p:nvSpPr>
        <p:spPr>
          <a:xfrm>
            <a:off x="2590800" y="3137598"/>
            <a:ext cx="7010400" cy="1107996"/>
          </a:xfrm>
          <a:prstGeom prst="rect">
            <a:avLst/>
          </a:prstGeom>
          <a:noFill/>
        </p:spPr>
        <p:txBody>
          <a:bodyPr wrap="square" rtlCol="0">
            <a:spAutoFit/>
          </a:bodyPr>
          <a:lstStyle/>
          <a:p>
            <a:pPr algn="ctr"/>
            <a:r>
              <a:rPr lang="zh-CN" altLang="en-US" sz="6600" b="1" dirty="0">
                <a:solidFill>
                  <a:schemeClr val="bg1">
                    <a:lumMod val="95000"/>
                  </a:schemeClr>
                </a:solidFill>
                <a:cs typeface="+mn-ea"/>
                <a:sym typeface="+mn-lt"/>
              </a:rPr>
              <a:t>谢谢</a:t>
            </a:r>
          </a:p>
        </p:txBody>
      </p:sp>
      <p:pic>
        <p:nvPicPr>
          <p:cNvPr id="16" name="图片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4187" y="607405"/>
            <a:ext cx="5361717" cy="100092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2788920" y="4309745"/>
            <a:ext cx="6651625" cy="1959610"/>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10"/>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solidFill>
                  <a:schemeClr val="tx1"/>
                </a:solidFill>
                <a:cs typeface="+mn-ea"/>
                <a:sym typeface="+mn-lt"/>
              </a:rPr>
              <a:t>面向对象的软件工程</a:t>
            </a:r>
          </a:p>
        </p:txBody>
      </p:sp>
      <p:sp>
        <p:nvSpPr>
          <p:cNvPr id="19" name="矩形 18"/>
          <p:cNvSpPr/>
          <p:nvPr/>
        </p:nvSpPr>
        <p:spPr>
          <a:xfrm>
            <a:off x="4058544" y="-1"/>
            <a:ext cx="1348118"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基本概念</a:t>
            </a: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17572" y="189569"/>
            <a:ext cx="1701793" cy="402590"/>
          </a:xfrm>
          <a:prstGeom prst="rect">
            <a:avLst/>
          </a:prstGeom>
          <a:noFill/>
        </p:spPr>
        <p:txBody>
          <a:bodyPr wrap="square" lIns="0" tIns="48000" rIns="0" bIns="48000" rtlCol="0">
            <a:spAutoFit/>
          </a:bodyPr>
          <a:lstStyle/>
          <a:p>
            <a:pPr algn="ctr"/>
            <a:r>
              <a:rPr lang="en-US" altLang="zh-CN" sz="2000" b="1" dirty="0">
                <a:solidFill>
                  <a:schemeClr val="bg1">
                    <a:lumMod val="50000"/>
                  </a:schemeClr>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8" name="TextBox 6"/>
          <p:cNvSpPr txBox="1"/>
          <p:nvPr>
            <p:custDataLst>
              <p:tags r:id="rId1"/>
            </p:custDataLst>
          </p:nvPr>
        </p:nvSpPr>
        <p:spPr>
          <a:xfrm>
            <a:off x="425449" y="1145141"/>
            <a:ext cx="6304959" cy="525780"/>
          </a:xfrm>
          <a:prstGeom prst="rect">
            <a:avLst/>
          </a:prstGeom>
          <a:noFill/>
        </p:spPr>
        <p:txBody>
          <a:bodyPr wrap="square" lIns="0" tIns="48000" rIns="0" bIns="48000" rtlCol="0">
            <a:spAutoFit/>
          </a:bodyPr>
          <a:lstStyle/>
          <a:p>
            <a:r>
              <a:rPr lang="en-US" sz="2800" b="1" dirty="0">
                <a:solidFill>
                  <a:schemeClr val="tx1">
                    <a:lumMod val="65000"/>
                    <a:lumOff val="35000"/>
                  </a:schemeClr>
                </a:solidFill>
                <a:cs typeface="+mn-ea"/>
                <a:sym typeface="+mn-lt"/>
              </a:rPr>
              <a:t>1.2 </a:t>
            </a:r>
            <a:r>
              <a:rPr lang="zh-CN" altLang="en-US" sz="2800" b="1" dirty="0">
                <a:solidFill>
                  <a:schemeClr val="tx1">
                    <a:lumMod val="65000"/>
                    <a:lumOff val="35000"/>
                  </a:schemeClr>
                </a:solidFill>
                <a:cs typeface="+mn-ea"/>
                <a:sym typeface="+mn-lt"/>
              </a:rPr>
              <a:t>面向对象</a:t>
            </a:r>
          </a:p>
        </p:txBody>
      </p:sp>
      <p:sp>
        <p:nvSpPr>
          <p:cNvPr id="9" name="文本框 8"/>
          <p:cNvSpPr txBox="1"/>
          <p:nvPr>
            <p:custDataLst>
              <p:tags r:id="rId2"/>
            </p:custDataLst>
          </p:nvPr>
        </p:nvSpPr>
        <p:spPr>
          <a:xfrm>
            <a:off x="425450" y="2172970"/>
            <a:ext cx="11057890" cy="4532630"/>
          </a:xfrm>
          <a:prstGeom prst="rect">
            <a:avLst/>
          </a:prstGeom>
          <a:noFill/>
          <a:ln w="15875">
            <a:noFill/>
          </a:ln>
        </p:spPr>
        <p:txBody>
          <a:bodyPr wrap="square">
            <a:noAutofit/>
          </a:bodyPr>
          <a:lstStyle/>
          <a:p>
            <a:pPr marL="971550" lvl="2" indent="-285750">
              <a:lnSpc>
                <a:spcPct val="150000"/>
              </a:lnSpc>
              <a:buClr>
                <a:srgbClr val="0054A3"/>
              </a:buClr>
              <a:buFont typeface="Wingdings" panose="05000000000000000000" charset="0"/>
              <a:buChar char="p"/>
              <a:defRPr/>
            </a:pPr>
            <a:r>
              <a:rPr lang="zh-CN" altLang="en-US" sz="2400" dirty="0">
                <a:cs typeface="+mn-ea"/>
                <a:sym typeface="+mn-lt"/>
              </a:rPr>
              <a:t>对象间需要通过发送消息（</a:t>
            </a:r>
            <a:r>
              <a:rPr lang="en-US" altLang="zh-CN" sz="2400" dirty="0">
                <a:cs typeface="+mn-ea"/>
                <a:sym typeface="+mn-lt"/>
              </a:rPr>
              <a:t>Message</a:t>
            </a:r>
            <a:r>
              <a:rPr lang="zh-CN" altLang="en-US" sz="2400" dirty="0">
                <a:cs typeface="+mn-ea"/>
                <a:sym typeface="+mn-lt"/>
              </a:rPr>
              <a:t>）给其他对象。从面向对象的角度来考虑，一般会说一个对象向另一个对象传递了一个消息。但从程序设计的角度来讲，消息实际上是对类的一些方法的调用，方法通过返回值来响应消息。</a:t>
            </a:r>
          </a:p>
          <a:p>
            <a:pPr marL="971550" lvl="2" indent="-285750">
              <a:lnSpc>
                <a:spcPct val="150000"/>
              </a:lnSpc>
              <a:buClr>
                <a:srgbClr val="0054A3"/>
              </a:buClr>
              <a:buFont typeface="Wingdings" panose="05000000000000000000" charset="0"/>
              <a:buChar char="p"/>
              <a:defRPr/>
            </a:pPr>
            <a:endParaRPr lang="zh-CN" altLang="en-US" sz="2400" dirty="0">
              <a:cs typeface="+mn-ea"/>
              <a:sym typeface="+mn-lt"/>
            </a:endParaRPr>
          </a:p>
        </p:txBody>
      </p:sp>
      <p:grpSp>
        <p:nvGrpSpPr>
          <p:cNvPr id="6" name="组合 5"/>
          <p:cNvGrpSpPr/>
          <p:nvPr/>
        </p:nvGrpSpPr>
        <p:grpSpPr>
          <a:xfrm>
            <a:off x="1008956" y="1758315"/>
            <a:ext cx="3713539" cy="460375"/>
            <a:chOff x="1589" y="2769"/>
            <a:chExt cx="5848" cy="725"/>
          </a:xfrm>
        </p:grpSpPr>
        <p:sp>
          <p:nvSpPr>
            <p:cNvPr id="16" name="矩形 15"/>
            <p:cNvSpPr/>
            <p:nvPr>
              <p:custDataLst>
                <p:tags r:id="rId6"/>
              </p:custDataLst>
            </p:nvPr>
          </p:nvSpPr>
          <p:spPr>
            <a:xfrm flipH="1">
              <a:off x="1589" y="2879"/>
              <a:ext cx="56" cy="496"/>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黑体" panose="02010609060101010101" pitchFamily="49" charset="-122"/>
              </a:endParaRPr>
            </a:p>
          </p:txBody>
        </p:sp>
        <p:sp>
          <p:nvSpPr>
            <p:cNvPr id="4" name="文本框 3"/>
            <p:cNvSpPr txBox="1"/>
            <p:nvPr>
              <p:custDataLst>
                <p:tags r:id="rId7"/>
              </p:custDataLst>
            </p:nvPr>
          </p:nvSpPr>
          <p:spPr>
            <a:xfrm>
              <a:off x="1645" y="2769"/>
              <a:ext cx="5792" cy="725"/>
            </a:xfrm>
            <a:prstGeom prst="rect">
              <a:avLst/>
            </a:prstGeom>
            <a:noFill/>
          </p:spPr>
          <p:txBody>
            <a:bodyPr wrap="square" rtlCol="0">
              <a:spAutoFit/>
            </a:bodyPr>
            <a:lstStyle/>
            <a:p>
              <a:r>
                <a:rPr lang="zh-CN" altLang="en-US" sz="2400" b="1" dirty="0">
                  <a:solidFill>
                    <a:srgbClr val="848484"/>
                  </a:solidFill>
                </a:rPr>
                <a:t>消息机制</a:t>
              </a:r>
            </a:p>
          </p:txBody>
        </p:sp>
      </p:grpSp>
      <p:graphicFrame>
        <p:nvGraphicFramePr>
          <p:cNvPr id="7" name="表格 6"/>
          <p:cNvGraphicFramePr/>
          <p:nvPr>
            <p:custDataLst>
              <p:tags r:id="rId3"/>
            </p:custDataLst>
          </p:nvPr>
        </p:nvGraphicFramePr>
        <p:xfrm>
          <a:off x="6730365" y="4688840"/>
          <a:ext cx="2232660" cy="1143000"/>
        </p:xfrm>
        <a:graphic>
          <a:graphicData uri="http://schemas.openxmlformats.org/drawingml/2006/table">
            <a:tbl>
              <a:tblPr firstRow="1" bandRow="1">
                <a:tableStyleId>{5940675A-B579-460E-94D1-54222C63F5DA}</a:tableStyleId>
              </a:tblPr>
              <a:tblGrid>
                <a:gridCol w="2232660">
                  <a:extLst>
                    <a:ext uri="{9D8B030D-6E8A-4147-A177-3AD203B41FA5}">
                      <a16:colId xmlns:a16="http://schemas.microsoft.com/office/drawing/2014/main" val="20000"/>
                    </a:ext>
                  </a:extLst>
                </a:gridCol>
              </a:tblGrid>
              <a:tr h="381000">
                <a:tc>
                  <a:txBody>
                    <a:bodyPr/>
                    <a:lstStyle/>
                    <a:p>
                      <a:pPr algn="ctr">
                        <a:buNone/>
                      </a:pPr>
                      <a:r>
                        <a:rPr lang="en-US" altLang="zh-CN">
                          <a:latin typeface="Times New Roman" panose="02020603050405020304" charset="0"/>
                          <a:cs typeface="Times New Roman" panose="02020603050405020304" charset="0"/>
                        </a:rPr>
                        <a:t>pointOne</a:t>
                      </a:r>
                    </a:p>
                  </a:txBody>
                  <a:tcPr>
                    <a:lnL w="19050" cmpd="sng">
                      <a:solidFill>
                        <a:schemeClr val="tx1"/>
                      </a:solidFill>
                      <a:prstDash val="solid"/>
                    </a:lnL>
                    <a:lnR w="19050" cmpd="sng">
                      <a:solidFill>
                        <a:schemeClr val="tx1"/>
                      </a:solidFill>
                      <a:prstDash val="solid"/>
                    </a:lnR>
                    <a:lnT w="19050" cmpd="sng">
                      <a:solidFill>
                        <a:schemeClr val="tx1"/>
                      </a:solidFill>
                      <a:prstDash val="solid"/>
                    </a:lnT>
                    <a:lnB w="19050" cmpd="sng">
                      <a:solidFill>
                        <a:schemeClr val="tx1"/>
                      </a:solidFill>
                      <a:prstDash val="solid"/>
                    </a:lnB>
                    <a:solidFill>
                      <a:schemeClr val="bg1"/>
                    </a:solidFill>
                  </a:tcPr>
                </a:tc>
                <a:extLst>
                  <a:ext uri="{0D108BD9-81ED-4DB2-BD59-A6C34878D82A}">
                    <a16:rowId xmlns:a16="http://schemas.microsoft.com/office/drawing/2014/main" val="10000"/>
                  </a:ext>
                </a:extLst>
              </a:tr>
              <a:tr h="381000">
                <a:tc>
                  <a:txBody>
                    <a:bodyPr/>
                    <a:lstStyle/>
                    <a:p>
                      <a:pPr algn="l">
                        <a:buNone/>
                      </a:pPr>
                      <a:endParaRPr lang="en-US" altLang="zh-CN">
                        <a:latin typeface="Times New Roman" panose="02020603050405020304" charset="0"/>
                        <a:cs typeface="Times New Roman" panose="02020603050405020304" charset="0"/>
                      </a:endParaRPr>
                    </a:p>
                  </a:txBody>
                  <a:tcPr>
                    <a:lnL w="19050" cmpd="sng">
                      <a:solidFill>
                        <a:schemeClr val="tx1"/>
                      </a:solidFill>
                      <a:prstDash val="solid"/>
                    </a:lnL>
                    <a:lnR w="19050" cmpd="sng">
                      <a:solidFill>
                        <a:schemeClr val="tx1"/>
                      </a:solidFill>
                      <a:prstDash val="solid"/>
                    </a:lnR>
                    <a:lnT w="19050" cmpd="sng">
                      <a:solidFill>
                        <a:schemeClr val="tx1"/>
                      </a:solidFill>
                      <a:prstDash val="solid"/>
                    </a:lnT>
                    <a:lnB w="19050" cmpd="sng">
                      <a:solidFill>
                        <a:schemeClr val="tx1"/>
                      </a:solidFill>
                      <a:prstDash val="solid"/>
                    </a:lnB>
                    <a:solidFill>
                      <a:schemeClr val="bg1"/>
                    </a:solidFill>
                  </a:tcPr>
                </a:tc>
                <a:extLst>
                  <a:ext uri="{0D108BD9-81ED-4DB2-BD59-A6C34878D82A}">
                    <a16:rowId xmlns:a16="http://schemas.microsoft.com/office/drawing/2014/main" val="10001"/>
                  </a:ext>
                </a:extLst>
              </a:tr>
              <a:tr h="381000">
                <a:tc>
                  <a:txBody>
                    <a:bodyPr/>
                    <a:lstStyle/>
                    <a:p>
                      <a:pPr algn="l">
                        <a:buNone/>
                      </a:pPr>
                      <a:r>
                        <a:rPr lang="en-US" altLang="zh-CN">
                          <a:latin typeface="Times New Roman" panose="02020603050405020304" charset="0"/>
                          <a:cs typeface="Times New Roman" panose="02020603050405020304" charset="0"/>
                        </a:rPr>
                        <a:t>+getX()</a:t>
                      </a:r>
                    </a:p>
                  </a:txBody>
                  <a:tcPr>
                    <a:lnL w="19050" cmpd="sng">
                      <a:solidFill>
                        <a:schemeClr val="tx1"/>
                      </a:solidFill>
                      <a:prstDash val="solid"/>
                    </a:lnL>
                    <a:lnR w="19050" cmpd="sng">
                      <a:solidFill>
                        <a:schemeClr val="tx1"/>
                      </a:solidFill>
                      <a:prstDash val="solid"/>
                    </a:lnR>
                    <a:lnT w="19050" cmpd="sng">
                      <a:solidFill>
                        <a:schemeClr val="tx1"/>
                      </a:solidFill>
                      <a:prstDash val="solid"/>
                    </a:lnT>
                    <a:lnB w="19050" cmpd="sng">
                      <a:solidFill>
                        <a:schemeClr val="tx1"/>
                      </a:solidFill>
                      <a:prstDash val="solid"/>
                    </a:lnB>
                    <a:solidFill>
                      <a:schemeClr val="bg1"/>
                    </a:solidFill>
                  </a:tcPr>
                </a:tc>
                <a:extLst>
                  <a:ext uri="{0D108BD9-81ED-4DB2-BD59-A6C34878D82A}">
                    <a16:rowId xmlns:a16="http://schemas.microsoft.com/office/drawing/2014/main" val="10002"/>
                  </a:ext>
                </a:extLst>
              </a:tr>
            </a:tbl>
          </a:graphicData>
        </a:graphic>
      </p:graphicFrame>
      <p:sp>
        <p:nvSpPr>
          <p:cNvPr id="3" name="右箭头 2"/>
          <p:cNvSpPr/>
          <p:nvPr/>
        </p:nvSpPr>
        <p:spPr>
          <a:xfrm>
            <a:off x="3347720" y="4830445"/>
            <a:ext cx="3326130" cy="366395"/>
          </a:xfrm>
          <a:prstGeom prst="rightArrow">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3613785" y="4462145"/>
            <a:ext cx="3116580" cy="368300"/>
          </a:xfrm>
          <a:prstGeom prst="rect">
            <a:avLst/>
          </a:prstGeom>
          <a:noFill/>
        </p:spPr>
        <p:txBody>
          <a:bodyPr wrap="square" rtlCol="0">
            <a:spAutoFit/>
          </a:bodyPr>
          <a:lstStyle/>
          <a:p>
            <a:r>
              <a:rPr lang="zh-CN" altLang="en-US"/>
              <a:t>发送消息</a:t>
            </a:r>
            <a:r>
              <a:rPr lang="en-US" altLang="zh-CN"/>
              <a:t>pointOne.getX()</a:t>
            </a:r>
          </a:p>
        </p:txBody>
      </p:sp>
      <p:sp>
        <p:nvSpPr>
          <p:cNvPr id="11" name="右箭头 10"/>
          <p:cNvSpPr/>
          <p:nvPr>
            <p:custDataLst>
              <p:tags r:id="rId4"/>
            </p:custDataLst>
          </p:nvPr>
        </p:nvSpPr>
        <p:spPr>
          <a:xfrm flipH="1">
            <a:off x="3347085" y="5323840"/>
            <a:ext cx="3282950" cy="366395"/>
          </a:xfrm>
          <a:prstGeom prst="rightArrow">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custDataLst>
              <p:tags r:id="rId5"/>
            </p:custDataLst>
          </p:nvPr>
        </p:nvSpPr>
        <p:spPr>
          <a:xfrm>
            <a:off x="3580765" y="5720080"/>
            <a:ext cx="3117215" cy="368300"/>
          </a:xfrm>
          <a:prstGeom prst="rect">
            <a:avLst/>
          </a:prstGeom>
          <a:noFill/>
        </p:spPr>
        <p:txBody>
          <a:bodyPr wrap="square" rtlCol="0">
            <a:spAutoFit/>
          </a:bodyPr>
          <a:lstStyle/>
          <a:p>
            <a:r>
              <a:rPr lang="zh-CN" altLang="en-US"/>
              <a:t>获取对象</a:t>
            </a:r>
            <a:r>
              <a:rPr lang="en-US" altLang="zh-CN"/>
              <a:t>pointOne</a:t>
            </a:r>
            <a:r>
              <a:rPr lang="zh-CN" altLang="en-US"/>
              <a:t>的</a:t>
            </a:r>
            <a:r>
              <a:rPr lang="en-US" altLang="zh-CN"/>
              <a:t>x</a:t>
            </a:r>
            <a:r>
              <a:rPr lang="zh-CN" altLang="en-US"/>
              <a:t>坐标</a:t>
            </a:r>
          </a:p>
        </p:txBody>
      </p:sp>
      <p:sp>
        <p:nvSpPr>
          <p:cNvPr id="13" name="文本框 12"/>
          <p:cNvSpPr txBox="1"/>
          <p:nvPr/>
        </p:nvSpPr>
        <p:spPr>
          <a:xfrm>
            <a:off x="4794885" y="6337300"/>
            <a:ext cx="2319020" cy="368300"/>
          </a:xfrm>
          <a:prstGeom prst="rect">
            <a:avLst/>
          </a:prstGeom>
          <a:noFill/>
        </p:spPr>
        <p:txBody>
          <a:bodyPr wrap="square" rtlCol="0">
            <a:spAutoFit/>
          </a:bodyPr>
          <a:lstStyle/>
          <a:p>
            <a:pPr algn="ctr"/>
            <a:r>
              <a:rPr lang="zh-CN" altLang="en-US"/>
              <a:t>消息机制</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5"/>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solidFill>
                  <a:schemeClr val="tx1"/>
                </a:solidFill>
                <a:cs typeface="+mn-ea"/>
                <a:sym typeface="+mn-lt"/>
              </a:rPr>
              <a:t>面向对象的软件工程</a:t>
            </a:r>
          </a:p>
        </p:txBody>
      </p:sp>
      <p:sp>
        <p:nvSpPr>
          <p:cNvPr id="19" name="矩形 18"/>
          <p:cNvSpPr/>
          <p:nvPr/>
        </p:nvSpPr>
        <p:spPr>
          <a:xfrm>
            <a:off x="4058544" y="-1"/>
            <a:ext cx="1348118"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基本概念</a:t>
            </a: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17572" y="189569"/>
            <a:ext cx="1701793" cy="402590"/>
          </a:xfrm>
          <a:prstGeom prst="rect">
            <a:avLst/>
          </a:prstGeom>
          <a:noFill/>
        </p:spPr>
        <p:txBody>
          <a:bodyPr wrap="square" lIns="0" tIns="48000" rIns="0" bIns="48000" rtlCol="0">
            <a:spAutoFit/>
          </a:bodyPr>
          <a:lstStyle/>
          <a:p>
            <a:pPr algn="ctr"/>
            <a:r>
              <a:rPr lang="en-US" altLang="zh-CN" sz="2000" b="1" dirty="0">
                <a:solidFill>
                  <a:schemeClr val="bg1">
                    <a:lumMod val="50000"/>
                  </a:schemeClr>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3" name="TextBox 6"/>
          <p:cNvSpPr txBox="1"/>
          <p:nvPr>
            <p:custDataLst>
              <p:tags r:id="rId1"/>
            </p:custDataLst>
          </p:nvPr>
        </p:nvSpPr>
        <p:spPr>
          <a:xfrm>
            <a:off x="425449" y="1145141"/>
            <a:ext cx="6304959" cy="525780"/>
          </a:xfrm>
          <a:prstGeom prst="rect">
            <a:avLst/>
          </a:prstGeom>
          <a:noFill/>
        </p:spPr>
        <p:txBody>
          <a:bodyPr wrap="square" lIns="0" tIns="48000" rIns="0" bIns="48000" rtlCol="0">
            <a:spAutoFit/>
          </a:bodyPr>
          <a:lstStyle/>
          <a:p>
            <a:r>
              <a:rPr lang="en-US" altLang="zh-CN" sz="2800" b="1" dirty="0">
                <a:solidFill>
                  <a:schemeClr val="tx1">
                    <a:lumMod val="65000"/>
                    <a:lumOff val="35000"/>
                  </a:schemeClr>
                </a:solidFill>
                <a:cs typeface="+mn-ea"/>
                <a:sym typeface="+mn-lt"/>
              </a:rPr>
              <a:t>1.3 </a:t>
            </a:r>
            <a:r>
              <a:rPr lang="zh-CN" altLang="en-US" sz="2800" b="1" dirty="0">
                <a:solidFill>
                  <a:schemeClr val="tx1">
                    <a:lumMod val="65000"/>
                    <a:lumOff val="35000"/>
                  </a:schemeClr>
                </a:solidFill>
                <a:cs typeface="+mn-ea"/>
                <a:sym typeface="+mn-lt"/>
              </a:rPr>
              <a:t>面向对象程序的特点</a:t>
            </a:r>
          </a:p>
        </p:txBody>
      </p:sp>
      <p:sp>
        <p:nvSpPr>
          <p:cNvPr id="4" name="文本框 3"/>
          <p:cNvSpPr txBox="1"/>
          <p:nvPr>
            <p:custDataLst>
              <p:tags r:id="rId2"/>
            </p:custDataLst>
          </p:nvPr>
        </p:nvSpPr>
        <p:spPr>
          <a:xfrm>
            <a:off x="365760" y="1822450"/>
            <a:ext cx="11179175" cy="3787140"/>
          </a:xfrm>
          <a:prstGeom prst="rect">
            <a:avLst/>
          </a:prstGeom>
          <a:noFill/>
        </p:spPr>
        <p:txBody>
          <a:bodyPr wrap="square">
            <a:noAutofit/>
          </a:bodyPr>
          <a:lstStyle/>
          <a:p>
            <a:pPr marL="971550" lvl="2" indent="-285750">
              <a:lnSpc>
                <a:spcPct val="150000"/>
              </a:lnSpc>
              <a:buClr>
                <a:srgbClr val="0054A3"/>
              </a:buClr>
              <a:buFont typeface="Wingdings" panose="05000000000000000000" charset="0"/>
              <a:buChar char="p"/>
              <a:defRPr/>
            </a:pPr>
            <a:r>
              <a:rPr lang="zh-CN" altLang="en-US" sz="2400" dirty="0">
                <a:cs typeface="+mn-ea"/>
                <a:sym typeface="+mn-lt"/>
              </a:rPr>
              <a:t>封装性</a:t>
            </a:r>
          </a:p>
          <a:p>
            <a:pPr marL="685800" lvl="2" indent="0">
              <a:lnSpc>
                <a:spcPct val="150000"/>
              </a:lnSpc>
              <a:buClr>
                <a:srgbClr val="0054A3"/>
              </a:buClr>
              <a:buFont typeface="Wingdings" panose="05000000000000000000" charset="0"/>
              <a:buNone/>
              <a:defRPr/>
            </a:pPr>
            <a:r>
              <a:rPr lang="zh-CN" altLang="en-US" sz="2400" dirty="0">
                <a:cs typeface="+mn-ea"/>
                <a:sym typeface="+mn-lt"/>
              </a:rPr>
              <a:t>结构化程序（例如</a:t>
            </a:r>
            <a:r>
              <a:rPr lang="en-US" altLang="zh-CN" sz="2400" dirty="0">
                <a:cs typeface="+mn-ea"/>
                <a:sym typeface="+mn-lt"/>
              </a:rPr>
              <a:t>C</a:t>
            </a:r>
            <a:r>
              <a:rPr lang="zh-CN" altLang="en-US" sz="2400" dirty="0">
                <a:cs typeface="+mn-ea"/>
                <a:sym typeface="+mn-lt"/>
              </a:rPr>
              <a:t>程序）设计中，大量的函数可以不受限制地访问全局变量，从而导致程序结构混乱，难以维护。</a:t>
            </a:r>
          </a:p>
          <a:p>
            <a:pPr marL="685800" lvl="2" indent="0">
              <a:lnSpc>
                <a:spcPct val="150000"/>
              </a:lnSpc>
              <a:buClr>
                <a:srgbClr val="0054A3"/>
              </a:buClr>
              <a:buFont typeface="Wingdings" panose="05000000000000000000" charset="0"/>
              <a:buNone/>
              <a:defRPr/>
            </a:pPr>
            <a:r>
              <a:rPr lang="zh-CN" altLang="en-US" sz="2400" dirty="0">
                <a:cs typeface="+mn-ea"/>
                <a:sym typeface="+mn-lt"/>
              </a:rPr>
              <a:t>面向对象程序设计将属性及方法进行封装，对外界隐藏了这些内容，仅提供对外的接口，从而实现了类的独立性，使得程序整体</a:t>
            </a:r>
            <a:r>
              <a:rPr lang="zh-CN" altLang="en-US" sz="2400" b="1" dirty="0">
                <a:solidFill>
                  <a:srgbClr val="FF0000"/>
                </a:solidFill>
                <a:effectLst>
                  <a:outerShdw blurRad="38100" dist="38100" dir="2700000" algn="tl">
                    <a:srgbClr val="000000">
                      <a:alpha val="43137"/>
                    </a:srgbClr>
                  </a:outerShdw>
                </a:effectLst>
                <a:cs typeface="+mn-ea"/>
                <a:sym typeface="+mn-lt"/>
              </a:rPr>
              <a:t>模块化、解耦化</a:t>
            </a:r>
            <a:r>
              <a:rPr lang="zh-CN" altLang="en-US" sz="2400" dirty="0">
                <a:cs typeface="+mn-ea"/>
                <a:sym typeface="+mn-lt"/>
              </a:rPr>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5"/>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solidFill>
                  <a:schemeClr val="tx1"/>
                </a:solidFill>
                <a:cs typeface="+mn-ea"/>
                <a:sym typeface="+mn-lt"/>
              </a:rPr>
              <a:t>面向对象的软件工程</a:t>
            </a:r>
          </a:p>
        </p:txBody>
      </p:sp>
      <p:sp>
        <p:nvSpPr>
          <p:cNvPr id="19" name="矩形 18"/>
          <p:cNvSpPr/>
          <p:nvPr/>
        </p:nvSpPr>
        <p:spPr>
          <a:xfrm>
            <a:off x="4058544" y="-1"/>
            <a:ext cx="1348118"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基本概念</a:t>
            </a: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17572" y="189569"/>
            <a:ext cx="1701793" cy="402590"/>
          </a:xfrm>
          <a:prstGeom prst="rect">
            <a:avLst/>
          </a:prstGeom>
          <a:noFill/>
        </p:spPr>
        <p:txBody>
          <a:bodyPr wrap="square" lIns="0" tIns="48000" rIns="0" bIns="48000" rtlCol="0">
            <a:spAutoFit/>
          </a:bodyPr>
          <a:lstStyle/>
          <a:p>
            <a:pPr algn="ctr"/>
            <a:r>
              <a:rPr lang="en-US" altLang="zh-CN" sz="2000" b="1" dirty="0">
                <a:solidFill>
                  <a:schemeClr val="bg1">
                    <a:lumMod val="50000"/>
                  </a:schemeClr>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3" name="TextBox 6"/>
          <p:cNvSpPr txBox="1"/>
          <p:nvPr>
            <p:custDataLst>
              <p:tags r:id="rId1"/>
            </p:custDataLst>
          </p:nvPr>
        </p:nvSpPr>
        <p:spPr>
          <a:xfrm>
            <a:off x="425449" y="1145141"/>
            <a:ext cx="6304959" cy="525780"/>
          </a:xfrm>
          <a:prstGeom prst="rect">
            <a:avLst/>
          </a:prstGeom>
          <a:noFill/>
        </p:spPr>
        <p:txBody>
          <a:bodyPr wrap="square" lIns="0" tIns="48000" rIns="0" bIns="48000" rtlCol="0">
            <a:spAutoFit/>
          </a:bodyPr>
          <a:lstStyle/>
          <a:p>
            <a:r>
              <a:rPr lang="en-US" altLang="zh-CN" sz="2800" b="1" dirty="0">
                <a:solidFill>
                  <a:schemeClr val="tx1">
                    <a:lumMod val="65000"/>
                    <a:lumOff val="35000"/>
                  </a:schemeClr>
                </a:solidFill>
                <a:cs typeface="+mn-ea"/>
                <a:sym typeface="+mn-lt"/>
              </a:rPr>
              <a:t>1.3 </a:t>
            </a:r>
            <a:r>
              <a:rPr lang="zh-CN" altLang="en-US" sz="2800" b="1" dirty="0">
                <a:solidFill>
                  <a:schemeClr val="tx1">
                    <a:lumMod val="65000"/>
                    <a:lumOff val="35000"/>
                  </a:schemeClr>
                </a:solidFill>
                <a:cs typeface="+mn-ea"/>
                <a:sym typeface="+mn-lt"/>
              </a:rPr>
              <a:t>面向对象程序的特点</a:t>
            </a:r>
          </a:p>
        </p:txBody>
      </p:sp>
      <p:sp>
        <p:nvSpPr>
          <p:cNvPr id="6" name="文本框 5"/>
          <p:cNvSpPr txBox="1"/>
          <p:nvPr>
            <p:custDataLst>
              <p:tags r:id="rId2"/>
            </p:custDataLst>
          </p:nvPr>
        </p:nvSpPr>
        <p:spPr>
          <a:xfrm>
            <a:off x="365760" y="1822450"/>
            <a:ext cx="11348085" cy="4327525"/>
          </a:xfrm>
          <a:prstGeom prst="rect">
            <a:avLst/>
          </a:prstGeom>
          <a:noFill/>
        </p:spPr>
        <p:txBody>
          <a:bodyPr wrap="square">
            <a:noAutofit/>
          </a:bodyPr>
          <a:lstStyle/>
          <a:p>
            <a:pPr marL="971550" lvl="2" indent="-285750">
              <a:lnSpc>
                <a:spcPct val="150000"/>
              </a:lnSpc>
              <a:buClr>
                <a:srgbClr val="0054A3"/>
              </a:buClr>
              <a:buFont typeface="Wingdings" panose="05000000000000000000" charset="0"/>
              <a:buChar char="p"/>
              <a:defRPr/>
            </a:pPr>
            <a:r>
              <a:rPr lang="zh-CN" altLang="en-US" sz="2400" dirty="0">
                <a:cs typeface="+mn-ea"/>
                <a:sym typeface="+mn-lt"/>
              </a:rPr>
              <a:t>继承性</a:t>
            </a:r>
          </a:p>
          <a:p>
            <a:pPr marL="685800" lvl="2" indent="0">
              <a:lnSpc>
                <a:spcPct val="150000"/>
              </a:lnSpc>
              <a:buClr>
                <a:srgbClr val="0054A3"/>
              </a:buClr>
              <a:buFont typeface="Wingdings" panose="05000000000000000000" charset="0"/>
              <a:buNone/>
              <a:defRPr/>
            </a:pPr>
            <a:r>
              <a:rPr lang="zh-CN" altLang="en-US" sz="2400" dirty="0">
                <a:cs typeface="+mn-ea"/>
                <a:sym typeface="+mn-lt"/>
              </a:rPr>
              <a:t>某些类可能具有相同或相似的属性及方法，将这些类的共同部分</a:t>
            </a:r>
            <a:r>
              <a:rPr lang="zh-CN" altLang="en-US" sz="2400" b="1" dirty="0">
                <a:solidFill>
                  <a:srgbClr val="FF0000"/>
                </a:solidFill>
                <a:effectLst>
                  <a:outerShdw blurRad="38100" dist="38100" dir="2700000" algn="tl">
                    <a:srgbClr val="000000">
                      <a:alpha val="43137"/>
                    </a:srgbClr>
                  </a:outerShdw>
                </a:effectLst>
                <a:cs typeface="+mn-ea"/>
                <a:sym typeface="+mn-lt"/>
              </a:rPr>
              <a:t>封装成父类</a:t>
            </a:r>
            <a:r>
              <a:rPr lang="zh-CN" altLang="en-US" sz="2400" dirty="0">
                <a:cs typeface="+mn-ea"/>
                <a:sym typeface="+mn-lt"/>
              </a:rPr>
              <a:t>，每个子类仅实现各自特有的属性和方法。继承具有如下的特点和优点：</a:t>
            </a:r>
          </a:p>
          <a:p>
            <a:pPr marL="685800" lvl="2" indent="0">
              <a:lnSpc>
                <a:spcPct val="150000"/>
              </a:lnSpc>
              <a:buClr>
                <a:srgbClr val="0054A3"/>
              </a:buClr>
              <a:buFont typeface="Wingdings" panose="05000000000000000000" charset="0"/>
              <a:buNone/>
              <a:defRPr/>
            </a:pPr>
            <a:r>
              <a:rPr lang="zh-CN" altLang="en-US" sz="2400" dirty="0">
                <a:cs typeface="+mn-ea"/>
                <a:sym typeface="+mn-lt"/>
              </a:rPr>
              <a:t>（</a:t>
            </a:r>
            <a:r>
              <a:rPr lang="en-US" altLang="zh-CN" sz="2400" dirty="0">
                <a:cs typeface="+mn-ea"/>
                <a:sym typeface="+mn-lt"/>
              </a:rPr>
              <a:t>1</a:t>
            </a:r>
            <a:r>
              <a:rPr lang="zh-CN" altLang="en-US" sz="2400" dirty="0">
                <a:cs typeface="+mn-ea"/>
                <a:sym typeface="+mn-lt"/>
              </a:rPr>
              <a:t>）一类对象拥有另外一类对象的所有属性与方法。</a:t>
            </a:r>
          </a:p>
          <a:p>
            <a:pPr marL="685800" lvl="2" indent="0">
              <a:lnSpc>
                <a:spcPct val="150000"/>
              </a:lnSpc>
              <a:buClr>
                <a:srgbClr val="0054A3"/>
              </a:buClr>
              <a:buFont typeface="Wingdings" panose="05000000000000000000" charset="0"/>
              <a:buNone/>
              <a:defRPr/>
            </a:pPr>
            <a:r>
              <a:rPr lang="zh-CN" altLang="en-US" sz="2400" dirty="0">
                <a:cs typeface="+mn-ea"/>
                <a:sym typeface="+mn-lt"/>
              </a:rPr>
              <a:t>（</a:t>
            </a:r>
            <a:r>
              <a:rPr lang="en-US" altLang="zh-CN" sz="2400" dirty="0">
                <a:cs typeface="+mn-ea"/>
                <a:sym typeface="+mn-lt"/>
              </a:rPr>
              <a:t>2</a:t>
            </a:r>
            <a:r>
              <a:rPr lang="zh-CN" altLang="en-US" sz="2400" dirty="0">
                <a:cs typeface="+mn-ea"/>
                <a:sym typeface="+mn-lt"/>
              </a:rPr>
              <a:t>）便于代码的重用。</a:t>
            </a:r>
          </a:p>
          <a:p>
            <a:pPr marL="685800" lvl="2" indent="0">
              <a:lnSpc>
                <a:spcPct val="150000"/>
              </a:lnSpc>
              <a:buClr>
                <a:srgbClr val="0054A3"/>
              </a:buClr>
              <a:buFont typeface="Wingdings" panose="05000000000000000000" charset="0"/>
              <a:buNone/>
              <a:defRPr/>
            </a:pPr>
            <a:r>
              <a:rPr lang="zh-CN" altLang="en-US" sz="2400" dirty="0">
                <a:cs typeface="+mn-ea"/>
                <a:sym typeface="+mn-lt"/>
              </a:rPr>
              <a:t>（</a:t>
            </a:r>
            <a:r>
              <a:rPr lang="en-US" altLang="zh-CN" sz="2400" dirty="0">
                <a:cs typeface="+mn-ea"/>
                <a:sym typeface="+mn-lt"/>
              </a:rPr>
              <a:t>3</a:t>
            </a:r>
            <a:r>
              <a:rPr lang="zh-CN" altLang="en-US" sz="2400" dirty="0">
                <a:cs typeface="+mn-ea"/>
                <a:sym typeface="+mn-lt"/>
              </a:rPr>
              <a:t>）使得程序结构清晰，降低编码和维护的工作量。</a:t>
            </a:r>
          </a:p>
          <a:p>
            <a:pPr marL="685800" lvl="2" indent="0">
              <a:lnSpc>
                <a:spcPct val="150000"/>
              </a:lnSpc>
              <a:buClr>
                <a:srgbClr val="0054A3"/>
              </a:buClr>
              <a:buFont typeface="Wingdings" panose="05000000000000000000" charset="0"/>
              <a:buNone/>
              <a:defRPr/>
            </a:pPr>
            <a:r>
              <a:rPr lang="zh-CN" altLang="en-US" sz="2400" dirty="0">
                <a:cs typeface="+mn-ea"/>
                <a:sym typeface="+mn-lt"/>
              </a:rPr>
              <a:t>（</a:t>
            </a:r>
            <a:r>
              <a:rPr lang="en-US" altLang="zh-CN" sz="2400" dirty="0">
                <a:cs typeface="+mn-ea"/>
                <a:sym typeface="+mn-lt"/>
              </a:rPr>
              <a:t>4</a:t>
            </a:r>
            <a:r>
              <a:rPr lang="zh-CN" altLang="en-US" sz="2400" dirty="0">
                <a:cs typeface="+mn-ea"/>
                <a:sym typeface="+mn-lt"/>
              </a:rPr>
              <a:t>）使得开发人员能够集中精力于他们要解决的问题。</a:t>
            </a:r>
          </a:p>
          <a:p>
            <a:pPr marL="685800" lvl="2" indent="0">
              <a:lnSpc>
                <a:spcPct val="150000"/>
              </a:lnSpc>
              <a:buClr>
                <a:srgbClr val="0054A3"/>
              </a:buClr>
              <a:buFont typeface="Wingdings" panose="05000000000000000000" charset="0"/>
              <a:buNone/>
              <a:defRPr/>
            </a:pPr>
            <a:endParaRPr lang="zh-CN" altLang="en-US" sz="2400" dirty="0">
              <a:cs typeface="+mn-ea"/>
              <a:sym typeface="+mn-l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7"/>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solidFill>
                  <a:schemeClr val="tx1"/>
                </a:solidFill>
                <a:cs typeface="+mn-ea"/>
                <a:sym typeface="+mn-lt"/>
              </a:rPr>
              <a:t>面向对象的软件工程</a:t>
            </a:r>
          </a:p>
        </p:txBody>
      </p:sp>
      <p:sp>
        <p:nvSpPr>
          <p:cNvPr id="19" name="矩形 18"/>
          <p:cNvSpPr/>
          <p:nvPr/>
        </p:nvSpPr>
        <p:spPr>
          <a:xfrm>
            <a:off x="4058544" y="-1"/>
            <a:ext cx="1348118"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基本概念</a:t>
            </a: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17572" y="189569"/>
            <a:ext cx="1701793" cy="402590"/>
          </a:xfrm>
          <a:prstGeom prst="rect">
            <a:avLst/>
          </a:prstGeom>
          <a:noFill/>
        </p:spPr>
        <p:txBody>
          <a:bodyPr wrap="square" lIns="0" tIns="48000" rIns="0" bIns="48000" rtlCol="0">
            <a:spAutoFit/>
          </a:bodyPr>
          <a:lstStyle/>
          <a:p>
            <a:pPr algn="ctr"/>
            <a:r>
              <a:rPr lang="en-US" altLang="zh-CN" sz="2000" b="1" dirty="0">
                <a:solidFill>
                  <a:schemeClr val="bg1">
                    <a:lumMod val="50000"/>
                  </a:schemeClr>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35" name="TextBox 6"/>
          <p:cNvSpPr txBox="1"/>
          <p:nvPr>
            <p:custDataLst>
              <p:tags r:id="rId1"/>
            </p:custDataLst>
          </p:nvPr>
        </p:nvSpPr>
        <p:spPr>
          <a:xfrm>
            <a:off x="425449" y="1145141"/>
            <a:ext cx="6304959" cy="525780"/>
          </a:xfrm>
          <a:prstGeom prst="rect">
            <a:avLst/>
          </a:prstGeom>
          <a:noFill/>
        </p:spPr>
        <p:txBody>
          <a:bodyPr wrap="square" lIns="0" tIns="48000" rIns="0" bIns="48000" rtlCol="0">
            <a:spAutoFit/>
          </a:bodyPr>
          <a:lstStyle/>
          <a:p>
            <a:r>
              <a:rPr lang="en-US" altLang="zh-CN" sz="2800" b="1" dirty="0">
                <a:solidFill>
                  <a:schemeClr val="tx1">
                    <a:lumMod val="65000"/>
                    <a:lumOff val="35000"/>
                  </a:schemeClr>
                </a:solidFill>
                <a:cs typeface="+mn-ea"/>
                <a:sym typeface="+mn-lt"/>
              </a:rPr>
              <a:t>1.3 </a:t>
            </a:r>
            <a:r>
              <a:rPr lang="zh-CN" altLang="en-US" sz="2800" b="1" dirty="0">
                <a:solidFill>
                  <a:schemeClr val="tx1">
                    <a:lumMod val="65000"/>
                    <a:lumOff val="35000"/>
                  </a:schemeClr>
                </a:solidFill>
                <a:cs typeface="+mn-ea"/>
                <a:sym typeface="+mn-lt"/>
              </a:rPr>
              <a:t>面向对象程序的特点</a:t>
            </a:r>
          </a:p>
        </p:txBody>
      </p:sp>
      <p:sp>
        <p:nvSpPr>
          <p:cNvPr id="17" name="文本框 16"/>
          <p:cNvSpPr txBox="1"/>
          <p:nvPr>
            <p:custDataLst>
              <p:tags r:id="rId2"/>
            </p:custDataLst>
          </p:nvPr>
        </p:nvSpPr>
        <p:spPr>
          <a:xfrm>
            <a:off x="365760" y="1822450"/>
            <a:ext cx="6976745" cy="3833495"/>
          </a:xfrm>
          <a:prstGeom prst="rect">
            <a:avLst/>
          </a:prstGeom>
          <a:noFill/>
        </p:spPr>
        <p:txBody>
          <a:bodyPr wrap="square">
            <a:noAutofit/>
          </a:bodyPr>
          <a:lstStyle/>
          <a:p>
            <a:pPr marL="971550" lvl="2" indent="-285750">
              <a:lnSpc>
                <a:spcPct val="150000"/>
              </a:lnSpc>
              <a:buClr>
                <a:srgbClr val="0054A3"/>
              </a:buClr>
              <a:buFont typeface="Wingdings" panose="05000000000000000000" charset="0"/>
              <a:buChar char="p"/>
              <a:defRPr/>
            </a:pPr>
            <a:r>
              <a:rPr lang="zh-CN" altLang="en-US" sz="2400" dirty="0">
                <a:cs typeface="+mn-ea"/>
                <a:sym typeface="+mn-lt"/>
              </a:rPr>
              <a:t>多态性</a:t>
            </a:r>
          </a:p>
          <a:p>
            <a:pPr marL="685800" lvl="2" indent="0">
              <a:lnSpc>
                <a:spcPct val="150000"/>
              </a:lnSpc>
              <a:buClr>
                <a:srgbClr val="0054A3"/>
              </a:buClr>
              <a:buFont typeface="Wingdings" panose="05000000000000000000" charset="0"/>
              <a:buNone/>
              <a:defRPr/>
            </a:pPr>
            <a:r>
              <a:rPr lang="zh-CN" altLang="en-US" sz="2400" dirty="0">
                <a:cs typeface="+mn-ea"/>
                <a:sym typeface="+mn-lt"/>
              </a:rPr>
              <a:t>同一个操作作用于不同的对象，可以有不同的解释，产生不同发执行结果。面向对象的多态性包含</a:t>
            </a:r>
            <a:r>
              <a:rPr lang="zh-CN" altLang="en-US" sz="2400" b="1" dirty="0">
                <a:solidFill>
                  <a:srgbClr val="FF0000"/>
                </a:solidFill>
                <a:effectLst>
                  <a:outerShdw blurRad="38100" dist="38100" dir="2700000" algn="tl">
                    <a:srgbClr val="000000">
                      <a:alpha val="43137"/>
                    </a:srgbClr>
                  </a:outerShdw>
                </a:effectLst>
                <a:cs typeface="+mn-ea"/>
                <a:sym typeface="+mn-lt"/>
              </a:rPr>
              <a:t>变量的多态性</a:t>
            </a:r>
            <a:r>
              <a:rPr lang="zh-CN" altLang="en-US" sz="2400" dirty="0">
                <a:cs typeface="+mn-ea"/>
                <a:sym typeface="+mn-lt"/>
              </a:rPr>
              <a:t>和</a:t>
            </a:r>
            <a:r>
              <a:rPr lang="zh-CN" altLang="en-US" sz="2400" b="1" dirty="0">
                <a:solidFill>
                  <a:srgbClr val="FF0000"/>
                </a:solidFill>
                <a:effectLst>
                  <a:outerShdw blurRad="38100" dist="38100" dir="2700000" algn="tl">
                    <a:srgbClr val="000000">
                      <a:alpha val="43137"/>
                    </a:srgbClr>
                  </a:outerShdw>
                </a:effectLst>
                <a:cs typeface="+mn-ea"/>
                <a:sym typeface="+mn-lt"/>
              </a:rPr>
              <a:t>方法的多态性</a:t>
            </a:r>
            <a:r>
              <a:rPr lang="zh-CN" altLang="en-US" sz="2400" dirty="0">
                <a:cs typeface="+mn-ea"/>
                <a:sym typeface="+mn-lt"/>
              </a:rPr>
              <a:t>。</a:t>
            </a:r>
          </a:p>
          <a:p>
            <a:pPr marL="685800" lvl="2" indent="0">
              <a:lnSpc>
                <a:spcPct val="150000"/>
              </a:lnSpc>
              <a:buClr>
                <a:srgbClr val="0054A3"/>
              </a:buClr>
              <a:buFont typeface="Wingdings" panose="05000000000000000000" charset="0"/>
              <a:buNone/>
              <a:defRPr/>
            </a:pPr>
            <a:r>
              <a:rPr lang="zh-CN" altLang="en-US" sz="2400" dirty="0">
                <a:cs typeface="+mn-ea"/>
                <a:sym typeface="+mn-lt"/>
              </a:rPr>
              <a:t>子类的派生功能可以被父类的方法调用，父类无需关注各个子类的方法具体实现方法，提升了程序的</a:t>
            </a:r>
            <a:r>
              <a:rPr lang="zh-CN" altLang="en-US" sz="2400" b="1" dirty="0">
                <a:solidFill>
                  <a:srgbClr val="FF0000"/>
                </a:solidFill>
                <a:effectLst>
                  <a:outerShdw blurRad="38100" dist="38100" dir="2700000" algn="tl">
                    <a:srgbClr val="000000">
                      <a:alpha val="43137"/>
                    </a:srgbClr>
                  </a:outerShdw>
                </a:effectLst>
                <a:cs typeface="+mn-ea"/>
                <a:sym typeface="+mn-lt"/>
              </a:rPr>
              <a:t>可扩充性</a:t>
            </a:r>
            <a:r>
              <a:rPr lang="zh-CN" altLang="en-US" sz="2400" dirty="0">
                <a:cs typeface="+mn-ea"/>
                <a:sym typeface="+mn-lt"/>
              </a:rPr>
              <a:t>。</a:t>
            </a:r>
          </a:p>
          <a:p>
            <a:pPr marL="685800" lvl="2" indent="0">
              <a:lnSpc>
                <a:spcPct val="150000"/>
              </a:lnSpc>
              <a:buClr>
                <a:srgbClr val="0054A3"/>
              </a:buClr>
              <a:buFont typeface="Wingdings" panose="05000000000000000000" charset="0"/>
              <a:buNone/>
              <a:defRPr/>
            </a:pPr>
            <a:endParaRPr lang="zh-CN" altLang="en-US" sz="2400" dirty="0">
              <a:cs typeface="+mn-ea"/>
              <a:sym typeface="+mn-lt"/>
            </a:endParaRPr>
          </a:p>
        </p:txBody>
      </p:sp>
      <p:pic>
        <p:nvPicPr>
          <p:cNvPr id="4" name="图片 3"/>
          <p:cNvPicPr>
            <a:picLocks noChangeAspect="1"/>
          </p:cNvPicPr>
          <p:nvPr>
            <p:custDataLst>
              <p:tags r:id="rId3"/>
            </p:custDataLst>
          </p:nvPr>
        </p:nvPicPr>
        <p:blipFill>
          <a:blip r:embed="rId8"/>
          <a:stretch>
            <a:fillRect/>
          </a:stretch>
        </p:blipFill>
        <p:spPr>
          <a:xfrm>
            <a:off x="7501890" y="1822450"/>
            <a:ext cx="4330550" cy="3870000"/>
          </a:xfrm>
          <a:prstGeom prst="rect">
            <a:avLst/>
          </a:prstGeom>
        </p:spPr>
      </p:pic>
      <p:sp>
        <p:nvSpPr>
          <p:cNvPr id="7" name="文本框 6"/>
          <p:cNvSpPr txBox="1"/>
          <p:nvPr>
            <p:custDataLst>
              <p:tags r:id="rId4"/>
            </p:custDataLst>
          </p:nvPr>
        </p:nvSpPr>
        <p:spPr>
          <a:xfrm>
            <a:off x="9032875" y="5936615"/>
            <a:ext cx="1939925" cy="368300"/>
          </a:xfrm>
          <a:prstGeom prst="rect">
            <a:avLst/>
          </a:prstGeom>
          <a:noFill/>
        </p:spPr>
        <p:txBody>
          <a:bodyPr wrap="square" rtlCol="0">
            <a:spAutoFit/>
          </a:bodyPr>
          <a:lstStyle/>
          <a:p>
            <a:r>
              <a:rPr lang="zh-CN" altLang="en-US"/>
              <a:t>变量的多态</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5"/>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solidFill>
                  <a:schemeClr val="tx1"/>
                </a:solidFill>
                <a:cs typeface="+mn-ea"/>
                <a:sym typeface="+mn-lt"/>
              </a:rPr>
              <a:t>面向对象的软件工程</a:t>
            </a:r>
          </a:p>
        </p:txBody>
      </p:sp>
      <p:sp>
        <p:nvSpPr>
          <p:cNvPr id="19" name="矩形 18"/>
          <p:cNvSpPr/>
          <p:nvPr/>
        </p:nvSpPr>
        <p:spPr>
          <a:xfrm>
            <a:off x="4058544" y="-1"/>
            <a:ext cx="1348118"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基本概念</a:t>
            </a: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17572" y="189569"/>
            <a:ext cx="1701793" cy="402590"/>
          </a:xfrm>
          <a:prstGeom prst="rect">
            <a:avLst/>
          </a:prstGeom>
          <a:noFill/>
        </p:spPr>
        <p:txBody>
          <a:bodyPr wrap="square" lIns="0" tIns="48000" rIns="0" bIns="48000" rtlCol="0">
            <a:spAutoFit/>
          </a:bodyPr>
          <a:lstStyle/>
          <a:p>
            <a:pPr algn="ctr"/>
            <a:r>
              <a:rPr lang="en-US" altLang="zh-CN" sz="2000" b="1" dirty="0">
                <a:solidFill>
                  <a:schemeClr val="bg1">
                    <a:lumMod val="50000"/>
                  </a:schemeClr>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35" name="TextBox 6"/>
          <p:cNvSpPr txBox="1"/>
          <p:nvPr>
            <p:custDataLst>
              <p:tags r:id="rId1"/>
            </p:custDataLst>
          </p:nvPr>
        </p:nvSpPr>
        <p:spPr>
          <a:xfrm>
            <a:off x="425449" y="1145141"/>
            <a:ext cx="6304959" cy="525780"/>
          </a:xfrm>
          <a:prstGeom prst="rect">
            <a:avLst/>
          </a:prstGeom>
          <a:noFill/>
        </p:spPr>
        <p:txBody>
          <a:bodyPr wrap="square" lIns="0" tIns="48000" rIns="0" bIns="48000" rtlCol="0">
            <a:spAutoFit/>
          </a:bodyPr>
          <a:lstStyle/>
          <a:p>
            <a:r>
              <a:rPr lang="en-US" altLang="zh-CN" sz="2800" b="1" dirty="0">
                <a:solidFill>
                  <a:schemeClr val="tx1">
                    <a:lumMod val="65000"/>
                    <a:lumOff val="35000"/>
                  </a:schemeClr>
                </a:solidFill>
                <a:cs typeface="+mn-ea"/>
                <a:sym typeface="+mn-lt"/>
              </a:rPr>
              <a:t>1.3 </a:t>
            </a:r>
            <a:r>
              <a:rPr lang="zh-CN" altLang="en-US" sz="2800" b="1" dirty="0">
                <a:solidFill>
                  <a:schemeClr val="tx1">
                    <a:lumMod val="65000"/>
                    <a:lumOff val="35000"/>
                  </a:schemeClr>
                </a:solidFill>
                <a:cs typeface="+mn-ea"/>
                <a:sym typeface="+mn-lt"/>
              </a:rPr>
              <a:t>面向对象程序的特点</a:t>
            </a:r>
          </a:p>
        </p:txBody>
      </p:sp>
      <p:sp>
        <p:nvSpPr>
          <p:cNvPr id="3" name="文本框 2"/>
          <p:cNvSpPr txBox="1"/>
          <p:nvPr>
            <p:custDataLst>
              <p:tags r:id="rId2"/>
            </p:custDataLst>
          </p:nvPr>
        </p:nvSpPr>
        <p:spPr>
          <a:xfrm>
            <a:off x="365760" y="1822450"/>
            <a:ext cx="10783570" cy="4711700"/>
          </a:xfrm>
          <a:prstGeom prst="rect">
            <a:avLst/>
          </a:prstGeom>
          <a:noFill/>
        </p:spPr>
        <p:txBody>
          <a:bodyPr wrap="square">
            <a:noAutofit/>
          </a:bodyPr>
          <a:lstStyle/>
          <a:p>
            <a:pPr marL="971550" lvl="2" indent="-285750">
              <a:lnSpc>
                <a:spcPct val="150000"/>
              </a:lnSpc>
              <a:buClr>
                <a:srgbClr val="0054A3"/>
              </a:buClr>
              <a:buFont typeface="Wingdings" panose="05000000000000000000" charset="0"/>
              <a:buChar char="p"/>
              <a:defRPr/>
            </a:pPr>
            <a:r>
              <a:rPr lang="zh-CN" altLang="en-US" sz="2400" dirty="0">
                <a:cs typeface="+mn-ea"/>
                <a:sym typeface="+mn-lt"/>
              </a:rPr>
              <a:t>重用性</a:t>
            </a:r>
          </a:p>
          <a:p>
            <a:pPr marL="685800" lvl="2" indent="0">
              <a:lnSpc>
                <a:spcPct val="150000"/>
              </a:lnSpc>
              <a:buClr>
                <a:srgbClr val="0054A3"/>
              </a:buClr>
              <a:buFont typeface="Wingdings" panose="05000000000000000000" charset="0"/>
              <a:buNone/>
              <a:defRPr/>
            </a:pPr>
            <a:r>
              <a:rPr lang="zh-CN" altLang="en-US" sz="2400" dirty="0">
                <a:cs typeface="+mn-ea"/>
                <a:sym typeface="+mn-lt"/>
              </a:rPr>
              <a:t>面向对象程序中的类可以在同一个或不同软件项目中的不同地方被复用，</a:t>
            </a:r>
            <a:r>
              <a:rPr lang="zh-CN" altLang="en-US" sz="2400" b="1" dirty="0">
                <a:solidFill>
                  <a:srgbClr val="FF0000"/>
                </a:solidFill>
                <a:effectLst>
                  <a:outerShdw blurRad="38100" dist="38100" dir="2700000" algn="tl">
                    <a:srgbClr val="000000">
                      <a:alpha val="43137"/>
                    </a:srgbClr>
                  </a:outerShdw>
                </a:effectLst>
                <a:cs typeface="+mn-ea"/>
                <a:sym typeface="+mn-lt"/>
              </a:rPr>
              <a:t>继承</a:t>
            </a:r>
            <a:r>
              <a:rPr lang="zh-CN" altLang="en-US" sz="2400" dirty="0">
                <a:cs typeface="+mn-ea"/>
                <a:sym typeface="+mn-lt"/>
              </a:rPr>
              <a:t>和</a:t>
            </a:r>
            <a:r>
              <a:rPr lang="zh-CN" altLang="en-US" sz="2400" b="1" dirty="0">
                <a:solidFill>
                  <a:srgbClr val="FF0000"/>
                </a:solidFill>
                <a:effectLst>
                  <a:outerShdw blurRad="38100" dist="38100" dir="2700000" algn="tl">
                    <a:srgbClr val="000000">
                      <a:alpha val="43137"/>
                    </a:srgbClr>
                  </a:outerShdw>
                </a:effectLst>
                <a:cs typeface="+mn-ea"/>
                <a:sym typeface="+mn-lt"/>
              </a:rPr>
              <a:t>模板</a:t>
            </a:r>
            <a:r>
              <a:rPr lang="zh-CN" altLang="en-US" sz="2400" dirty="0">
                <a:cs typeface="+mn-ea"/>
                <a:sym typeface="+mn-lt"/>
              </a:rPr>
              <a:t>是确保重用性的基本机制，前者往往代表了不同的算法，后者往往实现了相同的算法、不同的参数类型，例如标准模板库（</a:t>
            </a:r>
            <a:r>
              <a:rPr lang="en-US" altLang="zh-CN" sz="2400" dirty="0">
                <a:cs typeface="+mn-ea"/>
                <a:sym typeface="+mn-lt"/>
              </a:rPr>
              <a:t>Standard Template Library</a:t>
            </a:r>
            <a:r>
              <a:rPr lang="zh-CN" altLang="en-US" sz="2400" dirty="0">
                <a:cs typeface="+mn-ea"/>
                <a:sym typeface="+mn-lt"/>
              </a:rPr>
              <a:t>）中的</a:t>
            </a:r>
            <a:r>
              <a:rPr lang="en-US" altLang="zh-CN" sz="2400" dirty="0">
                <a:cs typeface="+mn-ea"/>
                <a:sym typeface="+mn-lt"/>
              </a:rPr>
              <a:t>sort()</a:t>
            </a:r>
            <a:r>
              <a:rPr lang="zh-CN" altLang="en-US" sz="2400" dirty="0">
                <a:cs typeface="+mn-ea"/>
                <a:sym typeface="+mn-lt"/>
              </a:rPr>
              <a:t>排序函数。</a:t>
            </a:r>
          </a:p>
          <a:p>
            <a:pPr marL="685800" lvl="2" indent="0">
              <a:lnSpc>
                <a:spcPct val="150000"/>
              </a:lnSpc>
              <a:buClr>
                <a:srgbClr val="0054A3"/>
              </a:buClr>
              <a:buFont typeface="Wingdings" panose="05000000000000000000" charset="0"/>
              <a:buNone/>
              <a:defRPr/>
            </a:pPr>
            <a:r>
              <a:rPr lang="zh-CN" altLang="en-US" sz="2400" dirty="0">
                <a:cs typeface="+mn-ea"/>
                <a:sym typeface="+mn-lt"/>
              </a:rPr>
              <a:t>继承实现了子类型的多态性，模板则实现了参数的多态性，两者都是抽象机制的重要组成部分。</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59" y="-4227756"/>
            <a:ext cx="3736490" cy="12192002"/>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cs typeface="+mn-ea"/>
                <a:sym typeface="+mn-lt"/>
              </a:endParaRPr>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cs typeface="+mn-ea"/>
                <a:sym typeface="+mn-lt"/>
              </a:endParaRPr>
            </a:p>
          </p:txBody>
        </p:sp>
      </p:grpSp>
      <p:sp>
        <p:nvSpPr>
          <p:cNvPr id="8" name="文本框 7"/>
          <p:cNvSpPr txBox="1"/>
          <p:nvPr/>
        </p:nvSpPr>
        <p:spPr>
          <a:xfrm>
            <a:off x="5491220" y="3502820"/>
            <a:ext cx="1165225" cy="460375"/>
          </a:xfrm>
          <a:prstGeom prst="rect">
            <a:avLst/>
          </a:prstGeom>
          <a:noFill/>
        </p:spPr>
        <p:txBody>
          <a:bodyPr wrap="none" rtlCol="0">
            <a:spAutoFit/>
          </a:bodyPr>
          <a:lstStyle/>
          <a:p>
            <a:r>
              <a:rPr lang="en-US" altLang="zh-CN" sz="2400" dirty="0">
                <a:solidFill>
                  <a:srgbClr val="0070C0"/>
                </a:solidFill>
                <a:cs typeface="+mn-ea"/>
                <a:sym typeface="+mn-lt"/>
              </a:rPr>
              <a:t>Part.02</a:t>
            </a:r>
          </a:p>
        </p:txBody>
      </p:sp>
      <p:sp>
        <p:nvSpPr>
          <p:cNvPr id="9" name="文本框 8"/>
          <p:cNvSpPr txBox="1"/>
          <p:nvPr/>
        </p:nvSpPr>
        <p:spPr>
          <a:xfrm>
            <a:off x="2748915" y="4789616"/>
            <a:ext cx="6661552" cy="706755"/>
          </a:xfrm>
          <a:prstGeom prst="rect">
            <a:avLst/>
          </a:prstGeom>
          <a:noFill/>
          <a:ln>
            <a:noFill/>
          </a:ln>
        </p:spPr>
        <p:txBody>
          <a:bodyPr wrap="square" rtlCol="0">
            <a:spAutoFit/>
          </a:bodyPr>
          <a:lstStyle/>
          <a:p>
            <a:pPr algn="ctr"/>
            <a:r>
              <a:rPr lang="zh-CN" altLang="en-US" sz="4000" b="1" spc="600" dirty="0">
                <a:solidFill>
                  <a:srgbClr val="0070C0"/>
                </a:solidFill>
                <a:cs typeface="+mn-ea"/>
                <a:sym typeface="+mn-lt"/>
              </a:rPr>
              <a:t>面向对象分析</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3106" y="917624"/>
            <a:ext cx="1267268" cy="1267268"/>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5368" y="737426"/>
            <a:ext cx="3293526" cy="162766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5"/>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solidFill>
                  <a:schemeClr val="tx1"/>
                </a:solidFill>
                <a:cs typeface="+mn-ea"/>
                <a:sym typeface="+mn-lt"/>
              </a:rPr>
              <a:t>面向对象的软件工程</a:t>
            </a:r>
          </a:p>
        </p:txBody>
      </p:sp>
      <p:sp>
        <p:nvSpPr>
          <p:cNvPr id="19" name="矩形 18"/>
          <p:cNvSpPr/>
          <p:nvPr/>
        </p:nvSpPr>
        <p:spPr>
          <a:xfrm>
            <a:off x="5589270" y="19050"/>
            <a:ext cx="176149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solidFill>
                <a:sym typeface="+mn-lt"/>
              </a:rPr>
              <a:t>面向对象分析</a:t>
            </a: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17572" y="189569"/>
            <a:ext cx="1701793" cy="402590"/>
          </a:xfrm>
          <a:prstGeom prst="rect">
            <a:avLst/>
          </a:prstGeom>
          <a:noFill/>
        </p:spPr>
        <p:txBody>
          <a:bodyPr wrap="square" lIns="0" tIns="48000" rIns="0" bIns="48000" rtlCol="0">
            <a:spAutoFit/>
          </a:bodyPr>
          <a:lstStyle/>
          <a:p>
            <a:pPr algn="ctr"/>
            <a:r>
              <a:rPr lang="en-US" altLang="zh-CN" sz="2000" b="1" dirty="0">
                <a:solidFill>
                  <a:schemeClr val="bg1">
                    <a:lumMod val="50000"/>
                  </a:schemeClr>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35" name="TextBox 6"/>
          <p:cNvSpPr txBox="1"/>
          <p:nvPr>
            <p:custDataLst>
              <p:tags r:id="rId1"/>
            </p:custDataLst>
          </p:nvPr>
        </p:nvSpPr>
        <p:spPr>
          <a:xfrm>
            <a:off x="425449" y="1145141"/>
            <a:ext cx="6304959" cy="525780"/>
          </a:xfrm>
          <a:prstGeom prst="rect">
            <a:avLst/>
          </a:prstGeom>
          <a:noFill/>
        </p:spPr>
        <p:txBody>
          <a:bodyPr wrap="square" lIns="0" tIns="48000" rIns="0" bIns="48000" rtlCol="0">
            <a:spAutoFit/>
          </a:bodyPr>
          <a:lstStyle/>
          <a:p>
            <a:r>
              <a:rPr lang="en-US" altLang="zh-CN" sz="2800" b="1" dirty="0">
                <a:solidFill>
                  <a:schemeClr val="tx1">
                    <a:lumMod val="65000"/>
                    <a:lumOff val="35000"/>
                  </a:schemeClr>
                </a:solidFill>
                <a:cs typeface="+mn-ea"/>
                <a:sym typeface="+mn-lt"/>
              </a:rPr>
              <a:t>2.1 </a:t>
            </a:r>
            <a:r>
              <a:rPr lang="zh-CN" altLang="en-US" sz="2800" b="1" dirty="0">
                <a:solidFill>
                  <a:schemeClr val="tx1">
                    <a:lumMod val="65000"/>
                    <a:lumOff val="35000"/>
                  </a:schemeClr>
                </a:solidFill>
                <a:cs typeface="+mn-ea"/>
                <a:sym typeface="+mn-lt"/>
              </a:rPr>
              <a:t>基本原理与概念</a:t>
            </a:r>
          </a:p>
        </p:txBody>
      </p:sp>
      <p:sp>
        <p:nvSpPr>
          <p:cNvPr id="3" name="文本框 2"/>
          <p:cNvSpPr txBox="1"/>
          <p:nvPr>
            <p:custDataLst>
              <p:tags r:id="rId2"/>
            </p:custDataLst>
          </p:nvPr>
        </p:nvSpPr>
        <p:spPr>
          <a:xfrm>
            <a:off x="220980" y="1670685"/>
            <a:ext cx="11495405" cy="5187315"/>
          </a:xfrm>
          <a:prstGeom prst="rect">
            <a:avLst/>
          </a:prstGeom>
          <a:noFill/>
        </p:spPr>
        <p:txBody>
          <a:bodyPr wrap="square">
            <a:noAutofit/>
          </a:bodyPr>
          <a:lstStyle/>
          <a:p>
            <a:pPr marL="971550" lvl="2" indent="-285750">
              <a:lnSpc>
                <a:spcPct val="150000"/>
              </a:lnSpc>
              <a:buClr>
                <a:srgbClr val="0054A3"/>
              </a:buClr>
              <a:buFont typeface="Wingdings" panose="05000000000000000000" charset="0"/>
              <a:buChar char="p"/>
              <a:defRPr/>
            </a:pPr>
            <a:r>
              <a:rPr lang="zh-CN" altLang="en-US" sz="2400" dirty="0">
                <a:cs typeface="+mn-ea"/>
                <a:sym typeface="+mn-lt"/>
              </a:rPr>
              <a:t>面向对象分析（</a:t>
            </a:r>
            <a:r>
              <a:rPr lang="en-US" altLang="zh-CN" sz="2400" dirty="0">
                <a:cs typeface="+mn-ea"/>
                <a:sym typeface="+mn-lt"/>
              </a:rPr>
              <a:t>Object Oriented Analysis</a:t>
            </a:r>
            <a:r>
              <a:rPr lang="zh-CN" altLang="en-US" sz="2400" dirty="0">
                <a:cs typeface="+mn-ea"/>
                <a:sym typeface="+mn-lt"/>
              </a:rPr>
              <a:t>，</a:t>
            </a:r>
            <a:r>
              <a:rPr lang="en-US" altLang="zh-CN" sz="2400" dirty="0">
                <a:cs typeface="+mn-ea"/>
                <a:sym typeface="+mn-lt"/>
              </a:rPr>
              <a:t>OOA</a:t>
            </a:r>
            <a:r>
              <a:rPr lang="zh-CN" altLang="en-US" sz="2400" dirty="0">
                <a:cs typeface="+mn-ea"/>
                <a:sym typeface="+mn-lt"/>
              </a:rPr>
              <a:t>）是</a:t>
            </a:r>
            <a:r>
              <a:rPr lang="zh-CN" altLang="en-US" sz="2400" b="1" dirty="0">
                <a:solidFill>
                  <a:srgbClr val="FF0000"/>
                </a:solidFill>
                <a:effectLst>
                  <a:outerShdw blurRad="38100" dist="38100" dir="2700000" algn="tl">
                    <a:srgbClr val="000000">
                      <a:alpha val="43137"/>
                    </a:srgbClr>
                  </a:outerShdw>
                </a:effectLst>
                <a:cs typeface="+mn-ea"/>
                <a:sym typeface="+mn-lt"/>
              </a:rPr>
              <a:t>抽取和整理用户需求</a:t>
            </a:r>
            <a:r>
              <a:rPr lang="zh-CN" altLang="en-US" sz="2400" dirty="0">
                <a:cs typeface="+mn-ea"/>
                <a:sym typeface="+mn-lt"/>
              </a:rPr>
              <a:t>，并</a:t>
            </a:r>
            <a:r>
              <a:rPr lang="zh-CN" altLang="en-US" sz="2400" b="1" dirty="0">
                <a:solidFill>
                  <a:srgbClr val="FF0000"/>
                </a:solidFill>
                <a:effectLst>
                  <a:outerShdw blurRad="38100" dist="38100" dir="2700000" algn="tl">
                    <a:srgbClr val="000000">
                      <a:alpha val="43137"/>
                    </a:srgbClr>
                  </a:outerShdw>
                </a:effectLst>
                <a:cs typeface="+mn-ea"/>
                <a:sym typeface="+mn-lt"/>
              </a:rPr>
              <a:t>建立问题域精确模型</a:t>
            </a:r>
            <a:r>
              <a:rPr lang="zh-CN" altLang="en-US" sz="2400" dirty="0">
                <a:cs typeface="+mn-ea"/>
                <a:sym typeface="+mn-lt"/>
              </a:rPr>
              <a:t>的过程。</a:t>
            </a:r>
            <a:r>
              <a:rPr lang="en-US" sz="2400" dirty="0">
                <a:cs typeface="+mn-ea"/>
                <a:sym typeface="+mn-lt"/>
              </a:rPr>
              <a:t>OOA</a:t>
            </a:r>
            <a:r>
              <a:rPr lang="zh-CN" altLang="en-US" sz="2400" dirty="0">
                <a:cs typeface="+mn-ea"/>
                <a:sym typeface="+mn-lt"/>
              </a:rPr>
              <a:t>拥有</a:t>
            </a:r>
            <a:r>
              <a:rPr lang="en-US" altLang="zh-CN" sz="2400" dirty="0">
                <a:cs typeface="+mn-ea"/>
                <a:sym typeface="+mn-lt"/>
              </a:rPr>
              <a:t>5</a:t>
            </a:r>
            <a:r>
              <a:rPr lang="zh-CN" altLang="en-US" sz="2400" dirty="0">
                <a:cs typeface="+mn-ea"/>
                <a:sym typeface="+mn-lt"/>
              </a:rPr>
              <a:t>个层次。</a:t>
            </a:r>
          </a:p>
          <a:p>
            <a:pPr marL="685800" lvl="2" indent="0">
              <a:lnSpc>
                <a:spcPct val="150000"/>
              </a:lnSpc>
              <a:buClr>
                <a:srgbClr val="0054A3"/>
              </a:buClr>
              <a:buFont typeface="Wingdings" panose="05000000000000000000" charset="0"/>
              <a:buNone/>
              <a:defRPr/>
            </a:pPr>
            <a:r>
              <a:rPr lang="zh-CN" altLang="en-US" sz="2400" dirty="0">
                <a:cs typeface="+mn-ea"/>
                <a:sym typeface="+mn-lt"/>
              </a:rPr>
              <a:t>（</a:t>
            </a:r>
            <a:r>
              <a:rPr lang="en-US" altLang="zh-CN" sz="2400" dirty="0">
                <a:cs typeface="+mn-ea"/>
                <a:sym typeface="+mn-lt"/>
              </a:rPr>
              <a:t>1</a:t>
            </a:r>
            <a:r>
              <a:rPr lang="zh-CN" altLang="en-US" sz="2400" dirty="0">
                <a:cs typeface="+mn-ea"/>
                <a:sym typeface="+mn-lt"/>
              </a:rPr>
              <a:t>）对象</a:t>
            </a:r>
            <a:r>
              <a:rPr lang="en-US" altLang="zh-CN" sz="2400" dirty="0">
                <a:cs typeface="+mn-ea"/>
                <a:sym typeface="+mn-lt"/>
              </a:rPr>
              <a:t>-</a:t>
            </a:r>
            <a:r>
              <a:rPr lang="zh-CN" altLang="en-US" sz="2400" dirty="0">
                <a:cs typeface="+mn-ea"/>
                <a:sym typeface="+mn-lt"/>
              </a:rPr>
              <a:t>类层（</a:t>
            </a:r>
            <a:r>
              <a:rPr lang="en-US" altLang="zh-CN" sz="2400" dirty="0">
                <a:cs typeface="+mn-ea"/>
                <a:sym typeface="+mn-lt"/>
              </a:rPr>
              <a:t>Class&amp;Object Layer</a:t>
            </a:r>
            <a:r>
              <a:rPr lang="zh-CN" altLang="en-US" sz="2400" dirty="0">
                <a:cs typeface="+mn-ea"/>
                <a:sym typeface="+mn-lt"/>
              </a:rPr>
              <a:t>）：表示待开发系统的基本构造块。</a:t>
            </a:r>
          </a:p>
          <a:p>
            <a:pPr marL="685800" lvl="2" indent="0">
              <a:lnSpc>
                <a:spcPct val="150000"/>
              </a:lnSpc>
              <a:buClr>
                <a:srgbClr val="0054A3"/>
              </a:buClr>
              <a:buFont typeface="Wingdings" panose="05000000000000000000" charset="0"/>
              <a:buNone/>
              <a:defRPr/>
            </a:pPr>
            <a:r>
              <a:rPr lang="zh-CN" altLang="en-US" sz="2400" dirty="0">
                <a:cs typeface="+mn-ea"/>
                <a:sym typeface="+mn-lt"/>
              </a:rPr>
              <a:t>（</a:t>
            </a:r>
            <a:r>
              <a:rPr lang="en-US" altLang="zh-CN" sz="2400" dirty="0">
                <a:cs typeface="+mn-ea"/>
                <a:sym typeface="+mn-lt"/>
              </a:rPr>
              <a:t>2</a:t>
            </a:r>
            <a:r>
              <a:rPr lang="zh-CN" altLang="en-US" sz="2400" dirty="0">
                <a:cs typeface="+mn-ea"/>
                <a:sym typeface="+mn-lt"/>
              </a:rPr>
              <a:t>）属性层（</a:t>
            </a:r>
            <a:r>
              <a:rPr lang="en-US" altLang="zh-CN" sz="2400" dirty="0">
                <a:cs typeface="+mn-ea"/>
                <a:sym typeface="+mn-lt"/>
              </a:rPr>
              <a:t>Attribute Layer</a:t>
            </a:r>
            <a:r>
              <a:rPr lang="zh-CN" altLang="en-US" sz="2400" dirty="0">
                <a:cs typeface="+mn-ea"/>
                <a:sym typeface="+mn-lt"/>
              </a:rPr>
              <a:t>）：对象所存储（或容纳）的数据。</a:t>
            </a:r>
          </a:p>
          <a:p>
            <a:pPr marL="685800" lvl="2" indent="0">
              <a:lnSpc>
                <a:spcPct val="150000"/>
              </a:lnSpc>
              <a:buClr>
                <a:srgbClr val="0054A3"/>
              </a:buClr>
              <a:buFont typeface="Wingdings" panose="05000000000000000000" charset="0"/>
              <a:buNone/>
              <a:defRPr/>
            </a:pPr>
            <a:r>
              <a:rPr lang="zh-CN" altLang="en-US" sz="2400" dirty="0">
                <a:cs typeface="+mn-ea"/>
                <a:sym typeface="+mn-lt"/>
              </a:rPr>
              <a:t>（</a:t>
            </a:r>
            <a:r>
              <a:rPr lang="en-US" altLang="zh-CN" sz="2400" dirty="0">
                <a:cs typeface="+mn-ea"/>
                <a:sym typeface="+mn-lt"/>
              </a:rPr>
              <a:t>3</a:t>
            </a:r>
            <a:r>
              <a:rPr lang="zh-CN" altLang="en-US" sz="2400" dirty="0">
                <a:cs typeface="+mn-ea"/>
                <a:sym typeface="+mn-lt"/>
              </a:rPr>
              <a:t>）服务层（</a:t>
            </a:r>
            <a:r>
              <a:rPr lang="en-US" altLang="zh-CN" sz="2400" dirty="0">
                <a:cs typeface="+mn-ea"/>
                <a:sym typeface="+mn-lt"/>
              </a:rPr>
              <a:t>Service Layer</a:t>
            </a:r>
            <a:r>
              <a:rPr lang="zh-CN" altLang="en-US" sz="2400" dirty="0">
                <a:cs typeface="+mn-ea"/>
                <a:sym typeface="+mn-lt"/>
              </a:rPr>
              <a:t>）：对象所做的</a:t>
            </a:r>
            <a:r>
              <a:rPr lang="en-US" altLang="zh-CN" sz="2400" dirty="0">
                <a:cs typeface="+mn-ea"/>
                <a:sym typeface="+mn-lt"/>
              </a:rPr>
              <a:t>“</a:t>
            </a:r>
            <a:r>
              <a:rPr lang="zh-CN" altLang="en-US" sz="2400" dirty="0">
                <a:cs typeface="+mn-ea"/>
                <a:sym typeface="+mn-lt"/>
              </a:rPr>
              <a:t>工作</a:t>
            </a:r>
            <a:r>
              <a:rPr lang="en-US" altLang="zh-CN" sz="2400" dirty="0">
                <a:cs typeface="+mn-ea"/>
                <a:sym typeface="+mn-lt"/>
              </a:rPr>
              <a:t>”</a:t>
            </a:r>
            <a:r>
              <a:rPr lang="zh-CN" altLang="en-US" sz="2400" dirty="0">
                <a:cs typeface="+mn-ea"/>
                <a:sym typeface="+mn-lt"/>
              </a:rPr>
              <a:t>，加上对象实例间的通信。</a:t>
            </a:r>
          </a:p>
          <a:p>
            <a:pPr marL="685800" lvl="2" indent="0">
              <a:lnSpc>
                <a:spcPct val="150000"/>
              </a:lnSpc>
              <a:buClr>
                <a:srgbClr val="0054A3"/>
              </a:buClr>
              <a:buFont typeface="Wingdings" panose="05000000000000000000" charset="0"/>
              <a:buNone/>
              <a:defRPr/>
            </a:pPr>
            <a:r>
              <a:rPr lang="zh-CN" altLang="en-US" sz="2400" dirty="0">
                <a:cs typeface="+mn-ea"/>
                <a:sym typeface="+mn-lt"/>
              </a:rPr>
              <a:t>（</a:t>
            </a:r>
            <a:r>
              <a:rPr lang="en-US" altLang="zh-CN" sz="2400" dirty="0">
                <a:cs typeface="+mn-ea"/>
                <a:sym typeface="+mn-lt"/>
              </a:rPr>
              <a:t>4</a:t>
            </a:r>
            <a:r>
              <a:rPr lang="zh-CN" altLang="en-US" sz="2400" dirty="0">
                <a:cs typeface="+mn-ea"/>
                <a:sym typeface="+mn-lt"/>
              </a:rPr>
              <a:t>）结构层（</a:t>
            </a:r>
            <a:r>
              <a:rPr lang="en-US" altLang="zh-CN" sz="2400" dirty="0">
                <a:cs typeface="+mn-ea"/>
                <a:sym typeface="+mn-lt"/>
              </a:rPr>
              <a:t>Structure Layer</a:t>
            </a:r>
            <a:r>
              <a:rPr lang="zh-CN" altLang="en-US" sz="2400" dirty="0">
                <a:cs typeface="+mn-ea"/>
                <a:sym typeface="+mn-lt"/>
              </a:rPr>
              <a:t>）：负责捕捉特定应用论域中的结构关系。</a:t>
            </a:r>
          </a:p>
          <a:p>
            <a:pPr marL="685800" lvl="2" indent="0">
              <a:lnSpc>
                <a:spcPct val="150000"/>
              </a:lnSpc>
              <a:buClr>
                <a:srgbClr val="0054A3"/>
              </a:buClr>
              <a:buFont typeface="Wingdings" panose="05000000000000000000" charset="0"/>
              <a:buNone/>
              <a:defRPr/>
            </a:pPr>
            <a:r>
              <a:rPr lang="zh-CN" altLang="en-US" sz="2400" dirty="0">
                <a:cs typeface="+mn-ea"/>
                <a:sym typeface="+mn-lt"/>
              </a:rPr>
              <a:t>（</a:t>
            </a:r>
            <a:r>
              <a:rPr lang="en-US" altLang="zh-CN" sz="2400" dirty="0">
                <a:cs typeface="+mn-ea"/>
                <a:sym typeface="+mn-lt"/>
              </a:rPr>
              <a:t>5</a:t>
            </a:r>
            <a:r>
              <a:rPr lang="zh-CN" altLang="en-US" sz="2400" dirty="0">
                <a:cs typeface="+mn-ea"/>
                <a:sym typeface="+mn-lt"/>
              </a:rPr>
              <a:t>）主题层（</a:t>
            </a:r>
            <a:r>
              <a:rPr lang="en-US" altLang="zh-CN" sz="2400" dirty="0">
                <a:cs typeface="+mn-ea"/>
                <a:sym typeface="+mn-lt"/>
              </a:rPr>
              <a:t>Subject Layer</a:t>
            </a:r>
            <a:r>
              <a:rPr lang="zh-CN" altLang="en-US" sz="2400" dirty="0">
                <a:cs typeface="+mn-ea"/>
                <a:sym typeface="+mn-lt"/>
              </a:rPr>
              <a:t>）：可以将众多的对象归类到几个子系统或子模型，即各个主题</a:t>
            </a:r>
            <a:r>
              <a:rPr lang="zh-CN" sz="2400" dirty="0">
                <a:cs typeface="+mn-ea"/>
                <a:sym typeface="+mn-lt"/>
              </a:rPr>
              <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5"/>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solidFill>
                  <a:schemeClr val="tx1"/>
                </a:solidFill>
                <a:cs typeface="+mn-ea"/>
                <a:sym typeface="+mn-lt"/>
              </a:rPr>
              <a:t>面向对象的软件工程</a:t>
            </a:r>
          </a:p>
        </p:txBody>
      </p:sp>
      <p:sp>
        <p:nvSpPr>
          <p:cNvPr id="19" name="矩形 18"/>
          <p:cNvSpPr/>
          <p:nvPr/>
        </p:nvSpPr>
        <p:spPr>
          <a:xfrm>
            <a:off x="5589270" y="19050"/>
            <a:ext cx="176149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solidFill>
                <a:sym typeface="+mn-lt"/>
              </a:rPr>
              <a:t>面向对象分析</a:t>
            </a: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17572" y="189569"/>
            <a:ext cx="1701793" cy="402590"/>
          </a:xfrm>
          <a:prstGeom prst="rect">
            <a:avLst/>
          </a:prstGeom>
          <a:noFill/>
        </p:spPr>
        <p:txBody>
          <a:bodyPr wrap="square" lIns="0" tIns="48000" rIns="0" bIns="48000" rtlCol="0">
            <a:spAutoFit/>
          </a:bodyPr>
          <a:lstStyle/>
          <a:p>
            <a:pPr algn="ctr"/>
            <a:r>
              <a:rPr lang="en-US" altLang="zh-CN" sz="2000" b="1" dirty="0">
                <a:solidFill>
                  <a:schemeClr val="bg1">
                    <a:lumMod val="50000"/>
                  </a:schemeClr>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35" name="TextBox 6"/>
          <p:cNvSpPr txBox="1"/>
          <p:nvPr>
            <p:custDataLst>
              <p:tags r:id="rId1"/>
            </p:custDataLst>
          </p:nvPr>
        </p:nvSpPr>
        <p:spPr>
          <a:xfrm>
            <a:off x="425449" y="1145141"/>
            <a:ext cx="6304959" cy="525780"/>
          </a:xfrm>
          <a:prstGeom prst="rect">
            <a:avLst/>
          </a:prstGeom>
          <a:noFill/>
        </p:spPr>
        <p:txBody>
          <a:bodyPr wrap="square" lIns="0" tIns="48000" rIns="0" bIns="48000" rtlCol="0">
            <a:spAutoFit/>
          </a:bodyPr>
          <a:lstStyle/>
          <a:p>
            <a:r>
              <a:rPr lang="en-US" altLang="zh-CN" sz="2800" b="1" dirty="0">
                <a:solidFill>
                  <a:schemeClr val="tx1">
                    <a:lumMod val="65000"/>
                    <a:lumOff val="35000"/>
                  </a:schemeClr>
                </a:solidFill>
                <a:cs typeface="+mn-ea"/>
                <a:sym typeface="+mn-lt"/>
              </a:rPr>
              <a:t>2.1 </a:t>
            </a:r>
            <a:r>
              <a:rPr lang="zh-CN" altLang="en-US" sz="2800" b="1" dirty="0">
                <a:solidFill>
                  <a:schemeClr val="tx1">
                    <a:lumMod val="65000"/>
                    <a:lumOff val="35000"/>
                  </a:schemeClr>
                </a:solidFill>
                <a:cs typeface="+mn-ea"/>
                <a:sym typeface="+mn-lt"/>
              </a:rPr>
              <a:t>基本原理与概念</a:t>
            </a:r>
          </a:p>
        </p:txBody>
      </p:sp>
      <p:sp>
        <p:nvSpPr>
          <p:cNvPr id="3" name="文本框 2"/>
          <p:cNvSpPr txBox="1"/>
          <p:nvPr>
            <p:custDataLst>
              <p:tags r:id="rId2"/>
            </p:custDataLst>
          </p:nvPr>
        </p:nvSpPr>
        <p:spPr>
          <a:xfrm>
            <a:off x="220980" y="1822450"/>
            <a:ext cx="11495405" cy="4657725"/>
          </a:xfrm>
          <a:prstGeom prst="rect">
            <a:avLst/>
          </a:prstGeom>
          <a:noFill/>
        </p:spPr>
        <p:txBody>
          <a:bodyPr wrap="square">
            <a:noAutofit/>
          </a:bodyPr>
          <a:lstStyle/>
          <a:p>
            <a:pPr marL="971550" lvl="2" indent="-285750">
              <a:lnSpc>
                <a:spcPct val="150000"/>
              </a:lnSpc>
              <a:buClr>
                <a:srgbClr val="0054A3"/>
              </a:buClr>
              <a:buFont typeface="Wingdings" panose="05000000000000000000" charset="0"/>
              <a:buChar char="p"/>
              <a:defRPr/>
            </a:pPr>
            <a:r>
              <a:rPr lang="en-US" altLang="zh-CN" sz="2400" dirty="0">
                <a:cs typeface="+mn-ea"/>
                <a:sym typeface="+mn-lt"/>
              </a:rPr>
              <a:t>OOA</a:t>
            </a:r>
            <a:r>
              <a:rPr lang="zh-CN" altLang="en-US" sz="2400" dirty="0">
                <a:cs typeface="+mn-ea"/>
                <a:sym typeface="+mn-lt"/>
              </a:rPr>
              <a:t>的实现方法有很多种，大多数分析结果可以被归结到</a:t>
            </a:r>
            <a:r>
              <a:rPr lang="en-US" altLang="zh-CN" sz="2400" dirty="0">
                <a:cs typeface="+mn-ea"/>
                <a:sym typeface="+mn-lt"/>
              </a:rPr>
              <a:t>3</a:t>
            </a:r>
            <a:r>
              <a:rPr lang="zh-CN" altLang="en-US" sz="2400" dirty="0">
                <a:cs typeface="+mn-ea"/>
                <a:sym typeface="+mn-lt"/>
              </a:rPr>
              <a:t>个方面。</a:t>
            </a:r>
          </a:p>
          <a:p>
            <a:pPr marL="685800" lvl="2" indent="0">
              <a:lnSpc>
                <a:spcPct val="150000"/>
              </a:lnSpc>
              <a:buClr>
                <a:srgbClr val="0054A3"/>
              </a:buClr>
              <a:buFont typeface="Wingdings" panose="05000000000000000000" charset="0"/>
              <a:buNone/>
              <a:defRPr/>
            </a:pPr>
            <a:r>
              <a:rPr lang="zh-CN" altLang="en-US" sz="2400" dirty="0">
                <a:cs typeface="+mn-ea"/>
                <a:sym typeface="+mn-lt"/>
              </a:rPr>
              <a:t>（</a:t>
            </a:r>
            <a:r>
              <a:rPr lang="en-US" altLang="zh-CN" sz="2400" dirty="0">
                <a:cs typeface="+mn-ea"/>
                <a:sym typeface="+mn-lt"/>
              </a:rPr>
              <a:t>1</a:t>
            </a:r>
            <a:r>
              <a:rPr lang="zh-CN" altLang="en-US" sz="2400" dirty="0">
                <a:cs typeface="+mn-ea"/>
                <a:sym typeface="+mn-lt"/>
              </a:rPr>
              <a:t>）对象模型：描述类与对象以及它们之间的关系，表示系统的</a:t>
            </a:r>
            <a:r>
              <a:rPr lang="zh-CN" altLang="en-US" sz="2400" b="1" dirty="0">
                <a:solidFill>
                  <a:srgbClr val="FF0000"/>
                </a:solidFill>
                <a:effectLst>
                  <a:outerShdw blurRad="38100" dist="38100" dir="2700000" algn="tl">
                    <a:srgbClr val="000000">
                      <a:alpha val="43137"/>
                    </a:srgbClr>
                  </a:outerShdw>
                </a:effectLst>
                <a:cs typeface="+mn-ea"/>
                <a:sym typeface="+mn-lt"/>
              </a:rPr>
              <a:t>静态数据结构</a:t>
            </a:r>
            <a:r>
              <a:rPr lang="zh-CN" altLang="en-US" sz="2400" dirty="0">
                <a:cs typeface="+mn-ea"/>
                <a:sym typeface="+mn-lt"/>
              </a:rPr>
              <a:t>。</a:t>
            </a:r>
          </a:p>
          <a:p>
            <a:pPr marL="685800" lvl="2" indent="0">
              <a:lnSpc>
                <a:spcPct val="150000"/>
              </a:lnSpc>
              <a:buClr>
                <a:srgbClr val="0054A3"/>
              </a:buClr>
              <a:buFont typeface="Wingdings" panose="05000000000000000000" charset="0"/>
              <a:buNone/>
              <a:defRPr/>
            </a:pPr>
            <a:r>
              <a:rPr lang="zh-CN" altLang="en-US" sz="2400" dirty="0">
                <a:cs typeface="+mn-ea"/>
                <a:sym typeface="+mn-lt"/>
              </a:rPr>
              <a:t>（</a:t>
            </a:r>
            <a:r>
              <a:rPr lang="en-US" altLang="zh-CN" sz="2400" dirty="0">
                <a:cs typeface="+mn-ea"/>
                <a:sym typeface="+mn-lt"/>
              </a:rPr>
              <a:t>2</a:t>
            </a:r>
            <a:r>
              <a:rPr lang="zh-CN" altLang="en-US" sz="2400" dirty="0">
                <a:cs typeface="+mn-ea"/>
                <a:sym typeface="+mn-lt"/>
              </a:rPr>
              <a:t>）动态模型：描述系统的</a:t>
            </a:r>
            <a:r>
              <a:rPr lang="zh-CN" altLang="en-US" sz="2400" b="1" dirty="0">
                <a:solidFill>
                  <a:srgbClr val="FF0000"/>
                </a:solidFill>
                <a:effectLst>
                  <a:outerShdw blurRad="38100" dist="38100" dir="2700000" algn="tl">
                    <a:srgbClr val="000000">
                      <a:alpha val="43137"/>
                    </a:srgbClr>
                  </a:outerShdw>
                </a:effectLst>
                <a:cs typeface="+mn-ea"/>
                <a:sym typeface="+mn-lt"/>
              </a:rPr>
              <a:t>动态结构</a:t>
            </a:r>
            <a:r>
              <a:rPr lang="zh-CN" altLang="en-US" sz="2400" dirty="0">
                <a:cs typeface="+mn-ea"/>
                <a:sym typeface="+mn-lt"/>
              </a:rPr>
              <a:t>和系统对象之间的交互。</a:t>
            </a:r>
          </a:p>
          <a:p>
            <a:pPr marL="685800" lvl="2" indent="0">
              <a:lnSpc>
                <a:spcPct val="150000"/>
              </a:lnSpc>
              <a:buClr>
                <a:srgbClr val="0054A3"/>
              </a:buClr>
              <a:buFont typeface="Wingdings" panose="05000000000000000000" charset="0"/>
              <a:buNone/>
              <a:defRPr/>
            </a:pPr>
            <a:r>
              <a:rPr lang="zh-CN" altLang="en-US" sz="2400" dirty="0">
                <a:cs typeface="+mn-ea"/>
                <a:sym typeface="+mn-lt"/>
              </a:rPr>
              <a:t>（</a:t>
            </a:r>
            <a:r>
              <a:rPr lang="en-US" altLang="zh-CN" sz="2400" dirty="0">
                <a:cs typeface="+mn-ea"/>
                <a:sym typeface="+mn-lt"/>
              </a:rPr>
              <a:t>3</a:t>
            </a:r>
            <a:r>
              <a:rPr lang="zh-CN" altLang="en-US" sz="2400" dirty="0">
                <a:cs typeface="+mn-ea"/>
                <a:sym typeface="+mn-lt"/>
              </a:rPr>
              <a:t>）功能模型：通过用例描述来表达系统的</a:t>
            </a:r>
            <a:r>
              <a:rPr lang="zh-CN" altLang="en-US" sz="2400" b="1" dirty="0">
                <a:solidFill>
                  <a:srgbClr val="FF0000"/>
                </a:solidFill>
                <a:effectLst>
                  <a:outerShdw blurRad="38100" dist="38100" dir="2700000" algn="tl">
                    <a:srgbClr val="000000">
                      <a:alpha val="43137"/>
                    </a:srgbClr>
                  </a:outerShdw>
                </a:effectLst>
                <a:cs typeface="+mn-ea"/>
                <a:sym typeface="+mn-lt"/>
              </a:rPr>
              <a:t>详细需求</a:t>
            </a:r>
            <a:r>
              <a:rPr lang="zh-CN" altLang="en-US" sz="2400" dirty="0">
                <a:cs typeface="+mn-ea"/>
                <a:sym typeface="+mn-lt"/>
              </a:rPr>
              <a:t>。</a:t>
            </a:r>
          </a:p>
          <a:p>
            <a:pPr marL="685800" lvl="2" indent="0">
              <a:lnSpc>
                <a:spcPct val="150000"/>
              </a:lnSpc>
              <a:buClr>
                <a:srgbClr val="0054A3"/>
              </a:buClr>
              <a:buFont typeface="Wingdings" panose="05000000000000000000" charset="0"/>
              <a:buNone/>
              <a:defRPr/>
            </a:pPr>
            <a:endParaRPr lang="zh-CN" altLang="en-US" sz="2400" dirty="0">
              <a:cs typeface="+mn-ea"/>
              <a:sym typeface="+mn-l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7"/>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solidFill>
                  <a:schemeClr val="tx1"/>
                </a:solidFill>
                <a:cs typeface="+mn-ea"/>
                <a:sym typeface="+mn-lt"/>
              </a:rPr>
              <a:t>面向对象的软件工程</a:t>
            </a:r>
          </a:p>
        </p:txBody>
      </p:sp>
      <p:sp>
        <p:nvSpPr>
          <p:cNvPr id="19" name="矩形 18"/>
          <p:cNvSpPr/>
          <p:nvPr/>
        </p:nvSpPr>
        <p:spPr>
          <a:xfrm>
            <a:off x="5589270" y="19050"/>
            <a:ext cx="176149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solidFill>
                <a:sym typeface="+mn-lt"/>
              </a:rPr>
              <a:t>面向对象分析</a:t>
            </a: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17572" y="189569"/>
            <a:ext cx="1701793" cy="402590"/>
          </a:xfrm>
          <a:prstGeom prst="rect">
            <a:avLst/>
          </a:prstGeom>
          <a:noFill/>
        </p:spPr>
        <p:txBody>
          <a:bodyPr wrap="square" lIns="0" tIns="48000" rIns="0" bIns="48000" rtlCol="0">
            <a:spAutoFit/>
          </a:bodyPr>
          <a:lstStyle/>
          <a:p>
            <a:pPr algn="ctr"/>
            <a:r>
              <a:rPr lang="en-US" altLang="zh-CN" sz="2000" b="1" dirty="0">
                <a:solidFill>
                  <a:schemeClr val="bg1">
                    <a:lumMod val="50000"/>
                  </a:schemeClr>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35" name="TextBox 6"/>
          <p:cNvSpPr txBox="1"/>
          <p:nvPr>
            <p:custDataLst>
              <p:tags r:id="rId1"/>
            </p:custDataLst>
          </p:nvPr>
        </p:nvSpPr>
        <p:spPr>
          <a:xfrm>
            <a:off x="425449" y="1145141"/>
            <a:ext cx="6304959" cy="525780"/>
          </a:xfrm>
          <a:prstGeom prst="rect">
            <a:avLst/>
          </a:prstGeom>
          <a:noFill/>
        </p:spPr>
        <p:txBody>
          <a:bodyPr wrap="square" lIns="0" tIns="48000" rIns="0" bIns="48000" rtlCol="0">
            <a:spAutoFit/>
          </a:bodyPr>
          <a:lstStyle/>
          <a:p>
            <a:r>
              <a:rPr lang="en-US" altLang="zh-CN" sz="2800" b="1" dirty="0">
                <a:solidFill>
                  <a:schemeClr val="tx1">
                    <a:lumMod val="65000"/>
                    <a:lumOff val="35000"/>
                  </a:schemeClr>
                </a:solidFill>
                <a:cs typeface="+mn-ea"/>
                <a:sym typeface="+mn-lt"/>
              </a:rPr>
              <a:t>2.2 </a:t>
            </a:r>
            <a:r>
              <a:rPr lang="zh-CN" altLang="en-US" sz="2800" b="1" dirty="0">
                <a:solidFill>
                  <a:schemeClr val="tx1">
                    <a:lumMod val="65000"/>
                    <a:lumOff val="35000"/>
                  </a:schemeClr>
                </a:solidFill>
                <a:cs typeface="+mn-ea"/>
                <a:sym typeface="+mn-lt"/>
              </a:rPr>
              <a:t>面向对象分析方法</a:t>
            </a:r>
          </a:p>
        </p:txBody>
      </p:sp>
      <p:sp>
        <p:nvSpPr>
          <p:cNvPr id="3" name="文本框 2"/>
          <p:cNvSpPr txBox="1"/>
          <p:nvPr>
            <p:custDataLst>
              <p:tags r:id="rId2"/>
            </p:custDataLst>
          </p:nvPr>
        </p:nvSpPr>
        <p:spPr>
          <a:xfrm>
            <a:off x="220980" y="2127250"/>
            <a:ext cx="11672570" cy="4657725"/>
          </a:xfrm>
          <a:prstGeom prst="rect">
            <a:avLst/>
          </a:prstGeom>
          <a:noFill/>
        </p:spPr>
        <p:txBody>
          <a:bodyPr wrap="square">
            <a:noAutofit/>
          </a:bodyPr>
          <a:lstStyle/>
          <a:p>
            <a:pPr marL="971550" lvl="2" indent="-285750">
              <a:lnSpc>
                <a:spcPct val="150000"/>
              </a:lnSpc>
              <a:buClr>
                <a:srgbClr val="0054A3"/>
              </a:buClr>
              <a:buFont typeface="Wingdings" panose="05000000000000000000" charset="0"/>
              <a:buChar char="p"/>
              <a:defRPr/>
            </a:pPr>
            <a:r>
              <a:rPr lang="zh-CN" altLang="en-US" sz="2400" dirty="0">
                <a:cs typeface="+mn-ea"/>
                <a:sym typeface="+mn-lt"/>
              </a:rPr>
              <a:t>需求陈述的内容包括问题范围、功能需求、性能需求、应用环境及假设条件等。</a:t>
            </a:r>
          </a:p>
          <a:p>
            <a:pPr marL="685800" lvl="2" indent="0">
              <a:lnSpc>
                <a:spcPct val="150000"/>
              </a:lnSpc>
              <a:buClr>
                <a:srgbClr val="0054A3"/>
              </a:buClr>
              <a:buFont typeface="Wingdings" panose="05000000000000000000" charset="0"/>
              <a:buNone/>
              <a:defRPr/>
            </a:pPr>
            <a:r>
              <a:rPr lang="zh-CN" altLang="en-US" sz="2400" dirty="0">
                <a:cs typeface="+mn-ea"/>
                <a:sym typeface="+mn-lt"/>
              </a:rPr>
              <a:t>需求陈述阶段要注意：</a:t>
            </a:r>
          </a:p>
          <a:p>
            <a:pPr marL="685800" lvl="2" indent="0">
              <a:lnSpc>
                <a:spcPct val="150000"/>
              </a:lnSpc>
              <a:buClr>
                <a:srgbClr val="0054A3"/>
              </a:buClr>
              <a:buFont typeface="Arial" panose="020B0604020202020204" pitchFamily="34" charset="0"/>
              <a:buNone/>
              <a:defRPr/>
            </a:pPr>
            <a:r>
              <a:rPr lang="zh-CN" altLang="en-US" sz="2400" dirty="0">
                <a:cs typeface="+mn-ea"/>
                <a:sym typeface="+mn-lt"/>
              </a:rPr>
              <a:t>（</a:t>
            </a:r>
            <a:r>
              <a:rPr lang="en-US" altLang="zh-CN" sz="2400" dirty="0">
                <a:cs typeface="+mn-ea"/>
                <a:sym typeface="+mn-lt"/>
              </a:rPr>
              <a:t>1</a:t>
            </a:r>
            <a:r>
              <a:rPr lang="zh-CN" altLang="en-US" sz="2400" dirty="0">
                <a:cs typeface="+mn-ea"/>
                <a:sym typeface="+mn-lt"/>
              </a:rPr>
              <a:t>）应该阐明</a:t>
            </a:r>
            <a:r>
              <a:rPr lang="en-US" altLang="zh-CN" sz="2400" dirty="0">
                <a:cs typeface="+mn-ea"/>
                <a:sym typeface="+mn-lt"/>
              </a:rPr>
              <a:t>“</a:t>
            </a:r>
            <a:r>
              <a:rPr lang="zh-CN" altLang="en-US" sz="2400" b="1" dirty="0">
                <a:solidFill>
                  <a:srgbClr val="FF0000"/>
                </a:solidFill>
                <a:effectLst>
                  <a:outerShdw blurRad="38100" dist="38100" dir="2700000" algn="tl">
                    <a:srgbClr val="000000">
                      <a:alpha val="43137"/>
                    </a:srgbClr>
                  </a:outerShdw>
                </a:effectLst>
                <a:cs typeface="+mn-ea"/>
                <a:sym typeface="+mn-lt"/>
              </a:rPr>
              <a:t>做什么</a:t>
            </a:r>
            <a:r>
              <a:rPr lang="en-US" altLang="zh-CN" sz="2400" dirty="0">
                <a:cs typeface="+mn-ea"/>
                <a:sym typeface="+mn-lt"/>
              </a:rPr>
              <a:t>”</a:t>
            </a:r>
            <a:r>
              <a:rPr lang="zh-CN" altLang="en-US" sz="2400" dirty="0">
                <a:cs typeface="+mn-ea"/>
                <a:sym typeface="+mn-lt"/>
              </a:rPr>
              <a:t>，而不是</a:t>
            </a:r>
            <a:r>
              <a:rPr lang="en-US" altLang="zh-CN" sz="2400" dirty="0">
                <a:cs typeface="+mn-ea"/>
                <a:sym typeface="+mn-lt"/>
              </a:rPr>
              <a:t>“</a:t>
            </a:r>
            <a:r>
              <a:rPr lang="zh-CN" altLang="en-US" sz="2400" dirty="0">
                <a:cs typeface="+mn-ea"/>
                <a:sym typeface="+mn-lt"/>
              </a:rPr>
              <a:t>怎么做</a:t>
            </a:r>
            <a:r>
              <a:rPr lang="en-US" altLang="zh-CN" sz="2400" dirty="0">
                <a:cs typeface="+mn-ea"/>
                <a:sym typeface="+mn-lt"/>
              </a:rPr>
              <a:t>”</a:t>
            </a:r>
            <a:r>
              <a:rPr lang="zh-CN" altLang="en-US" sz="2400" dirty="0">
                <a:cs typeface="+mn-ea"/>
                <a:sym typeface="+mn-lt"/>
              </a:rPr>
              <a:t>。</a:t>
            </a:r>
            <a:endParaRPr lang="en-US" altLang="zh-CN" sz="2400" dirty="0">
              <a:cs typeface="+mn-ea"/>
              <a:sym typeface="+mn-lt"/>
            </a:endParaRPr>
          </a:p>
          <a:p>
            <a:pPr marL="685800" lvl="2" indent="0">
              <a:lnSpc>
                <a:spcPct val="150000"/>
              </a:lnSpc>
              <a:buClr>
                <a:srgbClr val="0054A3"/>
              </a:buClr>
              <a:buFont typeface="Arial" panose="020B0604020202020204" pitchFamily="34" charset="0"/>
              <a:buNone/>
              <a:defRPr/>
            </a:pPr>
            <a:r>
              <a:rPr lang="zh-CN" altLang="en-US" sz="2400" dirty="0">
                <a:cs typeface="+mn-ea"/>
                <a:sym typeface="+mn-lt"/>
              </a:rPr>
              <a:t>（</a:t>
            </a:r>
            <a:r>
              <a:rPr lang="en-US" altLang="zh-CN" sz="2400" dirty="0">
                <a:cs typeface="+mn-ea"/>
                <a:sym typeface="+mn-lt"/>
              </a:rPr>
              <a:t>2</a:t>
            </a:r>
            <a:r>
              <a:rPr lang="zh-CN" altLang="en-US" sz="2400" dirty="0">
                <a:cs typeface="+mn-ea"/>
                <a:sym typeface="+mn-lt"/>
              </a:rPr>
              <a:t>）需要指出系统必要的性质与任选的性质，避免对设计策略施加过多约束。</a:t>
            </a:r>
          </a:p>
          <a:p>
            <a:pPr marL="685800" lvl="2" indent="0">
              <a:lnSpc>
                <a:spcPct val="150000"/>
              </a:lnSpc>
              <a:buClr>
                <a:srgbClr val="0054A3"/>
              </a:buClr>
              <a:buFont typeface="Arial" panose="020B0604020202020204" pitchFamily="34" charset="0"/>
              <a:buNone/>
              <a:defRPr/>
            </a:pPr>
            <a:r>
              <a:rPr lang="zh-CN" altLang="en-US" sz="2400" dirty="0">
                <a:cs typeface="+mn-ea"/>
                <a:sym typeface="+mn-lt"/>
              </a:rPr>
              <a:t>（</a:t>
            </a:r>
            <a:r>
              <a:rPr lang="en-US" altLang="zh-CN" sz="2400" dirty="0">
                <a:cs typeface="+mn-ea"/>
                <a:sym typeface="+mn-lt"/>
              </a:rPr>
              <a:t>3</a:t>
            </a:r>
            <a:r>
              <a:rPr lang="zh-CN" altLang="en-US" sz="2400" dirty="0">
                <a:cs typeface="+mn-ea"/>
                <a:sym typeface="+mn-lt"/>
              </a:rPr>
              <a:t>）书写规范，语法正确，避免出现二义性的、不完整的、不一致的内容。</a:t>
            </a:r>
          </a:p>
          <a:p>
            <a:pPr marL="685800" lvl="2" indent="0">
              <a:lnSpc>
                <a:spcPct val="150000"/>
              </a:lnSpc>
              <a:buClr>
                <a:srgbClr val="0054A3"/>
              </a:buClr>
              <a:buFont typeface="Wingdings" panose="05000000000000000000" charset="0"/>
              <a:buNone/>
              <a:defRPr/>
            </a:pPr>
            <a:endParaRPr lang="zh-CN" altLang="en-US" sz="2400" dirty="0">
              <a:cs typeface="+mn-ea"/>
              <a:sym typeface="+mn-lt"/>
            </a:endParaRPr>
          </a:p>
        </p:txBody>
      </p:sp>
      <p:grpSp>
        <p:nvGrpSpPr>
          <p:cNvPr id="6" name="组合 5"/>
          <p:cNvGrpSpPr/>
          <p:nvPr/>
        </p:nvGrpSpPr>
        <p:grpSpPr>
          <a:xfrm>
            <a:off x="791151" y="1758315"/>
            <a:ext cx="3713539" cy="460375"/>
            <a:chOff x="1589" y="2769"/>
            <a:chExt cx="5848" cy="725"/>
          </a:xfrm>
        </p:grpSpPr>
        <p:sp>
          <p:nvSpPr>
            <p:cNvPr id="16" name="矩形 15"/>
            <p:cNvSpPr/>
            <p:nvPr>
              <p:custDataLst>
                <p:tags r:id="rId3"/>
              </p:custDataLst>
            </p:nvPr>
          </p:nvSpPr>
          <p:spPr>
            <a:xfrm flipH="1">
              <a:off x="1589" y="2879"/>
              <a:ext cx="56" cy="496"/>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黑体" panose="02010609060101010101" pitchFamily="49" charset="-122"/>
              </a:endParaRPr>
            </a:p>
          </p:txBody>
        </p:sp>
        <p:sp>
          <p:nvSpPr>
            <p:cNvPr id="4" name="文本框 3"/>
            <p:cNvSpPr txBox="1"/>
            <p:nvPr>
              <p:custDataLst>
                <p:tags r:id="rId4"/>
              </p:custDataLst>
            </p:nvPr>
          </p:nvSpPr>
          <p:spPr>
            <a:xfrm>
              <a:off x="1645" y="2769"/>
              <a:ext cx="5792" cy="725"/>
            </a:xfrm>
            <a:prstGeom prst="rect">
              <a:avLst/>
            </a:prstGeom>
            <a:noFill/>
          </p:spPr>
          <p:txBody>
            <a:bodyPr wrap="square" rtlCol="0">
              <a:spAutoFit/>
            </a:bodyPr>
            <a:lstStyle/>
            <a:p>
              <a:r>
                <a:rPr lang="zh-CN" altLang="en-US" sz="2400" b="1" dirty="0">
                  <a:solidFill>
                    <a:srgbClr val="7F7F7F"/>
                  </a:solidFill>
                </a:rPr>
                <a:t>需求陈述</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552394" y="1892300"/>
            <a:ext cx="5651845" cy="3073400"/>
          </a:xfrm>
          <a:prstGeom prst="roundRect">
            <a:avLst>
              <a:gd name="adj" fmla="val 50000"/>
            </a:avLst>
          </a:pr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圆角矩形 1"/>
          <p:cNvSpPr/>
          <p:nvPr/>
        </p:nvSpPr>
        <p:spPr>
          <a:xfrm>
            <a:off x="-1317774" y="1998319"/>
            <a:ext cx="5261917" cy="2861362"/>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TextBox 79"/>
          <p:cNvSpPr txBox="1"/>
          <p:nvPr/>
        </p:nvSpPr>
        <p:spPr>
          <a:xfrm>
            <a:off x="-80426" y="2517788"/>
            <a:ext cx="3926205" cy="1896745"/>
          </a:xfrm>
          <a:prstGeom prst="rect">
            <a:avLst/>
          </a:prstGeom>
          <a:noFill/>
        </p:spPr>
        <p:txBody>
          <a:bodyPr wrap="none" rtlCol="0">
            <a:spAutoFit/>
          </a:bodyPr>
          <a:lstStyle/>
          <a:p>
            <a:pPr algn="ctr"/>
            <a:r>
              <a:rPr lang="zh-CN" altLang="en-US" sz="5865" b="1" dirty="0">
                <a:solidFill>
                  <a:schemeClr val="bg1"/>
                </a:solidFill>
                <a:cs typeface="+mn-ea"/>
                <a:sym typeface="+mn-lt"/>
              </a:rPr>
              <a:t>面向对象的</a:t>
            </a:r>
          </a:p>
          <a:p>
            <a:pPr algn="ctr"/>
            <a:r>
              <a:rPr lang="zh-CN" altLang="en-US" sz="5865" b="1" dirty="0">
                <a:solidFill>
                  <a:schemeClr val="bg1"/>
                </a:solidFill>
                <a:cs typeface="+mn-ea"/>
                <a:sym typeface="+mn-lt"/>
              </a:rPr>
              <a:t>软件工程</a:t>
            </a: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1703" y="6038721"/>
            <a:ext cx="2079635" cy="388226"/>
          </a:xfrm>
          <a:prstGeom prst="rect">
            <a:avLst/>
          </a:prstGeom>
        </p:spPr>
      </p:pic>
      <p:grpSp>
        <p:nvGrpSpPr>
          <p:cNvPr id="7" name="组合 6"/>
          <p:cNvGrpSpPr/>
          <p:nvPr/>
        </p:nvGrpSpPr>
        <p:grpSpPr>
          <a:xfrm>
            <a:off x="6262281" y="1123149"/>
            <a:ext cx="4456827" cy="522149"/>
            <a:chOff x="5642044" y="-775216"/>
            <a:chExt cx="4581456" cy="613104"/>
          </a:xfrm>
        </p:grpSpPr>
        <p:sp>
          <p:nvSpPr>
            <p:cNvPr id="15" name="圆角矩形 4"/>
            <p:cNvSpPr/>
            <p:nvPr/>
          </p:nvSpPr>
          <p:spPr>
            <a:xfrm>
              <a:off x="5642044" y="-739256"/>
              <a:ext cx="911156" cy="577144"/>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cs typeface="+mn-ea"/>
                  <a:sym typeface="+mn-lt"/>
                </a:rPr>
                <a:t>01</a:t>
              </a:r>
              <a:endParaRPr lang="zh-CN" altLang="en-US" b="1" dirty="0">
                <a:cs typeface="+mn-ea"/>
                <a:sym typeface="+mn-lt"/>
              </a:endParaRPr>
            </a:p>
          </p:txBody>
        </p:sp>
        <p:sp>
          <p:nvSpPr>
            <p:cNvPr id="21" name="圆角矩形 58"/>
            <p:cNvSpPr/>
            <p:nvPr/>
          </p:nvSpPr>
          <p:spPr>
            <a:xfrm>
              <a:off x="6746943" y="-739257"/>
              <a:ext cx="3476557" cy="577144"/>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cs typeface="+mn-ea"/>
                  <a:sym typeface="+mn-lt"/>
                </a:rPr>
                <a:t>结构程序设计</a:t>
              </a:r>
            </a:p>
          </p:txBody>
        </p:sp>
        <p:sp>
          <p:nvSpPr>
            <p:cNvPr id="25" name="圆角矩形 4"/>
            <p:cNvSpPr/>
            <p:nvPr/>
          </p:nvSpPr>
          <p:spPr>
            <a:xfrm>
              <a:off x="5642044" y="-775215"/>
              <a:ext cx="911156" cy="577144"/>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cs typeface="+mn-ea"/>
                  <a:sym typeface="+mn-lt"/>
                </a:rPr>
                <a:t>01</a:t>
              </a:r>
              <a:endParaRPr lang="zh-CN" altLang="en-US" b="1" dirty="0">
                <a:cs typeface="+mn-ea"/>
                <a:sym typeface="+mn-lt"/>
              </a:endParaRPr>
            </a:p>
          </p:txBody>
        </p:sp>
        <p:sp>
          <p:nvSpPr>
            <p:cNvPr id="28" name="圆角矩形 58"/>
            <p:cNvSpPr/>
            <p:nvPr/>
          </p:nvSpPr>
          <p:spPr>
            <a:xfrm>
              <a:off x="6746943" y="-775216"/>
              <a:ext cx="3476557" cy="577144"/>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cs typeface="+mn-ea"/>
                  <a:sym typeface="+mn-lt"/>
                </a:rPr>
                <a:t>基本概念</a:t>
              </a:r>
            </a:p>
          </p:txBody>
        </p:sp>
      </p:grpSp>
      <p:grpSp>
        <p:nvGrpSpPr>
          <p:cNvPr id="8" name="组合 7"/>
          <p:cNvGrpSpPr/>
          <p:nvPr/>
        </p:nvGrpSpPr>
        <p:grpSpPr>
          <a:xfrm>
            <a:off x="6262281" y="2076863"/>
            <a:ext cx="4456827" cy="491524"/>
            <a:chOff x="5642044" y="1068872"/>
            <a:chExt cx="4581456" cy="577144"/>
          </a:xfrm>
        </p:grpSpPr>
        <p:sp>
          <p:nvSpPr>
            <p:cNvPr id="16" name="圆角矩形 5"/>
            <p:cNvSpPr/>
            <p:nvPr/>
          </p:nvSpPr>
          <p:spPr>
            <a:xfrm>
              <a:off x="5642044" y="1068872"/>
              <a:ext cx="911156" cy="577144"/>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cs typeface="+mn-ea"/>
                  <a:sym typeface="+mn-lt"/>
                </a:rPr>
                <a:t>02</a:t>
              </a:r>
              <a:endParaRPr lang="zh-CN" altLang="en-US" b="1" dirty="0">
                <a:cs typeface="+mn-ea"/>
                <a:sym typeface="+mn-lt"/>
              </a:endParaRPr>
            </a:p>
          </p:txBody>
        </p:sp>
        <p:sp>
          <p:nvSpPr>
            <p:cNvPr id="22" name="圆角矩形 59"/>
            <p:cNvSpPr/>
            <p:nvPr/>
          </p:nvSpPr>
          <p:spPr>
            <a:xfrm>
              <a:off x="6746944" y="1068872"/>
              <a:ext cx="3476556" cy="577144"/>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cs typeface="+mn-ea"/>
                  <a:sym typeface="+mn-lt"/>
                </a:rPr>
                <a:t>面向对象分析</a:t>
              </a:r>
            </a:p>
          </p:txBody>
        </p:sp>
      </p:grpSp>
      <p:grpSp>
        <p:nvGrpSpPr>
          <p:cNvPr id="9" name="组合 8"/>
          <p:cNvGrpSpPr/>
          <p:nvPr/>
        </p:nvGrpSpPr>
        <p:grpSpPr>
          <a:xfrm>
            <a:off x="6262281" y="2999952"/>
            <a:ext cx="4456829" cy="491524"/>
            <a:chOff x="5642044" y="1947897"/>
            <a:chExt cx="4581458" cy="577144"/>
          </a:xfrm>
        </p:grpSpPr>
        <p:sp>
          <p:nvSpPr>
            <p:cNvPr id="18" name="圆角矩形 6"/>
            <p:cNvSpPr/>
            <p:nvPr/>
          </p:nvSpPr>
          <p:spPr>
            <a:xfrm>
              <a:off x="5642044" y="1947897"/>
              <a:ext cx="911156" cy="577144"/>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cs typeface="+mn-ea"/>
                  <a:sym typeface="+mn-lt"/>
                </a:rPr>
                <a:t>03</a:t>
              </a:r>
              <a:endParaRPr lang="zh-CN" altLang="en-US" b="1" dirty="0">
                <a:cs typeface="+mn-ea"/>
                <a:sym typeface="+mn-lt"/>
              </a:endParaRPr>
            </a:p>
          </p:txBody>
        </p:sp>
        <p:sp>
          <p:nvSpPr>
            <p:cNvPr id="23" name="圆角矩形 60"/>
            <p:cNvSpPr/>
            <p:nvPr/>
          </p:nvSpPr>
          <p:spPr>
            <a:xfrm>
              <a:off x="6746945" y="1947897"/>
              <a:ext cx="3476557" cy="577144"/>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cs typeface="+mn-ea"/>
                  <a:sym typeface="+mn-lt"/>
                </a:rPr>
                <a:t>面向对象设计</a:t>
              </a:r>
            </a:p>
          </p:txBody>
        </p:sp>
      </p:grpSp>
      <p:grpSp>
        <p:nvGrpSpPr>
          <p:cNvPr id="11" name="组合 10"/>
          <p:cNvGrpSpPr/>
          <p:nvPr/>
        </p:nvGrpSpPr>
        <p:grpSpPr>
          <a:xfrm>
            <a:off x="6262281" y="3923041"/>
            <a:ext cx="4456827" cy="491524"/>
            <a:chOff x="5642044" y="2844702"/>
            <a:chExt cx="4581456" cy="577144"/>
          </a:xfrm>
        </p:grpSpPr>
        <p:sp>
          <p:nvSpPr>
            <p:cNvPr id="19" name="圆角矩形 7"/>
            <p:cNvSpPr/>
            <p:nvPr/>
          </p:nvSpPr>
          <p:spPr>
            <a:xfrm>
              <a:off x="5642044" y="2844702"/>
              <a:ext cx="911156" cy="577144"/>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cs typeface="+mn-ea"/>
                  <a:sym typeface="+mn-lt"/>
                </a:rPr>
                <a:t>04</a:t>
              </a:r>
              <a:endParaRPr lang="zh-CN" altLang="en-US" b="1" dirty="0">
                <a:cs typeface="+mn-ea"/>
                <a:sym typeface="+mn-lt"/>
              </a:endParaRPr>
            </a:p>
          </p:txBody>
        </p:sp>
        <p:sp>
          <p:nvSpPr>
            <p:cNvPr id="24" name="圆角矩形 61"/>
            <p:cNvSpPr/>
            <p:nvPr/>
          </p:nvSpPr>
          <p:spPr>
            <a:xfrm>
              <a:off x="6746944" y="2844702"/>
              <a:ext cx="3476556" cy="577144"/>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cs typeface="+mn-ea"/>
                  <a:sym typeface="+mn-lt"/>
                </a:rPr>
                <a:t>UML</a:t>
              </a:r>
            </a:p>
          </p:txBody>
        </p:sp>
      </p:grpSp>
      <p:grpSp>
        <p:nvGrpSpPr>
          <p:cNvPr id="12" name="组合 11"/>
          <p:cNvGrpSpPr/>
          <p:nvPr/>
        </p:nvGrpSpPr>
        <p:grpSpPr>
          <a:xfrm>
            <a:off x="6262281" y="4846132"/>
            <a:ext cx="4456827" cy="491524"/>
            <a:chOff x="5666852" y="3571265"/>
            <a:chExt cx="4581456" cy="577144"/>
          </a:xfrm>
        </p:grpSpPr>
        <p:sp>
          <p:nvSpPr>
            <p:cNvPr id="26" name="圆角矩形 7"/>
            <p:cNvSpPr/>
            <p:nvPr/>
          </p:nvSpPr>
          <p:spPr>
            <a:xfrm>
              <a:off x="5666852" y="3571265"/>
              <a:ext cx="911156" cy="577144"/>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cs typeface="+mn-ea"/>
                  <a:sym typeface="+mn-lt"/>
                </a:rPr>
                <a:t>05</a:t>
              </a:r>
              <a:endParaRPr lang="zh-CN" altLang="en-US" b="1" dirty="0">
                <a:cs typeface="+mn-ea"/>
                <a:sym typeface="+mn-lt"/>
              </a:endParaRPr>
            </a:p>
          </p:txBody>
        </p:sp>
        <p:sp>
          <p:nvSpPr>
            <p:cNvPr id="27" name="圆角矩形 61"/>
            <p:cNvSpPr/>
            <p:nvPr/>
          </p:nvSpPr>
          <p:spPr>
            <a:xfrm>
              <a:off x="6771752" y="3571265"/>
              <a:ext cx="3476556" cy="577144"/>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cs typeface="+mn-ea"/>
                  <a:sym typeface="+mn-lt"/>
                </a:rPr>
                <a:t>分析案例</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7"/>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5589270" y="19050"/>
            <a:ext cx="176149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solidFill>
                <a:sym typeface="+mn-lt"/>
              </a:rPr>
              <a:t>面向对象分析</a:t>
            </a: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17572" y="189569"/>
            <a:ext cx="1701793" cy="402590"/>
          </a:xfrm>
          <a:prstGeom prst="rect">
            <a:avLst/>
          </a:prstGeom>
          <a:noFill/>
        </p:spPr>
        <p:txBody>
          <a:bodyPr wrap="square" lIns="0" tIns="48000" rIns="0" bIns="48000" rtlCol="0">
            <a:spAutoFit/>
          </a:bodyPr>
          <a:lstStyle/>
          <a:p>
            <a:pPr algn="ctr"/>
            <a:r>
              <a:rPr lang="en-US" altLang="zh-CN" sz="2000" b="1" dirty="0">
                <a:solidFill>
                  <a:schemeClr val="bg1">
                    <a:lumMod val="50000"/>
                  </a:schemeClr>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35" name="TextBox 6"/>
          <p:cNvSpPr txBox="1"/>
          <p:nvPr>
            <p:custDataLst>
              <p:tags r:id="rId1"/>
            </p:custDataLst>
          </p:nvPr>
        </p:nvSpPr>
        <p:spPr>
          <a:xfrm>
            <a:off x="425449" y="1145141"/>
            <a:ext cx="6304959" cy="525780"/>
          </a:xfrm>
          <a:prstGeom prst="rect">
            <a:avLst/>
          </a:prstGeom>
          <a:noFill/>
        </p:spPr>
        <p:txBody>
          <a:bodyPr wrap="square" lIns="0" tIns="48000" rIns="0" bIns="48000" rtlCol="0">
            <a:spAutoFit/>
          </a:bodyPr>
          <a:lstStyle/>
          <a:p>
            <a:r>
              <a:rPr lang="en-US" altLang="zh-CN" sz="2800" b="1" dirty="0">
                <a:solidFill>
                  <a:schemeClr val="tx1">
                    <a:lumMod val="65000"/>
                    <a:lumOff val="35000"/>
                  </a:schemeClr>
                </a:solidFill>
                <a:cs typeface="+mn-ea"/>
                <a:sym typeface="+mn-lt"/>
              </a:rPr>
              <a:t>2.2 </a:t>
            </a:r>
            <a:r>
              <a:rPr lang="zh-CN" altLang="en-US" sz="2800" b="1" dirty="0">
                <a:solidFill>
                  <a:schemeClr val="tx1">
                    <a:lumMod val="65000"/>
                    <a:lumOff val="35000"/>
                  </a:schemeClr>
                </a:solidFill>
                <a:cs typeface="+mn-ea"/>
                <a:sym typeface="+mn-lt"/>
              </a:rPr>
              <a:t>面向对象分析方法</a:t>
            </a:r>
          </a:p>
        </p:txBody>
      </p:sp>
      <p:sp>
        <p:nvSpPr>
          <p:cNvPr id="3" name="文本框 2"/>
          <p:cNvSpPr txBox="1"/>
          <p:nvPr>
            <p:custDataLst>
              <p:tags r:id="rId2"/>
            </p:custDataLst>
          </p:nvPr>
        </p:nvSpPr>
        <p:spPr>
          <a:xfrm>
            <a:off x="220980" y="2139950"/>
            <a:ext cx="6593840" cy="4458970"/>
          </a:xfrm>
          <a:prstGeom prst="rect">
            <a:avLst/>
          </a:prstGeom>
          <a:noFill/>
        </p:spPr>
        <p:txBody>
          <a:bodyPr wrap="square">
            <a:noAutofit/>
          </a:bodyPr>
          <a:lstStyle/>
          <a:p>
            <a:pPr marL="971550" lvl="2" indent="-285750">
              <a:lnSpc>
                <a:spcPct val="150000"/>
              </a:lnSpc>
              <a:buClr>
                <a:srgbClr val="0054A3"/>
              </a:buClr>
              <a:buFont typeface="Wingdings" panose="05000000000000000000" charset="0"/>
              <a:buChar char="p"/>
              <a:defRPr/>
            </a:pPr>
            <a:r>
              <a:rPr lang="zh-CN" altLang="en-US" sz="2400" dirty="0">
                <a:cs typeface="+mn-ea"/>
                <a:sym typeface="+mn-lt"/>
              </a:rPr>
              <a:t>使用统一建模语言</a:t>
            </a:r>
            <a:r>
              <a:rPr lang="en-US" altLang="zh-CN" sz="2400" dirty="0">
                <a:cs typeface="+mn-ea"/>
                <a:sym typeface="+mn-lt"/>
              </a:rPr>
              <a:t>UML</a:t>
            </a:r>
            <a:r>
              <a:rPr lang="zh-CN" altLang="en-US" sz="2400" dirty="0">
                <a:cs typeface="+mn-ea"/>
                <a:sym typeface="+mn-lt"/>
              </a:rPr>
              <a:t>将现实世界中的事物抽象为对象，帮助开发者可视化、设计和分析系统。</a:t>
            </a:r>
          </a:p>
          <a:p>
            <a:pPr marL="685800" lvl="2" indent="0">
              <a:lnSpc>
                <a:spcPct val="150000"/>
              </a:lnSpc>
              <a:buClr>
                <a:srgbClr val="0054A3"/>
              </a:buClr>
              <a:buFont typeface="Wingdings" panose="05000000000000000000" charset="0"/>
              <a:buNone/>
              <a:defRPr/>
            </a:pPr>
            <a:r>
              <a:rPr lang="en-US" altLang="zh-CN" sz="2400">
                <a:sym typeface="+mn-ea"/>
              </a:rPr>
              <a:t>   </a:t>
            </a:r>
            <a:r>
              <a:rPr lang="zh-CN" altLang="en-US" sz="2400">
                <a:sym typeface="+mn-ea"/>
              </a:rPr>
              <a:t>第一步：建立功能模型</a:t>
            </a:r>
            <a:r>
              <a:rPr lang="en-US" altLang="zh-CN" sz="2400">
                <a:sym typeface="+mn-ea"/>
              </a:rPr>
              <a:t>——</a:t>
            </a:r>
            <a:r>
              <a:rPr lang="zh-CN" altLang="en-US" sz="2400" b="1">
                <a:solidFill>
                  <a:srgbClr val="FF0000"/>
                </a:solidFill>
                <a:effectLst>
                  <a:outerShdw blurRad="38100" dist="38100" dir="2700000" algn="tl">
                    <a:srgbClr val="000000">
                      <a:alpha val="43137"/>
                    </a:srgbClr>
                  </a:outerShdw>
                </a:effectLst>
                <a:sym typeface="+mn-ea"/>
              </a:rPr>
              <a:t>用例图</a:t>
            </a:r>
            <a:endParaRPr lang="zh-CN" altLang="en-US" sz="2400">
              <a:solidFill>
                <a:schemeClr val="tx1"/>
              </a:solidFill>
            </a:endParaRPr>
          </a:p>
          <a:p>
            <a:pPr marL="457200" lvl="1" indent="457200" algn="l" fontAlgn="auto">
              <a:lnSpc>
                <a:spcPct val="150000"/>
              </a:lnSpc>
            </a:pPr>
            <a:r>
              <a:rPr lang="en-US" altLang="zh-CN" sz="2400">
                <a:sym typeface="+mn-ea"/>
              </a:rPr>
              <a:t>1</a:t>
            </a:r>
            <a:r>
              <a:rPr lang="zh-CN" altLang="en-US" sz="2400">
                <a:sym typeface="+mn-ea"/>
              </a:rPr>
              <a:t>）定义系统</a:t>
            </a:r>
            <a:endParaRPr lang="zh-CN" altLang="en-US" sz="2400">
              <a:solidFill>
                <a:schemeClr val="tx1"/>
              </a:solidFill>
            </a:endParaRPr>
          </a:p>
          <a:p>
            <a:pPr marL="457200" lvl="1" indent="457200" algn="l" fontAlgn="auto">
              <a:lnSpc>
                <a:spcPct val="150000"/>
              </a:lnSpc>
            </a:pPr>
            <a:r>
              <a:rPr lang="en-US" altLang="zh-CN" sz="2400">
                <a:sym typeface="+mn-ea"/>
              </a:rPr>
              <a:t>2</a:t>
            </a:r>
            <a:r>
              <a:rPr lang="zh-CN" altLang="en-US" sz="2400">
                <a:sym typeface="+mn-ea"/>
              </a:rPr>
              <a:t>）确定执行者和用例</a:t>
            </a:r>
            <a:endParaRPr lang="zh-CN" altLang="en-US" sz="2400">
              <a:solidFill>
                <a:schemeClr val="tx1"/>
              </a:solidFill>
            </a:endParaRPr>
          </a:p>
          <a:p>
            <a:pPr marL="457200" lvl="1" indent="457200" algn="l" fontAlgn="auto">
              <a:lnSpc>
                <a:spcPct val="150000"/>
              </a:lnSpc>
            </a:pPr>
            <a:r>
              <a:rPr lang="en-US" altLang="zh-CN" sz="2400">
                <a:sym typeface="+mn-ea"/>
              </a:rPr>
              <a:t>3</a:t>
            </a:r>
            <a:r>
              <a:rPr lang="zh-CN" altLang="en-US" sz="2400">
                <a:sym typeface="+mn-ea"/>
              </a:rPr>
              <a:t>）描述执行者和用例关系</a:t>
            </a:r>
          </a:p>
          <a:p>
            <a:pPr marL="457200" lvl="1" indent="457200" algn="l" fontAlgn="auto">
              <a:lnSpc>
                <a:spcPct val="150000"/>
              </a:lnSpc>
            </a:pPr>
            <a:r>
              <a:rPr lang="en-US" altLang="zh-CN" sz="2400">
                <a:sym typeface="+mn-ea"/>
              </a:rPr>
              <a:t>4</a:t>
            </a:r>
            <a:r>
              <a:rPr lang="zh-CN" altLang="en-US" sz="2400">
                <a:sym typeface="+mn-ea"/>
              </a:rPr>
              <a:t>）确认模型</a:t>
            </a:r>
            <a:endParaRPr lang="zh-CN" altLang="en-US" sz="2400" dirty="0">
              <a:cs typeface="+mn-ea"/>
              <a:sym typeface="+mn-lt"/>
            </a:endParaRPr>
          </a:p>
        </p:txBody>
      </p:sp>
      <p:pic>
        <p:nvPicPr>
          <p:cNvPr id="100" name="图片 99"/>
          <p:cNvPicPr/>
          <p:nvPr/>
        </p:nvPicPr>
        <p:blipFill>
          <a:blip r:embed="rId8"/>
          <a:srcRect l="5056" t="5919" r="5506" b="6527"/>
          <a:stretch>
            <a:fillRect/>
          </a:stretch>
        </p:blipFill>
        <p:spPr>
          <a:xfrm>
            <a:off x="6899275" y="1548130"/>
            <a:ext cx="5054600" cy="4480560"/>
          </a:xfrm>
          <a:prstGeom prst="rect">
            <a:avLst/>
          </a:prstGeom>
          <a:noFill/>
          <a:ln w="9525">
            <a:noFill/>
          </a:ln>
        </p:spPr>
      </p:pic>
      <p:sp>
        <p:nvSpPr>
          <p:cNvPr id="12" name="文本框 11"/>
          <p:cNvSpPr txBox="1"/>
          <p:nvPr/>
        </p:nvSpPr>
        <p:spPr>
          <a:xfrm>
            <a:off x="8364220" y="6237605"/>
            <a:ext cx="3178810" cy="337185"/>
          </a:xfrm>
          <a:prstGeom prst="rect">
            <a:avLst/>
          </a:prstGeom>
          <a:noFill/>
        </p:spPr>
        <p:txBody>
          <a:bodyPr wrap="square" rtlCol="0">
            <a:spAutoFit/>
          </a:bodyPr>
          <a:lstStyle/>
          <a:p>
            <a:r>
              <a:rPr lang="zh-CN" altLang="en-US" sz="1600"/>
              <a:t>一个充值系统的功能模型</a:t>
            </a:r>
          </a:p>
        </p:txBody>
      </p:sp>
      <p:grpSp>
        <p:nvGrpSpPr>
          <p:cNvPr id="6" name="组合 5"/>
          <p:cNvGrpSpPr/>
          <p:nvPr/>
        </p:nvGrpSpPr>
        <p:grpSpPr>
          <a:xfrm>
            <a:off x="791151" y="1758315"/>
            <a:ext cx="3713539" cy="460375"/>
            <a:chOff x="1589" y="2769"/>
            <a:chExt cx="5848" cy="725"/>
          </a:xfrm>
        </p:grpSpPr>
        <p:sp>
          <p:nvSpPr>
            <p:cNvPr id="16" name="矩形 15"/>
            <p:cNvSpPr/>
            <p:nvPr>
              <p:custDataLst>
                <p:tags r:id="rId3"/>
              </p:custDataLst>
            </p:nvPr>
          </p:nvSpPr>
          <p:spPr>
            <a:xfrm flipH="1">
              <a:off x="1589" y="2879"/>
              <a:ext cx="56" cy="496"/>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黑体" panose="02010609060101010101" pitchFamily="49" charset="-122"/>
              </a:endParaRPr>
            </a:p>
          </p:txBody>
        </p:sp>
        <p:sp>
          <p:nvSpPr>
            <p:cNvPr id="4" name="文本框 3"/>
            <p:cNvSpPr txBox="1"/>
            <p:nvPr>
              <p:custDataLst>
                <p:tags r:id="rId4"/>
              </p:custDataLst>
            </p:nvPr>
          </p:nvSpPr>
          <p:spPr>
            <a:xfrm>
              <a:off x="1645" y="2769"/>
              <a:ext cx="5792" cy="725"/>
            </a:xfrm>
            <a:prstGeom prst="rect">
              <a:avLst/>
            </a:prstGeom>
            <a:noFill/>
          </p:spPr>
          <p:txBody>
            <a:bodyPr wrap="square" rtlCol="0">
              <a:spAutoFit/>
            </a:bodyPr>
            <a:lstStyle/>
            <a:p>
              <a:r>
                <a:rPr lang="zh-CN" altLang="en-US" sz="2400" b="1" dirty="0">
                  <a:solidFill>
                    <a:srgbClr val="7F7F7F"/>
                  </a:solidFill>
                </a:rPr>
                <a:t>面向对象建模</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8"/>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5589270" y="19050"/>
            <a:ext cx="176149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solidFill>
                <a:sym typeface="+mn-lt"/>
              </a:rPr>
              <a:t>面向对象分析</a:t>
            </a: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17572" y="189569"/>
            <a:ext cx="1701793" cy="402590"/>
          </a:xfrm>
          <a:prstGeom prst="rect">
            <a:avLst/>
          </a:prstGeom>
          <a:noFill/>
        </p:spPr>
        <p:txBody>
          <a:bodyPr wrap="square" lIns="0" tIns="48000" rIns="0" bIns="48000" rtlCol="0">
            <a:spAutoFit/>
          </a:bodyPr>
          <a:lstStyle/>
          <a:p>
            <a:pPr algn="ctr"/>
            <a:r>
              <a:rPr lang="en-US" altLang="zh-CN" sz="2000" b="1" dirty="0">
                <a:solidFill>
                  <a:schemeClr val="bg1">
                    <a:lumMod val="50000"/>
                  </a:schemeClr>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35" name="TextBox 6"/>
          <p:cNvSpPr txBox="1"/>
          <p:nvPr>
            <p:custDataLst>
              <p:tags r:id="rId1"/>
            </p:custDataLst>
          </p:nvPr>
        </p:nvSpPr>
        <p:spPr>
          <a:xfrm>
            <a:off x="425449" y="1145141"/>
            <a:ext cx="6304959" cy="525780"/>
          </a:xfrm>
          <a:prstGeom prst="rect">
            <a:avLst/>
          </a:prstGeom>
          <a:noFill/>
        </p:spPr>
        <p:txBody>
          <a:bodyPr wrap="square" lIns="0" tIns="48000" rIns="0" bIns="48000" rtlCol="0">
            <a:spAutoFit/>
          </a:bodyPr>
          <a:lstStyle/>
          <a:p>
            <a:r>
              <a:rPr lang="en-US" altLang="zh-CN" sz="2800" b="1" dirty="0">
                <a:solidFill>
                  <a:schemeClr val="tx1">
                    <a:lumMod val="65000"/>
                    <a:lumOff val="35000"/>
                  </a:schemeClr>
                </a:solidFill>
                <a:cs typeface="+mn-ea"/>
                <a:sym typeface="+mn-lt"/>
              </a:rPr>
              <a:t>2.2 </a:t>
            </a:r>
            <a:r>
              <a:rPr lang="zh-CN" altLang="en-US" sz="2800" b="1" dirty="0">
                <a:solidFill>
                  <a:schemeClr val="tx1">
                    <a:lumMod val="65000"/>
                    <a:lumOff val="35000"/>
                  </a:schemeClr>
                </a:solidFill>
                <a:cs typeface="+mn-ea"/>
                <a:sym typeface="+mn-lt"/>
              </a:rPr>
              <a:t>面向对象分析方法</a:t>
            </a:r>
          </a:p>
        </p:txBody>
      </p:sp>
      <p:sp>
        <p:nvSpPr>
          <p:cNvPr id="3" name="文本框 2"/>
          <p:cNvSpPr txBox="1"/>
          <p:nvPr>
            <p:custDataLst>
              <p:tags r:id="rId2"/>
            </p:custDataLst>
          </p:nvPr>
        </p:nvSpPr>
        <p:spPr>
          <a:xfrm>
            <a:off x="220980" y="2089150"/>
            <a:ext cx="4689475" cy="4625340"/>
          </a:xfrm>
          <a:prstGeom prst="rect">
            <a:avLst/>
          </a:prstGeom>
          <a:noFill/>
        </p:spPr>
        <p:txBody>
          <a:bodyPr wrap="square">
            <a:noAutofit/>
          </a:bodyPr>
          <a:lstStyle/>
          <a:p>
            <a:pPr marL="685800" lvl="2" indent="0">
              <a:lnSpc>
                <a:spcPct val="150000"/>
              </a:lnSpc>
              <a:buClr>
                <a:srgbClr val="0054A3"/>
              </a:buClr>
              <a:buFont typeface="Wingdings" panose="05000000000000000000" charset="0"/>
              <a:buNone/>
              <a:defRPr/>
            </a:pPr>
            <a:r>
              <a:rPr lang="zh-CN" altLang="en-US" sz="2400" dirty="0">
                <a:cs typeface="+mn-ea"/>
                <a:sym typeface="+mn-lt"/>
              </a:rPr>
              <a:t>第二步：建立对象模型</a:t>
            </a:r>
            <a:r>
              <a:rPr lang="en-US" altLang="zh-CN" sz="2400" dirty="0">
                <a:cs typeface="+mn-ea"/>
                <a:sym typeface="+mn-lt"/>
              </a:rPr>
              <a:t>——</a:t>
            </a:r>
            <a:r>
              <a:rPr lang="zh-CN" altLang="en-US" sz="2400" b="1" dirty="0">
                <a:solidFill>
                  <a:srgbClr val="FF0000"/>
                </a:solidFill>
                <a:effectLst>
                  <a:outerShdw blurRad="38100" dist="38100" dir="2700000" algn="tl">
                    <a:srgbClr val="000000">
                      <a:alpha val="43137"/>
                    </a:srgbClr>
                  </a:outerShdw>
                </a:effectLst>
                <a:cs typeface="+mn-ea"/>
                <a:sym typeface="+mn-lt"/>
              </a:rPr>
              <a:t>实体</a:t>
            </a:r>
            <a:r>
              <a:rPr lang="en-US" altLang="zh-CN" sz="2400" b="1" dirty="0">
                <a:solidFill>
                  <a:srgbClr val="FF0000"/>
                </a:solidFill>
                <a:effectLst>
                  <a:outerShdw blurRad="38100" dist="38100" dir="2700000" algn="tl">
                    <a:srgbClr val="000000">
                      <a:alpha val="43137"/>
                    </a:srgbClr>
                  </a:outerShdw>
                </a:effectLst>
                <a:cs typeface="+mn-ea"/>
                <a:sym typeface="+mn-lt"/>
              </a:rPr>
              <a:t>-</a:t>
            </a:r>
            <a:r>
              <a:rPr lang="zh-CN" altLang="en-US" sz="2400" b="1" dirty="0">
                <a:solidFill>
                  <a:srgbClr val="FF0000"/>
                </a:solidFill>
                <a:effectLst>
                  <a:outerShdw blurRad="38100" dist="38100" dir="2700000" algn="tl">
                    <a:srgbClr val="000000">
                      <a:alpha val="43137"/>
                    </a:srgbClr>
                  </a:outerShdw>
                </a:effectLst>
                <a:cs typeface="+mn-ea"/>
                <a:sym typeface="+mn-lt"/>
              </a:rPr>
              <a:t>关系图（</a:t>
            </a:r>
            <a:r>
              <a:rPr lang="en-US" altLang="zh-CN" sz="2400" b="1" dirty="0">
                <a:solidFill>
                  <a:srgbClr val="FF0000"/>
                </a:solidFill>
                <a:effectLst>
                  <a:outerShdw blurRad="38100" dist="38100" dir="2700000" algn="tl">
                    <a:srgbClr val="000000">
                      <a:alpha val="43137"/>
                    </a:srgbClr>
                  </a:outerShdw>
                </a:effectLst>
                <a:cs typeface="+mn-ea"/>
                <a:sym typeface="+mn-lt"/>
              </a:rPr>
              <a:t>E-R</a:t>
            </a:r>
            <a:r>
              <a:rPr lang="zh-CN" altLang="en-US" sz="2400" b="1" dirty="0">
                <a:solidFill>
                  <a:srgbClr val="FF0000"/>
                </a:solidFill>
                <a:effectLst>
                  <a:outerShdw blurRad="38100" dist="38100" dir="2700000" algn="tl">
                    <a:srgbClr val="000000">
                      <a:alpha val="43137"/>
                    </a:srgbClr>
                  </a:outerShdw>
                </a:effectLst>
                <a:cs typeface="+mn-ea"/>
                <a:sym typeface="+mn-lt"/>
              </a:rPr>
              <a:t>图）</a:t>
            </a:r>
            <a:endParaRPr lang="zh-CN" altLang="en-US" sz="2400" dirty="0">
              <a:cs typeface="+mn-ea"/>
              <a:sym typeface="+mn-lt"/>
            </a:endParaRPr>
          </a:p>
          <a:p>
            <a:pPr marL="685800" lvl="2" indent="0">
              <a:lnSpc>
                <a:spcPct val="150000"/>
              </a:lnSpc>
              <a:buClr>
                <a:srgbClr val="0054A3"/>
              </a:buClr>
              <a:buFont typeface="Wingdings" panose="05000000000000000000" charset="0"/>
              <a:buNone/>
              <a:defRPr/>
            </a:pPr>
            <a:r>
              <a:rPr lang="zh-CN" altLang="en-US" sz="2400" dirty="0">
                <a:cs typeface="+mn-ea"/>
                <a:sym typeface="+mn-lt"/>
              </a:rPr>
              <a:t>1）确定对象类和关联</a:t>
            </a:r>
          </a:p>
          <a:p>
            <a:pPr marL="685800" lvl="2" indent="0">
              <a:lnSpc>
                <a:spcPct val="150000"/>
              </a:lnSpc>
              <a:buClr>
                <a:srgbClr val="0054A3"/>
              </a:buClr>
              <a:buFont typeface="Wingdings" panose="05000000000000000000" charset="0"/>
              <a:buNone/>
              <a:defRPr/>
            </a:pPr>
            <a:r>
              <a:rPr lang="zh-CN" altLang="en-US" sz="2400" dirty="0">
                <a:cs typeface="+mn-ea"/>
                <a:sym typeface="+mn-lt"/>
              </a:rPr>
              <a:t>2）进一步划分出若干主题</a:t>
            </a:r>
          </a:p>
          <a:p>
            <a:pPr marL="685800" lvl="2" indent="0">
              <a:lnSpc>
                <a:spcPct val="150000"/>
              </a:lnSpc>
              <a:buClr>
                <a:srgbClr val="0054A3"/>
              </a:buClr>
              <a:buFont typeface="Wingdings" panose="05000000000000000000" charset="0"/>
              <a:buNone/>
              <a:defRPr/>
            </a:pPr>
            <a:r>
              <a:rPr lang="zh-CN" altLang="en-US" sz="2400" dirty="0">
                <a:cs typeface="+mn-ea"/>
                <a:sym typeface="+mn-lt"/>
              </a:rPr>
              <a:t>3）为类和关联增添属性</a:t>
            </a:r>
          </a:p>
          <a:p>
            <a:pPr marL="685800" lvl="2" indent="0">
              <a:lnSpc>
                <a:spcPct val="150000"/>
              </a:lnSpc>
              <a:buClr>
                <a:srgbClr val="0054A3"/>
              </a:buClr>
              <a:buFont typeface="Wingdings" panose="05000000000000000000" charset="0"/>
              <a:buNone/>
              <a:defRPr/>
            </a:pPr>
            <a:r>
              <a:rPr lang="zh-CN" altLang="en-US" sz="2400" dirty="0">
                <a:cs typeface="+mn-ea"/>
                <a:sym typeface="+mn-lt"/>
              </a:rPr>
              <a:t>4）利用适当的继承关系，</a:t>
            </a:r>
          </a:p>
          <a:p>
            <a:pPr marL="685800" lvl="2" indent="457200">
              <a:lnSpc>
                <a:spcPct val="150000"/>
              </a:lnSpc>
              <a:buClr>
                <a:srgbClr val="0054A3"/>
              </a:buClr>
              <a:buFont typeface="Wingdings" panose="05000000000000000000" charset="0"/>
              <a:buNone/>
              <a:defRPr/>
            </a:pPr>
            <a:r>
              <a:rPr lang="zh-CN" altLang="en-US" sz="2400" dirty="0">
                <a:cs typeface="+mn-ea"/>
                <a:sym typeface="+mn-lt"/>
              </a:rPr>
              <a:t>进一步合并和组织类</a:t>
            </a:r>
          </a:p>
          <a:p>
            <a:pPr marL="685800" lvl="2" indent="0">
              <a:lnSpc>
                <a:spcPct val="150000"/>
              </a:lnSpc>
              <a:buClr>
                <a:srgbClr val="0054A3"/>
              </a:buClr>
              <a:buFont typeface="Wingdings" panose="05000000000000000000" charset="0"/>
              <a:buNone/>
              <a:defRPr/>
            </a:pPr>
            <a:r>
              <a:rPr lang="zh-CN" altLang="en-US" sz="2400" dirty="0">
                <a:cs typeface="+mn-ea"/>
                <a:sym typeface="+mn-lt"/>
              </a:rPr>
              <a:t>5）确定类中的服务</a:t>
            </a:r>
          </a:p>
          <a:p>
            <a:pPr marL="685800" lvl="2" indent="0">
              <a:lnSpc>
                <a:spcPct val="150000"/>
              </a:lnSpc>
              <a:buClr>
                <a:srgbClr val="0054A3"/>
              </a:buClr>
              <a:buFont typeface="Wingdings" panose="05000000000000000000" charset="0"/>
              <a:buNone/>
              <a:defRPr/>
            </a:pPr>
            <a:endParaRPr lang="zh-CN" altLang="en-US" sz="2400" dirty="0">
              <a:cs typeface="+mn-ea"/>
              <a:sym typeface="+mn-lt"/>
            </a:endParaRPr>
          </a:p>
          <a:p>
            <a:pPr marL="685800" lvl="2" indent="0">
              <a:lnSpc>
                <a:spcPct val="150000"/>
              </a:lnSpc>
              <a:buClr>
                <a:srgbClr val="0054A3"/>
              </a:buClr>
              <a:buFont typeface="Wingdings" panose="05000000000000000000" charset="0"/>
              <a:buNone/>
              <a:defRPr/>
            </a:pPr>
            <a:endParaRPr lang="zh-CN" altLang="en-US" sz="2400" dirty="0">
              <a:cs typeface="+mn-ea"/>
              <a:sym typeface="+mn-lt"/>
            </a:endParaRPr>
          </a:p>
        </p:txBody>
      </p:sp>
      <p:pic>
        <p:nvPicPr>
          <p:cNvPr id="100" name="图片 99"/>
          <p:cNvPicPr/>
          <p:nvPr/>
        </p:nvPicPr>
        <p:blipFill>
          <a:blip r:embed="rId9"/>
          <a:stretch>
            <a:fillRect/>
          </a:stretch>
        </p:blipFill>
        <p:spPr>
          <a:xfrm>
            <a:off x="4910455" y="1543685"/>
            <a:ext cx="6576060" cy="4236720"/>
          </a:xfrm>
          <a:prstGeom prst="rect">
            <a:avLst/>
          </a:prstGeom>
          <a:noFill/>
          <a:ln w="9525">
            <a:noFill/>
          </a:ln>
        </p:spPr>
      </p:pic>
      <p:sp>
        <p:nvSpPr>
          <p:cNvPr id="12" name="文本框 11"/>
          <p:cNvSpPr txBox="1"/>
          <p:nvPr>
            <p:custDataLst>
              <p:tags r:id="rId3"/>
            </p:custDataLst>
          </p:nvPr>
        </p:nvSpPr>
        <p:spPr>
          <a:xfrm>
            <a:off x="6757035" y="6142990"/>
            <a:ext cx="3331210" cy="337185"/>
          </a:xfrm>
          <a:prstGeom prst="rect">
            <a:avLst/>
          </a:prstGeom>
          <a:noFill/>
        </p:spPr>
        <p:txBody>
          <a:bodyPr wrap="square" rtlCol="0">
            <a:spAutoFit/>
          </a:bodyPr>
          <a:lstStyle/>
          <a:p>
            <a:r>
              <a:rPr lang="zh-CN" altLang="en-US" sz="1600"/>
              <a:t>师生管理系统的对象模型（</a:t>
            </a:r>
            <a:r>
              <a:rPr lang="en-US" altLang="zh-CN" sz="1600"/>
              <a:t>E-R</a:t>
            </a:r>
            <a:r>
              <a:rPr lang="zh-CN" altLang="en-US" sz="1600"/>
              <a:t>图）</a:t>
            </a:r>
          </a:p>
        </p:txBody>
      </p:sp>
      <p:grpSp>
        <p:nvGrpSpPr>
          <p:cNvPr id="27" name="组合 26">
            <a:extLst>
              <a:ext uri="{FF2B5EF4-FFF2-40B4-BE49-F238E27FC236}">
                <a16:creationId xmlns:a16="http://schemas.microsoft.com/office/drawing/2014/main" id="{6D3259FA-7140-4848-BF0D-CFC4D885668D}"/>
              </a:ext>
            </a:extLst>
          </p:cNvPr>
          <p:cNvGrpSpPr/>
          <p:nvPr/>
        </p:nvGrpSpPr>
        <p:grpSpPr>
          <a:xfrm>
            <a:off x="791151" y="1758315"/>
            <a:ext cx="3713539" cy="460375"/>
            <a:chOff x="1589" y="2769"/>
            <a:chExt cx="5848" cy="725"/>
          </a:xfrm>
        </p:grpSpPr>
        <p:sp>
          <p:nvSpPr>
            <p:cNvPr id="28" name="矩形 27">
              <a:extLst>
                <a:ext uri="{FF2B5EF4-FFF2-40B4-BE49-F238E27FC236}">
                  <a16:creationId xmlns:a16="http://schemas.microsoft.com/office/drawing/2014/main" id="{5B2692C6-4ACD-4C35-AE5D-5AE82113A175}"/>
                </a:ext>
              </a:extLst>
            </p:cNvPr>
            <p:cNvSpPr/>
            <p:nvPr>
              <p:custDataLst>
                <p:tags r:id="rId4"/>
              </p:custDataLst>
            </p:nvPr>
          </p:nvSpPr>
          <p:spPr>
            <a:xfrm flipH="1">
              <a:off x="1589" y="2879"/>
              <a:ext cx="56" cy="496"/>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黑体" panose="02010609060101010101" pitchFamily="49" charset="-122"/>
              </a:endParaRPr>
            </a:p>
          </p:txBody>
        </p:sp>
        <p:sp>
          <p:nvSpPr>
            <p:cNvPr id="29" name="文本框 28">
              <a:extLst>
                <a:ext uri="{FF2B5EF4-FFF2-40B4-BE49-F238E27FC236}">
                  <a16:creationId xmlns:a16="http://schemas.microsoft.com/office/drawing/2014/main" id="{BC8B30E1-EF37-4B7F-9659-54B0D0DE9267}"/>
                </a:ext>
              </a:extLst>
            </p:cNvPr>
            <p:cNvSpPr txBox="1"/>
            <p:nvPr>
              <p:custDataLst>
                <p:tags r:id="rId5"/>
              </p:custDataLst>
            </p:nvPr>
          </p:nvSpPr>
          <p:spPr>
            <a:xfrm>
              <a:off x="1645" y="2769"/>
              <a:ext cx="5792" cy="725"/>
            </a:xfrm>
            <a:prstGeom prst="rect">
              <a:avLst/>
            </a:prstGeom>
            <a:noFill/>
          </p:spPr>
          <p:txBody>
            <a:bodyPr wrap="square" rtlCol="0">
              <a:spAutoFit/>
            </a:bodyPr>
            <a:lstStyle/>
            <a:p>
              <a:r>
                <a:rPr lang="zh-CN" altLang="en-US" sz="2400" b="1" dirty="0">
                  <a:solidFill>
                    <a:srgbClr val="7F7F7F"/>
                  </a:solidFill>
                </a:rPr>
                <a:t>面向对象建模</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7"/>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5589270" y="19050"/>
            <a:ext cx="176149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solidFill>
                <a:sym typeface="+mn-lt"/>
              </a:rPr>
              <a:t>面向对象分析</a:t>
            </a: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17572" y="189569"/>
            <a:ext cx="1701793" cy="402590"/>
          </a:xfrm>
          <a:prstGeom prst="rect">
            <a:avLst/>
          </a:prstGeom>
          <a:noFill/>
        </p:spPr>
        <p:txBody>
          <a:bodyPr wrap="square" lIns="0" tIns="48000" rIns="0" bIns="48000" rtlCol="0">
            <a:spAutoFit/>
          </a:bodyPr>
          <a:lstStyle/>
          <a:p>
            <a:pPr algn="ctr"/>
            <a:r>
              <a:rPr lang="en-US" altLang="zh-CN" sz="2000" b="1" dirty="0">
                <a:solidFill>
                  <a:schemeClr val="bg1">
                    <a:lumMod val="50000"/>
                  </a:schemeClr>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35" name="TextBox 6"/>
          <p:cNvSpPr txBox="1"/>
          <p:nvPr>
            <p:custDataLst>
              <p:tags r:id="rId1"/>
            </p:custDataLst>
          </p:nvPr>
        </p:nvSpPr>
        <p:spPr>
          <a:xfrm>
            <a:off x="425449" y="1145141"/>
            <a:ext cx="6304959" cy="525780"/>
          </a:xfrm>
          <a:prstGeom prst="rect">
            <a:avLst/>
          </a:prstGeom>
          <a:noFill/>
        </p:spPr>
        <p:txBody>
          <a:bodyPr wrap="square" lIns="0" tIns="48000" rIns="0" bIns="48000" rtlCol="0">
            <a:spAutoFit/>
          </a:bodyPr>
          <a:lstStyle/>
          <a:p>
            <a:r>
              <a:rPr lang="en-US" altLang="zh-CN" sz="2800" b="1" dirty="0">
                <a:solidFill>
                  <a:schemeClr val="tx1">
                    <a:lumMod val="65000"/>
                    <a:lumOff val="35000"/>
                  </a:schemeClr>
                </a:solidFill>
                <a:cs typeface="+mn-ea"/>
                <a:sym typeface="+mn-lt"/>
              </a:rPr>
              <a:t>2.2 </a:t>
            </a:r>
            <a:r>
              <a:rPr lang="zh-CN" altLang="en-US" sz="2800" b="1" dirty="0">
                <a:solidFill>
                  <a:schemeClr val="tx1">
                    <a:lumMod val="65000"/>
                    <a:lumOff val="35000"/>
                  </a:schemeClr>
                </a:solidFill>
                <a:cs typeface="+mn-ea"/>
                <a:sym typeface="+mn-lt"/>
              </a:rPr>
              <a:t>面向对象分析方法</a:t>
            </a:r>
          </a:p>
        </p:txBody>
      </p:sp>
      <p:sp>
        <p:nvSpPr>
          <p:cNvPr id="3" name="文本框 2"/>
          <p:cNvSpPr txBox="1"/>
          <p:nvPr>
            <p:custDataLst>
              <p:tags r:id="rId2"/>
            </p:custDataLst>
          </p:nvPr>
        </p:nvSpPr>
        <p:spPr>
          <a:xfrm>
            <a:off x="220980" y="2165350"/>
            <a:ext cx="11495405" cy="4657725"/>
          </a:xfrm>
          <a:prstGeom prst="rect">
            <a:avLst/>
          </a:prstGeom>
          <a:noFill/>
        </p:spPr>
        <p:txBody>
          <a:bodyPr wrap="square">
            <a:noAutofit/>
          </a:bodyPr>
          <a:lstStyle/>
          <a:p>
            <a:pPr marL="685800" lvl="2" indent="0">
              <a:lnSpc>
                <a:spcPct val="150000"/>
              </a:lnSpc>
              <a:buClr>
                <a:srgbClr val="0054A3"/>
              </a:buClr>
              <a:buFont typeface="Wingdings" panose="05000000000000000000" charset="0"/>
              <a:buNone/>
              <a:defRPr/>
            </a:pPr>
            <a:r>
              <a:rPr lang="zh-CN" altLang="en-US" sz="2400" dirty="0">
                <a:cs typeface="+mn-ea"/>
                <a:sym typeface="+mn-lt"/>
              </a:rPr>
              <a:t>第三步：建立动态模型</a:t>
            </a:r>
          </a:p>
          <a:p>
            <a:pPr marL="685800" lvl="2" indent="0">
              <a:lnSpc>
                <a:spcPct val="150000"/>
              </a:lnSpc>
              <a:buClr>
                <a:srgbClr val="0054A3"/>
              </a:buClr>
              <a:buFont typeface="Wingdings" panose="05000000000000000000" charset="0"/>
              <a:buNone/>
              <a:defRPr/>
            </a:pPr>
            <a:r>
              <a:rPr lang="zh-CN" altLang="en-US" sz="2400" dirty="0">
                <a:cs typeface="+mn-ea"/>
                <a:sym typeface="+mn-lt"/>
              </a:rPr>
              <a:t>一个软件按照特点行为顺序运行，这些行为</a:t>
            </a:r>
          </a:p>
          <a:p>
            <a:pPr marL="685800" lvl="2" indent="0">
              <a:lnSpc>
                <a:spcPct val="150000"/>
              </a:lnSpc>
              <a:buClr>
                <a:srgbClr val="0054A3"/>
              </a:buClr>
              <a:buFont typeface="Wingdings" panose="05000000000000000000" charset="0"/>
              <a:buNone/>
              <a:defRPr/>
            </a:pPr>
            <a:r>
              <a:rPr lang="zh-CN" altLang="en-US" sz="2400" dirty="0">
                <a:cs typeface="+mn-ea"/>
                <a:sym typeface="+mn-lt"/>
              </a:rPr>
              <a:t>会产生特定的分支，这些信息都会在</a:t>
            </a:r>
            <a:r>
              <a:rPr lang="zh-CN" altLang="en-US" sz="2400" b="1" dirty="0">
                <a:solidFill>
                  <a:srgbClr val="FF0000"/>
                </a:solidFill>
                <a:effectLst>
                  <a:outerShdw blurRad="38100" dist="38100" dir="2700000" algn="tl">
                    <a:srgbClr val="000000">
                      <a:alpha val="43137"/>
                    </a:srgbClr>
                  </a:outerShdw>
                </a:effectLst>
                <a:cs typeface="+mn-ea"/>
                <a:sym typeface="+mn-lt"/>
              </a:rPr>
              <a:t>状态</a:t>
            </a:r>
          </a:p>
          <a:p>
            <a:pPr marL="685800" lvl="2" indent="0">
              <a:lnSpc>
                <a:spcPct val="150000"/>
              </a:lnSpc>
              <a:buClr>
                <a:srgbClr val="0054A3"/>
              </a:buClr>
              <a:buFont typeface="Wingdings" panose="05000000000000000000" charset="0"/>
              <a:buNone/>
              <a:defRPr/>
            </a:pPr>
            <a:r>
              <a:rPr lang="zh-CN" altLang="en-US" sz="2400" b="1" dirty="0">
                <a:solidFill>
                  <a:srgbClr val="FF0000"/>
                </a:solidFill>
                <a:effectLst>
                  <a:outerShdw blurRad="38100" dist="38100" dir="2700000" algn="tl">
                    <a:srgbClr val="000000">
                      <a:alpha val="43137"/>
                    </a:srgbClr>
                  </a:outerShdw>
                </a:effectLst>
                <a:cs typeface="+mn-ea"/>
                <a:sym typeface="+mn-lt"/>
              </a:rPr>
              <a:t>转换图</a:t>
            </a:r>
            <a:r>
              <a:rPr lang="zh-CN" altLang="en-US" sz="2400" dirty="0">
                <a:cs typeface="+mn-ea"/>
                <a:sym typeface="+mn-lt"/>
              </a:rPr>
              <a:t>中展示。一个状态转换图可以定义为：</a:t>
            </a:r>
          </a:p>
          <a:p>
            <a:pPr marL="685800" lvl="2" indent="0">
              <a:lnSpc>
                <a:spcPct val="150000"/>
              </a:lnSpc>
              <a:buClr>
                <a:srgbClr val="0054A3"/>
              </a:buClr>
              <a:buFont typeface="Wingdings" panose="05000000000000000000" charset="0"/>
              <a:buNone/>
              <a:defRPr/>
            </a:pPr>
            <a:r>
              <a:rPr lang="zh-CN" altLang="en-US" sz="2400" dirty="0">
                <a:cs typeface="+mn-ea"/>
                <a:sym typeface="+mn-lt"/>
              </a:rPr>
              <a:t>当前状态</a:t>
            </a:r>
            <a:r>
              <a:rPr lang="en-US" altLang="zh-CN" sz="2400" dirty="0">
                <a:cs typeface="+mn-ea"/>
                <a:sym typeface="+mn-lt"/>
              </a:rPr>
              <a:t>+</a:t>
            </a:r>
            <a:r>
              <a:rPr lang="zh-CN" altLang="en-US" sz="2400" dirty="0">
                <a:cs typeface="+mn-ea"/>
                <a:sym typeface="+mn-lt"/>
              </a:rPr>
              <a:t>事件</a:t>
            </a:r>
            <a:r>
              <a:rPr lang="en-US" altLang="zh-CN" sz="2400" dirty="0">
                <a:cs typeface="+mn-ea"/>
                <a:sym typeface="+mn-lt"/>
              </a:rPr>
              <a:t>+</a:t>
            </a:r>
            <a:r>
              <a:rPr lang="zh-CN" altLang="en-US" sz="2400" dirty="0">
                <a:cs typeface="+mn-ea"/>
                <a:sym typeface="+mn-lt"/>
              </a:rPr>
              <a:t>断言</a:t>
            </a:r>
            <a:r>
              <a:rPr lang="en-US" altLang="zh-CN" sz="2400" dirty="0">
                <a:latin typeface="Arial" panose="020B0604020202020204" pitchFamily="34" charset="0"/>
                <a:cs typeface="Arial" panose="020B0604020202020204" pitchFamily="34" charset="0"/>
                <a:sym typeface="+mn-lt"/>
              </a:rPr>
              <a:t>→</a:t>
            </a:r>
            <a:r>
              <a:rPr lang="zh-CN" altLang="en-US" sz="2400" dirty="0">
                <a:cs typeface="+mn-ea"/>
                <a:sym typeface="+mn-lt"/>
              </a:rPr>
              <a:t>下一个状态</a:t>
            </a:r>
          </a:p>
          <a:p>
            <a:pPr marL="685800" lvl="2" indent="0">
              <a:lnSpc>
                <a:spcPct val="150000"/>
              </a:lnSpc>
              <a:buClr>
                <a:srgbClr val="0054A3"/>
              </a:buClr>
              <a:buFont typeface="Wingdings" panose="05000000000000000000" charset="0"/>
              <a:buNone/>
              <a:defRPr/>
            </a:pPr>
            <a:endParaRPr lang="zh-CN" altLang="en-US" sz="2400" dirty="0">
              <a:cs typeface="+mn-ea"/>
              <a:sym typeface="+mn-lt"/>
            </a:endParaRPr>
          </a:p>
        </p:txBody>
      </p:sp>
      <p:pic>
        <p:nvPicPr>
          <p:cNvPr id="101" name="图片 100"/>
          <p:cNvPicPr/>
          <p:nvPr/>
        </p:nvPicPr>
        <p:blipFill>
          <a:blip r:embed="rId8"/>
          <a:stretch>
            <a:fillRect/>
          </a:stretch>
        </p:blipFill>
        <p:spPr>
          <a:xfrm>
            <a:off x="7014210" y="1513205"/>
            <a:ext cx="5021580" cy="4684395"/>
          </a:xfrm>
          <a:prstGeom prst="rect">
            <a:avLst/>
          </a:prstGeom>
          <a:noFill/>
          <a:ln w="9525">
            <a:noFill/>
          </a:ln>
        </p:spPr>
      </p:pic>
      <p:sp>
        <p:nvSpPr>
          <p:cNvPr id="4" name="文本框 3"/>
          <p:cNvSpPr txBox="1"/>
          <p:nvPr/>
        </p:nvSpPr>
        <p:spPr>
          <a:xfrm>
            <a:off x="8493760" y="6096000"/>
            <a:ext cx="2749550" cy="337185"/>
          </a:xfrm>
          <a:prstGeom prst="rect">
            <a:avLst/>
          </a:prstGeom>
          <a:noFill/>
        </p:spPr>
        <p:txBody>
          <a:bodyPr wrap="square" rtlCol="0">
            <a:spAutoFit/>
          </a:bodyPr>
          <a:lstStyle/>
          <a:p>
            <a:r>
              <a:rPr lang="zh-CN" altLang="en-US" sz="1600"/>
              <a:t>打印机多种状态的转换图</a:t>
            </a:r>
          </a:p>
        </p:txBody>
      </p:sp>
      <p:grpSp>
        <p:nvGrpSpPr>
          <p:cNvPr id="6" name="组合 5"/>
          <p:cNvGrpSpPr/>
          <p:nvPr/>
        </p:nvGrpSpPr>
        <p:grpSpPr>
          <a:xfrm>
            <a:off x="791151" y="1758315"/>
            <a:ext cx="3713539" cy="460375"/>
            <a:chOff x="1589" y="2769"/>
            <a:chExt cx="5848" cy="725"/>
          </a:xfrm>
        </p:grpSpPr>
        <p:sp>
          <p:nvSpPr>
            <p:cNvPr id="16" name="矩形 15"/>
            <p:cNvSpPr/>
            <p:nvPr>
              <p:custDataLst>
                <p:tags r:id="rId3"/>
              </p:custDataLst>
            </p:nvPr>
          </p:nvSpPr>
          <p:spPr>
            <a:xfrm flipH="1">
              <a:off x="1589" y="2879"/>
              <a:ext cx="56" cy="496"/>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黑体" panose="02010609060101010101" pitchFamily="49" charset="-122"/>
              </a:endParaRPr>
            </a:p>
          </p:txBody>
        </p:sp>
        <p:sp>
          <p:nvSpPr>
            <p:cNvPr id="7" name="文本框 6"/>
            <p:cNvSpPr txBox="1"/>
            <p:nvPr>
              <p:custDataLst>
                <p:tags r:id="rId4"/>
              </p:custDataLst>
            </p:nvPr>
          </p:nvSpPr>
          <p:spPr>
            <a:xfrm>
              <a:off x="1645" y="2769"/>
              <a:ext cx="5792" cy="725"/>
            </a:xfrm>
            <a:prstGeom prst="rect">
              <a:avLst/>
            </a:prstGeom>
            <a:noFill/>
          </p:spPr>
          <p:txBody>
            <a:bodyPr wrap="square" rtlCol="0">
              <a:spAutoFit/>
            </a:bodyPr>
            <a:lstStyle/>
            <a:p>
              <a:r>
                <a:rPr lang="zh-CN" altLang="en-US" sz="2400" b="1" dirty="0">
                  <a:solidFill>
                    <a:srgbClr val="7F7F7F"/>
                  </a:solidFill>
                </a:rPr>
                <a:t>面向对象建模</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7"/>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5589270" y="19050"/>
            <a:ext cx="176149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solidFill>
                <a:sym typeface="+mn-lt"/>
              </a:rPr>
              <a:t>面向对象分析</a:t>
            </a: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17572" y="189569"/>
            <a:ext cx="1701793" cy="402590"/>
          </a:xfrm>
          <a:prstGeom prst="rect">
            <a:avLst/>
          </a:prstGeom>
          <a:noFill/>
        </p:spPr>
        <p:txBody>
          <a:bodyPr wrap="square" lIns="0" tIns="48000" rIns="0" bIns="48000" rtlCol="0">
            <a:spAutoFit/>
          </a:bodyPr>
          <a:lstStyle/>
          <a:p>
            <a:pPr algn="ctr"/>
            <a:r>
              <a:rPr lang="en-US" altLang="zh-CN" sz="2000" b="1" dirty="0">
                <a:solidFill>
                  <a:schemeClr val="bg1">
                    <a:lumMod val="50000"/>
                  </a:schemeClr>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35" name="TextBox 6"/>
          <p:cNvSpPr txBox="1"/>
          <p:nvPr>
            <p:custDataLst>
              <p:tags r:id="rId1"/>
            </p:custDataLst>
          </p:nvPr>
        </p:nvSpPr>
        <p:spPr>
          <a:xfrm>
            <a:off x="425449" y="1145141"/>
            <a:ext cx="6304959" cy="525780"/>
          </a:xfrm>
          <a:prstGeom prst="rect">
            <a:avLst/>
          </a:prstGeom>
          <a:noFill/>
        </p:spPr>
        <p:txBody>
          <a:bodyPr wrap="square" lIns="0" tIns="48000" rIns="0" bIns="48000" rtlCol="0">
            <a:spAutoFit/>
          </a:bodyPr>
          <a:lstStyle/>
          <a:p>
            <a:r>
              <a:rPr lang="en-US" altLang="zh-CN" sz="2800" b="1" dirty="0">
                <a:solidFill>
                  <a:schemeClr val="tx1">
                    <a:lumMod val="65000"/>
                    <a:lumOff val="35000"/>
                  </a:schemeClr>
                </a:solidFill>
                <a:cs typeface="+mn-ea"/>
                <a:sym typeface="+mn-lt"/>
              </a:rPr>
              <a:t>2.2 </a:t>
            </a:r>
            <a:r>
              <a:rPr lang="zh-CN" altLang="en-US" sz="2800" b="1" dirty="0">
                <a:solidFill>
                  <a:schemeClr val="tx1">
                    <a:lumMod val="65000"/>
                    <a:lumOff val="35000"/>
                  </a:schemeClr>
                </a:solidFill>
                <a:cs typeface="+mn-ea"/>
                <a:sym typeface="+mn-lt"/>
              </a:rPr>
              <a:t>面向对象分析方法</a:t>
            </a:r>
          </a:p>
        </p:txBody>
      </p:sp>
      <p:sp>
        <p:nvSpPr>
          <p:cNvPr id="3" name="文本框 2"/>
          <p:cNvSpPr txBox="1"/>
          <p:nvPr>
            <p:custDataLst>
              <p:tags r:id="rId2"/>
            </p:custDataLst>
          </p:nvPr>
        </p:nvSpPr>
        <p:spPr>
          <a:xfrm>
            <a:off x="220980" y="2178050"/>
            <a:ext cx="11495405" cy="4571365"/>
          </a:xfrm>
          <a:prstGeom prst="rect">
            <a:avLst/>
          </a:prstGeom>
          <a:noFill/>
        </p:spPr>
        <p:txBody>
          <a:bodyPr wrap="square">
            <a:noAutofit/>
          </a:bodyPr>
          <a:lstStyle/>
          <a:p>
            <a:pPr marL="685800" lvl="2" indent="0">
              <a:lnSpc>
                <a:spcPct val="150000"/>
              </a:lnSpc>
              <a:buClr>
                <a:srgbClr val="0054A3"/>
              </a:buClr>
              <a:buFont typeface="Wingdings" panose="05000000000000000000" charset="0"/>
              <a:buNone/>
              <a:defRPr/>
            </a:pPr>
            <a:r>
              <a:rPr lang="zh-CN" altLang="en-US" sz="2400" dirty="0">
                <a:cs typeface="+mn-ea"/>
                <a:sym typeface="+mn-lt"/>
              </a:rPr>
              <a:t>第四步：模型间关系</a:t>
            </a:r>
          </a:p>
          <a:p>
            <a:pPr marL="1028700" lvl="2" indent="-342900">
              <a:lnSpc>
                <a:spcPct val="150000"/>
              </a:lnSpc>
              <a:buClr>
                <a:srgbClr val="0054A3"/>
              </a:buClr>
              <a:buFont typeface="Wingdings" panose="05000000000000000000" charset="0"/>
              <a:buChar char="p"/>
              <a:defRPr/>
            </a:pPr>
            <a:r>
              <a:rPr lang="zh-CN" altLang="en-US" sz="2400" dirty="0">
                <a:cs typeface="+mn-ea"/>
                <a:sym typeface="+mn-lt"/>
              </a:rPr>
              <a:t>对象模型是必须建立的，是</a:t>
            </a:r>
            <a:r>
              <a:rPr lang="zh-CN" altLang="en-US" sz="2400" b="1" dirty="0">
                <a:solidFill>
                  <a:srgbClr val="FF0000"/>
                </a:solidFill>
                <a:effectLst>
                  <a:outerShdw blurRad="38100" dist="38100" dir="2700000" algn="tl">
                    <a:srgbClr val="000000">
                      <a:alpha val="43137"/>
                    </a:srgbClr>
                  </a:outerShdw>
                </a:effectLst>
                <a:cs typeface="+mn-ea"/>
                <a:sym typeface="+mn-lt"/>
              </a:rPr>
              <a:t>核心模型</a:t>
            </a:r>
            <a:r>
              <a:rPr lang="zh-CN" altLang="en-US" sz="2400" dirty="0">
                <a:cs typeface="+mn-ea"/>
                <a:sym typeface="+mn-lt"/>
              </a:rPr>
              <a:t>之一，为其他两种模型奠定了基础。</a:t>
            </a:r>
          </a:p>
          <a:p>
            <a:pPr marL="1028700" lvl="2" indent="-342900">
              <a:lnSpc>
                <a:spcPct val="150000"/>
              </a:lnSpc>
              <a:buClr>
                <a:srgbClr val="0054A3"/>
              </a:buClr>
              <a:buFont typeface="Wingdings" panose="05000000000000000000" charset="0"/>
              <a:buChar char="p"/>
              <a:defRPr/>
            </a:pPr>
            <a:r>
              <a:rPr lang="zh-CN" altLang="en-US" sz="2400" dirty="0">
                <a:cs typeface="+mn-ea"/>
                <a:sym typeface="+mn-lt"/>
              </a:rPr>
              <a:t>功能模型或用例模型指明了系统</a:t>
            </a:r>
            <a:r>
              <a:rPr lang="zh-CN" altLang="en-US" sz="2400" b="1" dirty="0">
                <a:solidFill>
                  <a:srgbClr val="FF0000"/>
                </a:solidFill>
                <a:effectLst>
                  <a:outerShdw blurRad="38100" dist="38100" dir="2700000" algn="tl">
                    <a:srgbClr val="000000">
                      <a:alpha val="43137"/>
                    </a:srgbClr>
                  </a:outerShdw>
                </a:effectLst>
                <a:cs typeface="+mn-ea"/>
                <a:sym typeface="+mn-lt"/>
              </a:rPr>
              <a:t>应该做什么</a:t>
            </a:r>
            <a:r>
              <a:rPr lang="zh-CN" altLang="en-US" sz="2400" dirty="0">
                <a:cs typeface="+mn-ea"/>
                <a:sym typeface="+mn-lt"/>
              </a:rPr>
              <a:t>，而不需要指出具体实现方法。</a:t>
            </a:r>
          </a:p>
          <a:p>
            <a:pPr marL="1028700" lvl="2" indent="-342900">
              <a:lnSpc>
                <a:spcPct val="150000"/>
              </a:lnSpc>
              <a:buClr>
                <a:srgbClr val="0054A3"/>
              </a:buClr>
              <a:buFont typeface="Wingdings" panose="05000000000000000000" charset="0"/>
              <a:buChar char="p"/>
              <a:defRPr/>
            </a:pPr>
            <a:r>
              <a:rPr lang="zh-CN" altLang="en-US" sz="2400" dirty="0">
                <a:cs typeface="+mn-ea"/>
                <a:sym typeface="+mn-lt"/>
              </a:rPr>
              <a:t>动态模型通过用例模型图或数据流图明确规定了</a:t>
            </a:r>
            <a:r>
              <a:rPr lang="zh-CN" altLang="en-US" sz="2400" b="1" dirty="0">
                <a:solidFill>
                  <a:srgbClr val="FF0000"/>
                </a:solidFill>
                <a:effectLst>
                  <a:outerShdw blurRad="38100" dist="38100" dir="2700000" algn="tl">
                    <a:srgbClr val="000000">
                      <a:alpha val="43137"/>
                    </a:srgbClr>
                  </a:outerShdw>
                </a:effectLst>
                <a:cs typeface="+mn-ea"/>
                <a:sym typeface="+mn-lt"/>
              </a:rPr>
              <a:t>什么时候做</a:t>
            </a:r>
            <a:r>
              <a:rPr lang="zh-CN" altLang="en-US" sz="2400" dirty="0">
                <a:cs typeface="+mn-ea"/>
                <a:sym typeface="+mn-lt"/>
              </a:rPr>
              <a:t>，描述了系统各种行为的先后顺序或流程，是一种控制结构。</a:t>
            </a:r>
          </a:p>
          <a:p>
            <a:pPr marL="685800" lvl="2" indent="0">
              <a:lnSpc>
                <a:spcPct val="150000"/>
              </a:lnSpc>
              <a:buClr>
                <a:srgbClr val="0054A3"/>
              </a:buClr>
              <a:buFont typeface="Wingdings" panose="05000000000000000000" charset="0"/>
              <a:buNone/>
              <a:defRPr/>
            </a:pPr>
            <a:endParaRPr lang="zh-CN" altLang="en-US" sz="2400" dirty="0">
              <a:cs typeface="+mn-ea"/>
              <a:sym typeface="+mn-lt"/>
            </a:endParaRPr>
          </a:p>
        </p:txBody>
      </p:sp>
      <p:grpSp>
        <p:nvGrpSpPr>
          <p:cNvPr id="6" name="组合 5"/>
          <p:cNvGrpSpPr/>
          <p:nvPr/>
        </p:nvGrpSpPr>
        <p:grpSpPr>
          <a:xfrm>
            <a:off x="791151" y="1758315"/>
            <a:ext cx="3713539" cy="460375"/>
            <a:chOff x="1589" y="2769"/>
            <a:chExt cx="5848" cy="725"/>
          </a:xfrm>
        </p:grpSpPr>
        <p:sp>
          <p:nvSpPr>
            <p:cNvPr id="16" name="矩形 15"/>
            <p:cNvSpPr/>
            <p:nvPr>
              <p:custDataLst>
                <p:tags r:id="rId3"/>
              </p:custDataLst>
            </p:nvPr>
          </p:nvSpPr>
          <p:spPr>
            <a:xfrm flipH="1">
              <a:off x="1589" y="2879"/>
              <a:ext cx="56" cy="496"/>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黑体" panose="02010609060101010101" pitchFamily="49" charset="-122"/>
              </a:endParaRPr>
            </a:p>
          </p:txBody>
        </p:sp>
        <p:sp>
          <p:nvSpPr>
            <p:cNvPr id="4" name="文本框 3"/>
            <p:cNvSpPr txBox="1"/>
            <p:nvPr>
              <p:custDataLst>
                <p:tags r:id="rId4"/>
              </p:custDataLst>
            </p:nvPr>
          </p:nvSpPr>
          <p:spPr>
            <a:xfrm>
              <a:off x="1645" y="2769"/>
              <a:ext cx="5792" cy="725"/>
            </a:xfrm>
            <a:prstGeom prst="rect">
              <a:avLst/>
            </a:prstGeom>
            <a:noFill/>
          </p:spPr>
          <p:txBody>
            <a:bodyPr wrap="square" rtlCol="0">
              <a:spAutoFit/>
            </a:bodyPr>
            <a:lstStyle/>
            <a:p>
              <a:r>
                <a:rPr lang="zh-CN" altLang="en-US" sz="2400" b="1" dirty="0">
                  <a:solidFill>
                    <a:srgbClr val="7F7F7F"/>
                  </a:solidFill>
                </a:rPr>
                <a:t>面向对象建模</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7"/>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5589270" y="19050"/>
            <a:ext cx="176149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solidFill>
                <a:sym typeface="+mn-lt"/>
              </a:rPr>
              <a:t>面向对象分析</a:t>
            </a: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17572" y="189569"/>
            <a:ext cx="1701793" cy="402590"/>
          </a:xfrm>
          <a:prstGeom prst="rect">
            <a:avLst/>
          </a:prstGeom>
          <a:noFill/>
        </p:spPr>
        <p:txBody>
          <a:bodyPr wrap="square" lIns="0" tIns="48000" rIns="0" bIns="48000" rtlCol="0">
            <a:spAutoFit/>
          </a:bodyPr>
          <a:lstStyle/>
          <a:p>
            <a:pPr algn="ctr"/>
            <a:r>
              <a:rPr lang="en-US" altLang="zh-CN" sz="2000" b="1" dirty="0">
                <a:solidFill>
                  <a:schemeClr val="bg1">
                    <a:lumMod val="50000"/>
                  </a:schemeClr>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35" name="TextBox 6"/>
          <p:cNvSpPr txBox="1"/>
          <p:nvPr>
            <p:custDataLst>
              <p:tags r:id="rId1"/>
            </p:custDataLst>
          </p:nvPr>
        </p:nvSpPr>
        <p:spPr>
          <a:xfrm>
            <a:off x="425449" y="1145141"/>
            <a:ext cx="6304959" cy="525780"/>
          </a:xfrm>
          <a:prstGeom prst="rect">
            <a:avLst/>
          </a:prstGeom>
          <a:noFill/>
        </p:spPr>
        <p:txBody>
          <a:bodyPr wrap="square" lIns="0" tIns="48000" rIns="0" bIns="48000" rtlCol="0">
            <a:spAutoFit/>
          </a:bodyPr>
          <a:lstStyle/>
          <a:p>
            <a:r>
              <a:rPr lang="en-US" altLang="zh-CN" sz="2800" b="1" dirty="0">
                <a:solidFill>
                  <a:schemeClr val="tx1">
                    <a:lumMod val="65000"/>
                    <a:lumOff val="35000"/>
                  </a:schemeClr>
                </a:solidFill>
                <a:cs typeface="+mn-ea"/>
                <a:sym typeface="+mn-lt"/>
              </a:rPr>
              <a:t>2.2 </a:t>
            </a:r>
            <a:r>
              <a:rPr lang="zh-CN" altLang="en-US" sz="2800" b="1" dirty="0">
                <a:solidFill>
                  <a:schemeClr val="tx1">
                    <a:lumMod val="65000"/>
                    <a:lumOff val="35000"/>
                  </a:schemeClr>
                </a:solidFill>
                <a:cs typeface="+mn-ea"/>
                <a:sym typeface="+mn-lt"/>
              </a:rPr>
              <a:t>面向对象分析方法</a:t>
            </a:r>
          </a:p>
        </p:txBody>
      </p:sp>
      <p:sp>
        <p:nvSpPr>
          <p:cNvPr id="3" name="文本框 2"/>
          <p:cNvSpPr txBox="1"/>
          <p:nvPr>
            <p:custDataLst>
              <p:tags r:id="rId2"/>
            </p:custDataLst>
          </p:nvPr>
        </p:nvSpPr>
        <p:spPr>
          <a:xfrm>
            <a:off x="220980" y="2178050"/>
            <a:ext cx="11495405" cy="4571365"/>
          </a:xfrm>
          <a:prstGeom prst="rect">
            <a:avLst/>
          </a:prstGeom>
          <a:noFill/>
        </p:spPr>
        <p:txBody>
          <a:bodyPr wrap="square">
            <a:noAutofit/>
          </a:bodyPr>
          <a:lstStyle/>
          <a:p>
            <a:pPr marL="1028700" lvl="2" indent="-342900">
              <a:lnSpc>
                <a:spcPct val="150000"/>
              </a:lnSpc>
              <a:buClr>
                <a:srgbClr val="0054A3"/>
              </a:buClr>
              <a:buFont typeface="Wingdings" panose="05000000000000000000" charset="0"/>
              <a:buChar char="p"/>
              <a:defRPr/>
            </a:pPr>
            <a:r>
              <a:rPr lang="zh-CN" altLang="en-US" sz="2400" dirty="0">
                <a:cs typeface="+mn-ea"/>
                <a:sym typeface="+mn-lt"/>
              </a:rPr>
              <a:t>对象是将属性及对数据施加的操作（服务）封装在一起构成的独立单元。服务在建立了动态模型和功能模型的基础之上确定，需要考虑以下几个方面：</a:t>
            </a:r>
          </a:p>
          <a:p>
            <a:pPr marL="1143000" lvl="3" indent="0">
              <a:lnSpc>
                <a:spcPct val="150000"/>
              </a:lnSpc>
              <a:buClr>
                <a:srgbClr val="0054A3"/>
              </a:buClr>
              <a:buFont typeface="Wingdings" panose="05000000000000000000" charset="0"/>
              <a:buNone/>
              <a:defRPr/>
            </a:pPr>
            <a:r>
              <a:rPr lang="zh-CN" altLang="en-US" sz="2400" dirty="0">
                <a:cs typeface="+mn-ea"/>
                <a:sym typeface="+mn-lt"/>
              </a:rPr>
              <a:t>（</a:t>
            </a:r>
            <a:r>
              <a:rPr lang="en-US" altLang="zh-CN" sz="2400" dirty="0">
                <a:cs typeface="+mn-ea"/>
                <a:sym typeface="+mn-lt"/>
              </a:rPr>
              <a:t>1</a:t>
            </a:r>
            <a:r>
              <a:rPr lang="zh-CN" altLang="en-US" sz="2400" dirty="0">
                <a:cs typeface="+mn-ea"/>
                <a:sym typeface="+mn-lt"/>
              </a:rPr>
              <a:t>）常规行为</a:t>
            </a:r>
          </a:p>
          <a:p>
            <a:pPr marL="1143000" lvl="3" indent="0">
              <a:lnSpc>
                <a:spcPct val="150000"/>
              </a:lnSpc>
              <a:buClr>
                <a:srgbClr val="0054A3"/>
              </a:buClr>
              <a:buFont typeface="Wingdings" panose="05000000000000000000" charset="0"/>
              <a:buNone/>
              <a:defRPr/>
            </a:pPr>
            <a:r>
              <a:rPr lang="zh-CN" altLang="en-US" sz="2400" dirty="0">
                <a:cs typeface="+mn-ea"/>
                <a:sym typeface="+mn-lt"/>
              </a:rPr>
              <a:t>（</a:t>
            </a:r>
            <a:r>
              <a:rPr lang="en-US" altLang="zh-CN" sz="2400" dirty="0">
                <a:cs typeface="+mn-ea"/>
                <a:sym typeface="+mn-lt"/>
              </a:rPr>
              <a:t>2</a:t>
            </a:r>
            <a:r>
              <a:rPr lang="zh-CN" altLang="en-US" sz="2400" dirty="0">
                <a:cs typeface="+mn-ea"/>
                <a:sym typeface="+mn-lt"/>
              </a:rPr>
              <a:t>）从事件导出的操作</a:t>
            </a:r>
          </a:p>
          <a:p>
            <a:pPr marL="1143000" lvl="3" indent="0">
              <a:lnSpc>
                <a:spcPct val="150000"/>
              </a:lnSpc>
              <a:buClr>
                <a:srgbClr val="0054A3"/>
              </a:buClr>
              <a:buFont typeface="Wingdings" panose="05000000000000000000" charset="0"/>
              <a:buNone/>
              <a:defRPr/>
            </a:pPr>
            <a:r>
              <a:rPr lang="zh-CN" altLang="en-US" sz="2400" dirty="0">
                <a:cs typeface="+mn-ea"/>
                <a:sym typeface="+mn-lt"/>
              </a:rPr>
              <a:t>（</a:t>
            </a:r>
            <a:r>
              <a:rPr lang="en-US" altLang="zh-CN" sz="2400" dirty="0">
                <a:cs typeface="+mn-ea"/>
                <a:sym typeface="+mn-lt"/>
              </a:rPr>
              <a:t>3</a:t>
            </a:r>
            <a:r>
              <a:rPr lang="zh-CN" altLang="en-US" sz="2400" dirty="0">
                <a:cs typeface="+mn-ea"/>
                <a:sym typeface="+mn-lt"/>
              </a:rPr>
              <a:t>）与数据流图中处理框对应的操作</a:t>
            </a:r>
          </a:p>
          <a:p>
            <a:pPr marL="1143000" lvl="3" indent="0">
              <a:lnSpc>
                <a:spcPct val="150000"/>
              </a:lnSpc>
              <a:buClr>
                <a:srgbClr val="0054A3"/>
              </a:buClr>
              <a:buFont typeface="Wingdings" panose="05000000000000000000" charset="0"/>
              <a:buNone/>
              <a:defRPr/>
            </a:pPr>
            <a:r>
              <a:rPr lang="zh-CN" altLang="en-US" sz="2400" dirty="0">
                <a:cs typeface="+mn-ea"/>
                <a:sym typeface="+mn-lt"/>
              </a:rPr>
              <a:t>（</a:t>
            </a:r>
            <a:r>
              <a:rPr lang="en-US" altLang="zh-CN" sz="2400" dirty="0">
                <a:cs typeface="+mn-ea"/>
                <a:sym typeface="+mn-lt"/>
              </a:rPr>
              <a:t>4</a:t>
            </a:r>
            <a:r>
              <a:rPr lang="zh-CN" altLang="en-US" sz="2400" dirty="0">
                <a:cs typeface="+mn-ea"/>
                <a:sym typeface="+mn-lt"/>
              </a:rPr>
              <a:t>）利用继承减少冗余操作</a:t>
            </a:r>
          </a:p>
        </p:txBody>
      </p:sp>
      <p:grpSp>
        <p:nvGrpSpPr>
          <p:cNvPr id="6" name="组合 5"/>
          <p:cNvGrpSpPr/>
          <p:nvPr/>
        </p:nvGrpSpPr>
        <p:grpSpPr>
          <a:xfrm>
            <a:off x="791151" y="1758315"/>
            <a:ext cx="3713539" cy="460375"/>
            <a:chOff x="1589" y="2769"/>
            <a:chExt cx="5848" cy="725"/>
          </a:xfrm>
        </p:grpSpPr>
        <p:sp>
          <p:nvSpPr>
            <p:cNvPr id="16" name="矩形 15"/>
            <p:cNvSpPr/>
            <p:nvPr>
              <p:custDataLst>
                <p:tags r:id="rId3"/>
              </p:custDataLst>
            </p:nvPr>
          </p:nvSpPr>
          <p:spPr>
            <a:xfrm flipH="1">
              <a:off x="1589" y="2879"/>
              <a:ext cx="56" cy="496"/>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黑体" panose="02010609060101010101" pitchFamily="49" charset="-122"/>
              </a:endParaRPr>
            </a:p>
          </p:txBody>
        </p:sp>
        <p:sp>
          <p:nvSpPr>
            <p:cNvPr id="4" name="文本框 3"/>
            <p:cNvSpPr txBox="1"/>
            <p:nvPr>
              <p:custDataLst>
                <p:tags r:id="rId4"/>
              </p:custDataLst>
            </p:nvPr>
          </p:nvSpPr>
          <p:spPr>
            <a:xfrm>
              <a:off x="1645" y="2769"/>
              <a:ext cx="5792" cy="725"/>
            </a:xfrm>
            <a:prstGeom prst="rect">
              <a:avLst/>
            </a:prstGeom>
            <a:noFill/>
          </p:spPr>
          <p:txBody>
            <a:bodyPr wrap="square" rtlCol="0">
              <a:spAutoFit/>
            </a:bodyPr>
            <a:lstStyle/>
            <a:p>
              <a:r>
                <a:rPr lang="zh-CN" altLang="en-US" sz="2400" b="1" dirty="0">
                  <a:solidFill>
                    <a:srgbClr val="7F7F7F"/>
                  </a:solidFill>
                </a:rPr>
                <a:t>定义服务</a:t>
              </a: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59" y="-4227756"/>
            <a:ext cx="3736490" cy="12192002"/>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cs typeface="+mn-ea"/>
                <a:sym typeface="+mn-lt"/>
              </a:endParaRPr>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cs typeface="+mn-ea"/>
                <a:sym typeface="+mn-lt"/>
              </a:endParaRPr>
            </a:p>
          </p:txBody>
        </p:sp>
      </p:grpSp>
      <p:sp>
        <p:nvSpPr>
          <p:cNvPr id="8" name="文本框 7"/>
          <p:cNvSpPr txBox="1"/>
          <p:nvPr/>
        </p:nvSpPr>
        <p:spPr>
          <a:xfrm>
            <a:off x="5491220" y="3502820"/>
            <a:ext cx="1165225" cy="460375"/>
          </a:xfrm>
          <a:prstGeom prst="rect">
            <a:avLst/>
          </a:prstGeom>
          <a:noFill/>
        </p:spPr>
        <p:txBody>
          <a:bodyPr wrap="none" rtlCol="0">
            <a:spAutoFit/>
          </a:bodyPr>
          <a:lstStyle/>
          <a:p>
            <a:r>
              <a:rPr lang="en-US" altLang="zh-CN" sz="2400" dirty="0">
                <a:solidFill>
                  <a:srgbClr val="0070C0"/>
                </a:solidFill>
                <a:cs typeface="+mn-ea"/>
                <a:sym typeface="+mn-lt"/>
              </a:rPr>
              <a:t>Part.03</a:t>
            </a:r>
          </a:p>
        </p:txBody>
      </p:sp>
      <p:sp>
        <p:nvSpPr>
          <p:cNvPr id="9" name="文本框 8"/>
          <p:cNvSpPr txBox="1"/>
          <p:nvPr/>
        </p:nvSpPr>
        <p:spPr>
          <a:xfrm>
            <a:off x="2748915" y="4789616"/>
            <a:ext cx="6661552" cy="706755"/>
          </a:xfrm>
          <a:prstGeom prst="rect">
            <a:avLst/>
          </a:prstGeom>
          <a:noFill/>
          <a:ln>
            <a:noFill/>
          </a:ln>
        </p:spPr>
        <p:txBody>
          <a:bodyPr wrap="square" rtlCol="0">
            <a:spAutoFit/>
          </a:bodyPr>
          <a:lstStyle/>
          <a:p>
            <a:pPr algn="ctr"/>
            <a:r>
              <a:rPr lang="zh-CN" altLang="en-US" sz="4000" b="1" spc="600" dirty="0">
                <a:solidFill>
                  <a:srgbClr val="0070C0"/>
                </a:solidFill>
                <a:cs typeface="+mn-ea"/>
                <a:sym typeface="+mn-lt"/>
              </a:rPr>
              <a:t>面向对象设计</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3106" y="917624"/>
            <a:ext cx="1267268" cy="1267268"/>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5368" y="737426"/>
            <a:ext cx="3293526" cy="162766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5"/>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7492365" y="0"/>
            <a:ext cx="176149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17572" y="189569"/>
            <a:ext cx="1701793" cy="402590"/>
          </a:xfrm>
          <a:prstGeom prst="rect">
            <a:avLst/>
          </a:prstGeom>
          <a:noFill/>
        </p:spPr>
        <p:txBody>
          <a:bodyPr wrap="square" lIns="0" tIns="48000" rIns="0" bIns="48000" rtlCol="0">
            <a:spAutoFit/>
          </a:bodyPr>
          <a:lstStyle/>
          <a:p>
            <a:pPr algn="ctr"/>
            <a:r>
              <a:rPr lang="en-US" altLang="zh-CN" sz="2000" b="1" dirty="0">
                <a:solidFill>
                  <a:schemeClr val="bg1">
                    <a:lumMod val="50000"/>
                  </a:schemeClr>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35" name="TextBox 6"/>
          <p:cNvSpPr txBox="1"/>
          <p:nvPr>
            <p:custDataLst>
              <p:tags r:id="rId1"/>
            </p:custDataLst>
          </p:nvPr>
        </p:nvSpPr>
        <p:spPr>
          <a:xfrm>
            <a:off x="425449" y="1145141"/>
            <a:ext cx="6304959" cy="525780"/>
          </a:xfrm>
          <a:prstGeom prst="rect">
            <a:avLst/>
          </a:prstGeom>
          <a:noFill/>
        </p:spPr>
        <p:txBody>
          <a:bodyPr wrap="square" lIns="0" tIns="48000" rIns="0" bIns="48000" rtlCol="0">
            <a:spAutoFit/>
          </a:bodyPr>
          <a:lstStyle/>
          <a:p>
            <a:r>
              <a:rPr lang="en-US" altLang="zh-CN" sz="2800" b="1" dirty="0">
                <a:solidFill>
                  <a:schemeClr val="tx1">
                    <a:lumMod val="65000"/>
                    <a:lumOff val="35000"/>
                  </a:schemeClr>
                </a:solidFill>
                <a:cs typeface="+mn-ea"/>
                <a:sym typeface="+mn-lt"/>
              </a:rPr>
              <a:t>3.1 </a:t>
            </a:r>
            <a:r>
              <a:rPr lang="zh-CN" altLang="en-US" sz="2800" b="1" dirty="0">
                <a:solidFill>
                  <a:schemeClr val="tx1">
                    <a:lumMod val="65000"/>
                    <a:lumOff val="35000"/>
                  </a:schemeClr>
                </a:solidFill>
                <a:cs typeface="+mn-ea"/>
                <a:sym typeface="+mn-lt"/>
              </a:rPr>
              <a:t>基本原理与概念</a:t>
            </a:r>
          </a:p>
        </p:txBody>
      </p:sp>
      <p:sp>
        <p:nvSpPr>
          <p:cNvPr id="3" name="文本框 2"/>
          <p:cNvSpPr txBox="1"/>
          <p:nvPr>
            <p:custDataLst>
              <p:tags r:id="rId2"/>
            </p:custDataLst>
          </p:nvPr>
        </p:nvSpPr>
        <p:spPr>
          <a:xfrm>
            <a:off x="220980" y="1822450"/>
            <a:ext cx="11495405" cy="4467860"/>
          </a:xfrm>
          <a:prstGeom prst="rect">
            <a:avLst/>
          </a:prstGeom>
          <a:noFill/>
        </p:spPr>
        <p:txBody>
          <a:bodyPr wrap="square">
            <a:noAutofit/>
          </a:bodyPr>
          <a:lstStyle/>
          <a:p>
            <a:pPr marL="971550" lvl="2" indent="-285750">
              <a:lnSpc>
                <a:spcPct val="150000"/>
              </a:lnSpc>
              <a:buClr>
                <a:srgbClr val="0054A3"/>
              </a:buClr>
              <a:buFont typeface="Wingdings" panose="05000000000000000000" charset="0"/>
              <a:buChar char="p"/>
              <a:defRPr/>
            </a:pPr>
            <a:r>
              <a:rPr lang="zh-CN" altLang="en-US" sz="2400" dirty="0">
                <a:cs typeface="+mn-ea"/>
                <a:sym typeface="+mn-lt"/>
              </a:rPr>
              <a:t>面向对象分析阶段产生的原始类模型和动态模型，是面向对象设计（</a:t>
            </a:r>
            <a:r>
              <a:rPr lang="en-US" altLang="zh-CN" sz="2400" dirty="0">
                <a:cs typeface="+mn-ea"/>
                <a:sym typeface="+mn-lt"/>
              </a:rPr>
              <a:t>Object Oriented Design</a:t>
            </a:r>
            <a:r>
              <a:rPr lang="zh-CN" altLang="en-US" sz="2400" dirty="0">
                <a:cs typeface="+mn-ea"/>
                <a:sym typeface="+mn-lt"/>
              </a:rPr>
              <a:t>，</a:t>
            </a:r>
            <a:r>
              <a:rPr lang="en-US" altLang="zh-CN" sz="2400" dirty="0">
                <a:cs typeface="+mn-ea"/>
                <a:sym typeface="+mn-lt"/>
              </a:rPr>
              <a:t>OOD</a:t>
            </a:r>
            <a:r>
              <a:rPr lang="zh-CN" altLang="en-US" sz="2400" dirty="0">
                <a:cs typeface="+mn-ea"/>
                <a:sym typeface="+mn-lt"/>
              </a:rPr>
              <a:t>）的输入。</a:t>
            </a:r>
            <a:r>
              <a:rPr lang="en-US" altLang="zh-CN" sz="2400" dirty="0">
                <a:cs typeface="+mn-ea"/>
                <a:sym typeface="+mn-lt"/>
              </a:rPr>
              <a:t>OOD</a:t>
            </a:r>
            <a:r>
              <a:rPr lang="zh-CN" altLang="en-US" sz="2400" dirty="0">
                <a:cs typeface="+mn-ea"/>
                <a:sym typeface="+mn-lt"/>
              </a:rPr>
              <a:t>阶段需要对</a:t>
            </a:r>
            <a:r>
              <a:rPr lang="en-US" altLang="zh-CN" sz="2400" dirty="0">
                <a:cs typeface="+mn-ea"/>
                <a:sym typeface="+mn-lt"/>
              </a:rPr>
              <a:t>OOA</a:t>
            </a:r>
            <a:r>
              <a:rPr lang="zh-CN" altLang="en-US" sz="2400" dirty="0">
                <a:cs typeface="+mn-ea"/>
                <a:sym typeface="+mn-lt"/>
              </a:rPr>
              <a:t>中得到的结果进行改进和增补，主要任务包括：</a:t>
            </a:r>
          </a:p>
          <a:p>
            <a:pPr marL="685800" lvl="2" indent="0">
              <a:lnSpc>
                <a:spcPct val="150000"/>
              </a:lnSpc>
              <a:buClr>
                <a:srgbClr val="0054A3"/>
              </a:buClr>
              <a:buFont typeface="Arial" panose="020B0604020202020204" pitchFamily="34" charset="0"/>
              <a:buNone/>
              <a:defRPr/>
            </a:pPr>
            <a:r>
              <a:rPr lang="zh-CN" altLang="en-US" sz="2400" dirty="0">
                <a:cs typeface="+mn-ea"/>
                <a:sym typeface="+mn-lt"/>
              </a:rPr>
              <a:t>（</a:t>
            </a:r>
            <a:r>
              <a:rPr lang="en-US" altLang="zh-CN" sz="2400" dirty="0">
                <a:cs typeface="+mn-ea"/>
                <a:sym typeface="+mn-lt"/>
              </a:rPr>
              <a:t>1</a:t>
            </a:r>
            <a:r>
              <a:rPr lang="zh-CN" altLang="en-US" sz="2400" dirty="0">
                <a:cs typeface="+mn-ea"/>
                <a:sym typeface="+mn-lt"/>
              </a:rPr>
              <a:t>）调整需求</a:t>
            </a:r>
          </a:p>
          <a:p>
            <a:pPr marL="685800" lvl="2" indent="0">
              <a:lnSpc>
                <a:spcPct val="150000"/>
              </a:lnSpc>
              <a:buClr>
                <a:srgbClr val="0054A3"/>
              </a:buClr>
              <a:buFont typeface="Arial" panose="020B0604020202020204" pitchFamily="34" charset="0"/>
              <a:buNone/>
              <a:defRPr/>
            </a:pPr>
            <a:r>
              <a:rPr lang="zh-CN" altLang="en-US" sz="2400" dirty="0">
                <a:cs typeface="+mn-ea"/>
                <a:sym typeface="+mn-lt"/>
              </a:rPr>
              <a:t>（</a:t>
            </a:r>
            <a:r>
              <a:rPr lang="en-US" altLang="zh-CN" sz="2400" dirty="0">
                <a:cs typeface="+mn-ea"/>
                <a:sym typeface="+mn-lt"/>
              </a:rPr>
              <a:t>2</a:t>
            </a:r>
            <a:r>
              <a:rPr lang="zh-CN" altLang="en-US" sz="2400" dirty="0">
                <a:cs typeface="+mn-ea"/>
                <a:sym typeface="+mn-lt"/>
              </a:rPr>
              <a:t>）重用设计（类）</a:t>
            </a:r>
          </a:p>
          <a:p>
            <a:pPr marL="685800" lvl="2" indent="0">
              <a:lnSpc>
                <a:spcPct val="150000"/>
              </a:lnSpc>
              <a:buClr>
                <a:srgbClr val="0054A3"/>
              </a:buClr>
              <a:buFont typeface="Arial" panose="020B0604020202020204" pitchFamily="34" charset="0"/>
              <a:buNone/>
              <a:defRPr/>
            </a:pPr>
            <a:r>
              <a:rPr lang="zh-CN" altLang="en-US" sz="2400" dirty="0">
                <a:cs typeface="+mn-ea"/>
                <a:sym typeface="+mn-lt"/>
              </a:rPr>
              <a:t>（</a:t>
            </a:r>
            <a:r>
              <a:rPr lang="en-US" altLang="zh-CN" sz="2400" dirty="0">
                <a:cs typeface="+mn-ea"/>
                <a:sym typeface="+mn-lt"/>
              </a:rPr>
              <a:t>3</a:t>
            </a:r>
            <a:r>
              <a:rPr lang="zh-CN" altLang="en-US" sz="2400" dirty="0">
                <a:cs typeface="+mn-ea"/>
                <a:sym typeface="+mn-lt"/>
              </a:rPr>
              <a:t>）组合问题域相关的类</a:t>
            </a:r>
          </a:p>
          <a:p>
            <a:pPr marL="971550" lvl="2" indent="-285750">
              <a:lnSpc>
                <a:spcPct val="150000"/>
              </a:lnSpc>
              <a:buClr>
                <a:srgbClr val="0054A3"/>
              </a:buClr>
              <a:buFont typeface="Wingdings" panose="05000000000000000000" charset="0"/>
              <a:buChar char="p"/>
              <a:defRPr/>
            </a:pPr>
            <a:r>
              <a:rPr lang="zh-CN" altLang="en-US" sz="2400" dirty="0">
                <a:cs typeface="+mn-ea"/>
                <a:sym typeface="+mn-ea"/>
              </a:rPr>
              <a:t>OOD的主</a:t>
            </a:r>
            <a:r>
              <a:rPr lang="zh-CN" altLang="en-US" sz="2400">
                <a:sym typeface="+mn-ea"/>
              </a:rPr>
              <a:t>要目标是提高生产率、质量和可维护性。</a:t>
            </a:r>
            <a:endParaRPr lang="zh-CN" altLang="en-US" sz="2400" dirty="0">
              <a:cs typeface="+mn-ea"/>
              <a:sym typeface="+mn-lt"/>
            </a:endParaRPr>
          </a:p>
          <a:p>
            <a:pPr marL="971550" lvl="2" indent="-285750">
              <a:lnSpc>
                <a:spcPct val="150000"/>
              </a:lnSpc>
              <a:buClr>
                <a:srgbClr val="0054A3"/>
              </a:buClr>
              <a:buFont typeface="Wingdings" panose="05000000000000000000" charset="0"/>
              <a:buChar char="p"/>
              <a:defRPr/>
            </a:pPr>
            <a:endParaRPr lang="zh-CN" altLang="en-US" sz="2400" dirty="0">
              <a:cs typeface="+mn-ea"/>
              <a:sym typeface="+mn-lt"/>
            </a:endParaRPr>
          </a:p>
          <a:p>
            <a:pPr marL="971550" lvl="2" indent="-285750">
              <a:lnSpc>
                <a:spcPct val="150000"/>
              </a:lnSpc>
              <a:buClr>
                <a:srgbClr val="0054A3"/>
              </a:buClr>
              <a:buFont typeface="Wingdings" panose="05000000000000000000" charset="0"/>
              <a:buChar char="p"/>
              <a:defRPr/>
            </a:pPr>
            <a:endParaRPr lang="zh-CN" altLang="en-US" sz="2400" dirty="0">
              <a:cs typeface="+mn-ea"/>
              <a:sym typeface="+mn-lt"/>
            </a:endParaRPr>
          </a:p>
        </p:txBody>
      </p:sp>
      <p:sp>
        <p:nvSpPr>
          <p:cNvPr id="4" name="文本框 3"/>
          <p:cNvSpPr txBox="1"/>
          <p:nvPr/>
        </p:nvSpPr>
        <p:spPr>
          <a:xfrm>
            <a:off x="5308600" y="3471545"/>
            <a:ext cx="6030595" cy="2122805"/>
          </a:xfrm>
          <a:prstGeom prst="rect">
            <a:avLst/>
          </a:prstGeom>
          <a:noFill/>
        </p:spPr>
        <p:txBody>
          <a:bodyPr wrap="square" rtlCol="0">
            <a:spAutoFit/>
          </a:bodyPr>
          <a:lstStyle/>
          <a:p>
            <a:pPr marL="685800" lvl="2" indent="0">
              <a:lnSpc>
                <a:spcPct val="150000"/>
              </a:lnSpc>
              <a:buClr>
                <a:srgbClr val="0054A3"/>
              </a:buClr>
              <a:buFont typeface="Arial" panose="020B0604020202020204" pitchFamily="34" charset="0"/>
              <a:buNone/>
              <a:defRPr/>
            </a:pPr>
            <a:r>
              <a:rPr lang="zh-CN" altLang="en-US" sz="2400" dirty="0">
                <a:cs typeface="+mn-ea"/>
                <a:sym typeface="+mn-lt"/>
              </a:rPr>
              <a:t>（</a:t>
            </a:r>
            <a:r>
              <a:rPr lang="en-US" altLang="zh-CN" sz="2400" dirty="0">
                <a:cs typeface="+mn-ea"/>
                <a:sym typeface="+mn-lt"/>
              </a:rPr>
              <a:t>4</a:t>
            </a:r>
            <a:r>
              <a:rPr lang="zh-CN" altLang="en-US" sz="2400" dirty="0">
                <a:cs typeface="+mn-ea"/>
                <a:sym typeface="+mn-lt"/>
              </a:rPr>
              <a:t>）增添一般化类来建立类间协议</a:t>
            </a:r>
          </a:p>
          <a:p>
            <a:pPr marL="685800" lvl="2" indent="0">
              <a:lnSpc>
                <a:spcPct val="150000"/>
              </a:lnSpc>
              <a:buClr>
                <a:srgbClr val="0054A3"/>
              </a:buClr>
              <a:buFont typeface="Arial" panose="020B0604020202020204" pitchFamily="34" charset="0"/>
              <a:buNone/>
              <a:defRPr/>
            </a:pPr>
            <a:r>
              <a:rPr lang="zh-CN" altLang="en-US" sz="2400" dirty="0">
                <a:cs typeface="+mn-ea"/>
                <a:sym typeface="+mn-lt"/>
              </a:rPr>
              <a:t>（</a:t>
            </a:r>
            <a:r>
              <a:rPr lang="en-US" altLang="zh-CN" sz="2400" dirty="0">
                <a:cs typeface="+mn-ea"/>
                <a:sym typeface="+mn-lt"/>
              </a:rPr>
              <a:t>5</a:t>
            </a:r>
            <a:r>
              <a:rPr lang="zh-CN" altLang="en-US" sz="2400" dirty="0">
                <a:cs typeface="+mn-ea"/>
                <a:sym typeface="+mn-lt"/>
              </a:rPr>
              <a:t>）调整继承层次（多继承、单继承）</a:t>
            </a:r>
          </a:p>
          <a:p>
            <a:pPr marL="685800" lvl="2" indent="0">
              <a:lnSpc>
                <a:spcPct val="150000"/>
              </a:lnSpc>
              <a:buClr>
                <a:srgbClr val="0054A3"/>
              </a:buClr>
              <a:buFont typeface="Arial" panose="020B0604020202020204" pitchFamily="34" charset="0"/>
              <a:buNone/>
              <a:defRPr/>
            </a:pPr>
            <a:r>
              <a:rPr lang="zh-CN" altLang="en-US" sz="2400" dirty="0">
                <a:cs typeface="+mn-ea"/>
                <a:sym typeface="+mn-lt"/>
              </a:rPr>
              <a:t>（</a:t>
            </a:r>
            <a:r>
              <a:rPr lang="en-US" altLang="zh-CN" sz="2400" dirty="0">
                <a:cs typeface="+mn-ea"/>
                <a:sym typeface="+mn-lt"/>
              </a:rPr>
              <a:t>6</a:t>
            </a:r>
            <a:r>
              <a:rPr lang="zh-CN" altLang="en-US" sz="2400" dirty="0">
                <a:cs typeface="+mn-ea"/>
                <a:sym typeface="+mn-lt"/>
              </a:rPr>
              <a:t>）改进性能与加入较低层的构件等</a:t>
            </a:r>
          </a:p>
          <a:p>
            <a:endParaRPr lang="zh-CN" altLang="en-US" sz="24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6"/>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7492365" y="0"/>
            <a:ext cx="176149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17572" y="189569"/>
            <a:ext cx="1701793" cy="402590"/>
          </a:xfrm>
          <a:prstGeom prst="rect">
            <a:avLst/>
          </a:prstGeom>
          <a:noFill/>
        </p:spPr>
        <p:txBody>
          <a:bodyPr wrap="square" lIns="0" tIns="48000" rIns="0" bIns="48000" rtlCol="0">
            <a:spAutoFit/>
          </a:bodyPr>
          <a:lstStyle/>
          <a:p>
            <a:pPr algn="ctr"/>
            <a:r>
              <a:rPr lang="en-US" altLang="zh-CN" sz="2000" b="1" dirty="0">
                <a:solidFill>
                  <a:schemeClr val="bg1">
                    <a:lumMod val="50000"/>
                  </a:schemeClr>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35" name="TextBox 6"/>
          <p:cNvSpPr txBox="1"/>
          <p:nvPr>
            <p:custDataLst>
              <p:tags r:id="rId1"/>
            </p:custDataLst>
          </p:nvPr>
        </p:nvSpPr>
        <p:spPr>
          <a:xfrm>
            <a:off x="425449" y="1145141"/>
            <a:ext cx="6304959" cy="525780"/>
          </a:xfrm>
          <a:prstGeom prst="rect">
            <a:avLst/>
          </a:prstGeom>
          <a:noFill/>
        </p:spPr>
        <p:txBody>
          <a:bodyPr wrap="square" lIns="0" tIns="48000" rIns="0" bIns="48000" rtlCol="0">
            <a:spAutoFit/>
          </a:bodyPr>
          <a:lstStyle/>
          <a:p>
            <a:r>
              <a:rPr lang="en-US" altLang="zh-CN" sz="2800" b="1" dirty="0">
                <a:solidFill>
                  <a:schemeClr val="tx1">
                    <a:lumMod val="65000"/>
                    <a:lumOff val="35000"/>
                  </a:schemeClr>
                </a:solidFill>
                <a:cs typeface="+mn-ea"/>
                <a:sym typeface="+mn-lt"/>
              </a:rPr>
              <a:t>3.1 </a:t>
            </a:r>
            <a:r>
              <a:rPr lang="zh-CN" altLang="en-US" sz="2800" b="1" dirty="0">
                <a:solidFill>
                  <a:schemeClr val="tx1">
                    <a:lumMod val="65000"/>
                    <a:lumOff val="35000"/>
                  </a:schemeClr>
                </a:solidFill>
                <a:cs typeface="+mn-ea"/>
                <a:sym typeface="+mn-lt"/>
              </a:rPr>
              <a:t>基本原理与概念</a:t>
            </a:r>
          </a:p>
        </p:txBody>
      </p:sp>
      <p:sp>
        <p:nvSpPr>
          <p:cNvPr id="3" name="文本框 2"/>
          <p:cNvSpPr txBox="1"/>
          <p:nvPr>
            <p:custDataLst>
              <p:tags r:id="rId2"/>
            </p:custDataLst>
          </p:nvPr>
        </p:nvSpPr>
        <p:spPr>
          <a:xfrm>
            <a:off x="220980" y="1822450"/>
            <a:ext cx="11752580" cy="962660"/>
          </a:xfrm>
          <a:prstGeom prst="rect">
            <a:avLst/>
          </a:prstGeom>
          <a:noFill/>
        </p:spPr>
        <p:txBody>
          <a:bodyPr wrap="square">
            <a:noAutofit/>
          </a:bodyPr>
          <a:lstStyle/>
          <a:p>
            <a:pPr marL="971550" lvl="2" indent="-285750">
              <a:lnSpc>
                <a:spcPct val="150000"/>
              </a:lnSpc>
              <a:buClr>
                <a:srgbClr val="0054A3"/>
              </a:buClr>
              <a:buFont typeface="Wingdings" panose="05000000000000000000" charset="0"/>
              <a:buChar char="p"/>
              <a:defRPr/>
            </a:pPr>
            <a:r>
              <a:rPr lang="en-US" altLang="zh-CN" sz="2400" dirty="0">
                <a:cs typeface="+mn-ea"/>
                <a:sym typeface="+mn-lt"/>
              </a:rPr>
              <a:t>OOD</a:t>
            </a:r>
            <a:r>
              <a:rPr lang="zh-CN" altLang="en-US" sz="2400" dirty="0">
                <a:cs typeface="+mn-ea"/>
                <a:sym typeface="+mn-lt"/>
              </a:rPr>
              <a:t>模型引进了</a:t>
            </a:r>
            <a:r>
              <a:rPr lang="en-US" altLang="zh-CN" sz="2400" dirty="0">
                <a:cs typeface="+mn-ea"/>
                <a:sym typeface="+mn-lt"/>
              </a:rPr>
              <a:t>4</a:t>
            </a:r>
            <a:r>
              <a:rPr lang="zh-CN" altLang="en-US" sz="2400" dirty="0">
                <a:cs typeface="+mn-ea"/>
                <a:sym typeface="+mn-lt"/>
              </a:rPr>
              <a:t>个部件</a:t>
            </a:r>
            <a:endParaRPr lang="zh-CN" altLang="en-US" sz="2000" dirty="0">
              <a:cs typeface="+mn-ea"/>
              <a:sym typeface="+mn-lt"/>
            </a:endParaRPr>
          </a:p>
        </p:txBody>
      </p:sp>
      <p:graphicFrame>
        <p:nvGraphicFramePr>
          <p:cNvPr id="7" name="表格 6"/>
          <p:cNvGraphicFramePr/>
          <p:nvPr>
            <p:custDataLst>
              <p:tags r:id="rId3"/>
            </p:custDataLst>
          </p:nvPr>
        </p:nvGraphicFramePr>
        <p:xfrm>
          <a:off x="6955155" y="2698750"/>
          <a:ext cx="5057140" cy="2698750"/>
        </p:xfrm>
        <a:graphic>
          <a:graphicData uri="http://schemas.openxmlformats.org/drawingml/2006/table">
            <a:tbl>
              <a:tblPr>
                <a:tableStyleId>{4A9E6038-D4B9-49A0-A123-A8C29825C4A2}</a:tableStyleId>
              </a:tblPr>
              <a:tblGrid>
                <a:gridCol w="2105660">
                  <a:extLst>
                    <a:ext uri="{9D8B030D-6E8A-4147-A177-3AD203B41FA5}">
                      <a16:colId xmlns:a16="http://schemas.microsoft.com/office/drawing/2014/main" val="20000"/>
                    </a:ext>
                  </a:extLst>
                </a:gridCol>
                <a:gridCol w="2951480">
                  <a:extLst>
                    <a:ext uri="{9D8B030D-6E8A-4147-A177-3AD203B41FA5}">
                      <a16:colId xmlns:a16="http://schemas.microsoft.com/office/drawing/2014/main" val="20001"/>
                    </a:ext>
                  </a:extLst>
                </a:gridCol>
              </a:tblGrid>
              <a:tr h="539750">
                <a:tc>
                  <a:txBody>
                    <a:bodyPr/>
                    <a:lstStyle/>
                    <a:p>
                      <a:pPr algn="ctr" fontAlgn="ctr">
                        <a:buNone/>
                      </a:pPr>
                      <a:r>
                        <a:rPr lang="zh-CN" altLang="en-US">
                          <a:solidFill>
                            <a:schemeClr val="tx1"/>
                          </a:solidFill>
                          <a:uFillTx/>
                          <a:latin typeface="Times New Roman" panose="02020603050405020304" charset="0"/>
                          <a:ea typeface="宋体" panose="02010600030101010101" pitchFamily="2" charset="-122"/>
                          <a:cs typeface="Times New Roman" panose="02020603050405020304" charset="0"/>
                        </a:rPr>
                        <a:t>部件名称</a:t>
                      </a:r>
                    </a:p>
                  </a:txBody>
                  <a:tcPr anchor="ct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solidFill>
                      <a:schemeClr val="bg1"/>
                    </a:solidFill>
                  </a:tcPr>
                </a:tc>
                <a:tc>
                  <a:txBody>
                    <a:bodyPr/>
                    <a:lstStyle/>
                    <a:p>
                      <a:pPr algn="ctr" fontAlgn="ctr">
                        <a:buNone/>
                      </a:pPr>
                      <a:r>
                        <a:rPr lang="zh-CN" altLang="en-US">
                          <a:solidFill>
                            <a:schemeClr val="tx1"/>
                          </a:solidFill>
                          <a:uFillTx/>
                          <a:latin typeface="Times New Roman" panose="02020603050405020304" charset="0"/>
                          <a:ea typeface="宋体" panose="02010600030101010101" pitchFamily="2" charset="-122"/>
                          <a:cs typeface="Times New Roman" panose="02020603050405020304" charset="0"/>
                        </a:rPr>
                        <a:t>作用</a:t>
                      </a:r>
                    </a:p>
                  </a:txBody>
                  <a:tcPr anchor="ct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solidFill>
                      <a:schemeClr val="bg1"/>
                    </a:solidFill>
                  </a:tcPr>
                </a:tc>
                <a:extLst>
                  <a:ext uri="{0D108BD9-81ED-4DB2-BD59-A6C34878D82A}">
                    <a16:rowId xmlns:a16="http://schemas.microsoft.com/office/drawing/2014/main" val="10000"/>
                  </a:ext>
                </a:extLst>
              </a:tr>
              <a:tr h="539750">
                <a:tc>
                  <a:txBody>
                    <a:bodyPr/>
                    <a:lstStyle/>
                    <a:p>
                      <a:pPr algn="ctr" fontAlgn="ctr">
                        <a:buNone/>
                      </a:pPr>
                      <a:r>
                        <a:rPr lang="zh-CN" altLang="en-US">
                          <a:solidFill>
                            <a:schemeClr val="tx1"/>
                          </a:solidFill>
                          <a:uFillTx/>
                          <a:latin typeface="Times New Roman" panose="02020603050405020304" charset="0"/>
                          <a:ea typeface="宋体" panose="02010600030101010101" pitchFamily="2" charset="-122"/>
                          <a:cs typeface="Times New Roman" panose="02020603050405020304" charset="0"/>
                        </a:rPr>
                        <a:t>主题部件</a:t>
                      </a:r>
                    </a:p>
                  </a:txBody>
                  <a:tcPr anchor="ct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solidFill>
                      <a:schemeClr val="bg1"/>
                    </a:solidFill>
                  </a:tcPr>
                </a:tc>
                <a:tc>
                  <a:txBody>
                    <a:bodyPr/>
                    <a:lstStyle/>
                    <a:p>
                      <a:pPr algn="ctr" fontAlgn="ctr">
                        <a:buNone/>
                      </a:pPr>
                      <a:r>
                        <a:rPr lang="zh-CN" altLang="en-US">
                          <a:solidFill>
                            <a:schemeClr val="tx1"/>
                          </a:solidFill>
                          <a:uFillTx/>
                          <a:latin typeface="Times New Roman" panose="02020603050405020304" charset="0"/>
                          <a:ea typeface="宋体" panose="02010600030101010101" pitchFamily="2" charset="-122"/>
                          <a:cs typeface="Times New Roman" panose="02020603050405020304" charset="0"/>
                        </a:rPr>
                        <a:t>执行基本的应用功能</a:t>
                      </a:r>
                    </a:p>
                  </a:txBody>
                  <a:tcPr anchor="ct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solidFill>
                      <a:schemeClr val="bg1"/>
                    </a:solidFill>
                  </a:tcPr>
                </a:tc>
                <a:extLst>
                  <a:ext uri="{0D108BD9-81ED-4DB2-BD59-A6C34878D82A}">
                    <a16:rowId xmlns:a16="http://schemas.microsoft.com/office/drawing/2014/main" val="10001"/>
                  </a:ext>
                </a:extLst>
              </a:tr>
              <a:tr h="539750">
                <a:tc>
                  <a:txBody>
                    <a:bodyPr/>
                    <a:lstStyle/>
                    <a:p>
                      <a:pPr algn="ctr" fontAlgn="ctr">
                        <a:buNone/>
                      </a:pPr>
                      <a:r>
                        <a:rPr lang="zh-CN" altLang="en-US">
                          <a:solidFill>
                            <a:schemeClr val="tx1"/>
                          </a:solidFill>
                          <a:uFillTx/>
                          <a:latin typeface="Times New Roman" panose="02020603050405020304" charset="0"/>
                          <a:ea typeface="宋体" panose="02010600030101010101" pitchFamily="2" charset="-122"/>
                          <a:cs typeface="Times New Roman" panose="02020603050405020304" charset="0"/>
                        </a:rPr>
                        <a:t>任务管理部件</a:t>
                      </a:r>
                    </a:p>
                  </a:txBody>
                  <a:tcPr anchor="ct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solidFill>
                      <a:schemeClr val="bg1"/>
                    </a:solidFill>
                  </a:tcPr>
                </a:tc>
                <a:tc>
                  <a:txBody>
                    <a:bodyPr/>
                    <a:lstStyle/>
                    <a:p>
                      <a:pPr algn="ctr" fontAlgn="ctr">
                        <a:buNone/>
                      </a:pPr>
                      <a:r>
                        <a:rPr lang="zh-CN" altLang="en-US" sz="1800">
                          <a:solidFill>
                            <a:schemeClr val="tx1"/>
                          </a:solidFill>
                          <a:uFillTx/>
                          <a:latin typeface="Times New Roman" panose="02020603050405020304" charset="0"/>
                          <a:ea typeface="宋体" panose="02010600030101010101" pitchFamily="2" charset="-122"/>
                          <a:cs typeface="Times New Roman" panose="02020603050405020304" charset="0"/>
                        </a:rPr>
                        <a:t>创建系统时的操作系统部分</a:t>
                      </a:r>
                    </a:p>
                  </a:txBody>
                  <a:tcPr anchor="ct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solidFill>
                      <a:schemeClr val="bg1"/>
                    </a:solidFill>
                  </a:tcPr>
                </a:tc>
                <a:extLst>
                  <a:ext uri="{0D108BD9-81ED-4DB2-BD59-A6C34878D82A}">
                    <a16:rowId xmlns:a16="http://schemas.microsoft.com/office/drawing/2014/main" val="10002"/>
                  </a:ext>
                </a:extLst>
              </a:tr>
              <a:tr h="539750">
                <a:tc>
                  <a:txBody>
                    <a:bodyPr/>
                    <a:lstStyle/>
                    <a:p>
                      <a:pPr algn="ctr" fontAlgn="ctr">
                        <a:buNone/>
                      </a:pPr>
                      <a:r>
                        <a:rPr lang="zh-CN" altLang="en-US">
                          <a:solidFill>
                            <a:schemeClr val="tx1"/>
                          </a:solidFill>
                          <a:uFillTx/>
                          <a:latin typeface="Times New Roman" panose="02020603050405020304" charset="0"/>
                          <a:ea typeface="宋体" panose="02010600030101010101" pitchFamily="2" charset="-122"/>
                          <a:cs typeface="Times New Roman" panose="02020603050405020304" charset="0"/>
                        </a:rPr>
                        <a:t>用户管理部件</a:t>
                      </a:r>
                    </a:p>
                  </a:txBody>
                  <a:tcPr anchor="ct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solidFill>
                      <a:schemeClr val="bg1"/>
                    </a:solidFill>
                  </a:tcPr>
                </a:tc>
                <a:tc>
                  <a:txBody>
                    <a:bodyPr/>
                    <a:lstStyle/>
                    <a:p>
                      <a:pPr algn="ctr" fontAlgn="ctr">
                        <a:buNone/>
                      </a:pPr>
                      <a:r>
                        <a:rPr lang="zh-CN" altLang="en-US">
                          <a:solidFill>
                            <a:schemeClr val="tx1"/>
                          </a:solidFill>
                          <a:uFillTx/>
                          <a:latin typeface="Times New Roman" panose="02020603050405020304" charset="0"/>
                          <a:ea typeface="宋体" panose="02010600030101010101" pitchFamily="2" charset="-122"/>
                          <a:cs typeface="Times New Roman" panose="02020603050405020304" charset="0"/>
                        </a:rPr>
                        <a:t>用于实现系统的特定界面</a:t>
                      </a:r>
                    </a:p>
                  </a:txBody>
                  <a:tcPr anchor="ct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solidFill>
                      <a:schemeClr val="bg1"/>
                    </a:solidFill>
                  </a:tcPr>
                </a:tc>
                <a:extLst>
                  <a:ext uri="{0D108BD9-81ED-4DB2-BD59-A6C34878D82A}">
                    <a16:rowId xmlns:a16="http://schemas.microsoft.com/office/drawing/2014/main" val="10003"/>
                  </a:ext>
                </a:extLst>
              </a:tr>
              <a:tr h="539750">
                <a:tc>
                  <a:txBody>
                    <a:bodyPr/>
                    <a:lstStyle/>
                    <a:p>
                      <a:pPr algn="ctr" fontAlgn="ctr">
                        <a:buNone/>
                      </a:pPr>
                      <a:r>
                        <a:rPr lang="zh-CN" altLang="en-US">
                          <a:solidFill>
                            <a:schemeClr val="tx1"/>
                          </a:solidFill>
                          <a:uFillTx/>
                          <a:latin typeface="Times New Roman" panose="02020603050405020304" charset="0"/>
                          <a:ea typeface="宋体" panose="02010600030101010101" pitchFamily="2" charset="-122"/>
                          <a:cs typeface="Times New Roman" panose="02020603050405020304" charset="0"/>
                        </a:rPr>
                        <a:t>数据管理部件</a:t>
                      </a:r>
                    </a:p>
                  </a:txBody>
                  <a:tcPr anchor="ct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solidFill>
                      <a:schemeClr val="bg1"/>
                    </a:solidFill>
                  </a:tcPr>
                </a:tc>
                <a:tc>
                  <a:txBody>
                    <a:bodyPr/>
                    <a:lstStyle/>
                    <a:p>
                      <a:pPr algn="ctr" fontAlgn="ctr">
                        <a:buNone/>
                      </a:pPr>
                      <a:r>
                        <a:rPr lang="zh-CN" altLang="en-US">
                          <a:solidFill>
                            <a:schemeClr val="tx1"/>
                          </a:solidFill>
                          <a:uFillTx/>
                          <a:latin typeface="Times New Roman" panose="02020603050405020304" charset="0"/>
                          <a:ea typeface="宋体" panose="02010600030101010101" pitchFamily="2" charset="-122"/>
                          <a:cs typeface="Times New Roman" panose="02020603050405020304" charset="0"/>
                        </a:rPr>
                        <a:t>定义了数据库接口对象</a:t>
                      </a:r>
                    </a:p>
                  </a:txBody>
                  <a:tcPr anchor="ct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4" name="文本框 3"/>
          <p:cNvSpPr txBox="1"/>
          <p:nvPr/>
        </p:nvSpPr>
        <p:spPr>
          <a:xfrm>
            <a:off x="60960" y="2456180"/>
            <a:ext cx="6838950" cy="4523105"/>
          </a:xfrm>
          <a:prstGeom prst="rect">
            <a:avLst/>
          </a:prstGeom>
          <a:noFill/>
        </p:spPr>
        <p:txBody>
          <a:bodyPr wrap="square" rtlCol="0">
            <a:spAutoFit/>
          </a:bodyPr>
          <a:lstStyle/>
          <a:p>
            <a:pPr marL="685800" lvl="2" indent="0">
              <a:lnSpc>
                <a:spcPct val="150000"/>
              </a:lnSpc>
              <a:buClr>
                <a:srgbClr val="0054A3"/>
              </a:buClr>
              <a:buFont typeface="Arial" panose="020B0604020202020204" pitchFamily="34" charset="0"/>
              <a:buNone/>
              <a:defRPr/>
            </a:pPr>
            <a:r>
              <a:rPr lang="zh-CN" altLang="en-US" dirty="0">
                <a:solidFill>
                  <a:schemeClr val="tx1"/>
                </a:solidFill>
                <a:effectLst/>
                <a:cs typeface="+mn-ea"/>
                <a:sym typeface="+mn-lt"/>
              </a:rPr>
              <a:t>（</a:t>
            </a:r>
            <a:r>
              <a:rPr lang="en-US" altLang="zh-CN" dirty="0">
                <a:solidFill>
                  <a:schemeClr val="tx1"/>
                </a:solidFill>
                <a:effectLst/>
                <a:cs typeface="+mn-ea"/>
                <a:sym typeface="+mn-lt"/>
              </a:rPr>
              <a:t>1</a:t>
            </a:r>
            <a:r>
              <a:rPr lang="zh-CN" altLang="en-US" dirty="0">
                <a:solidFill>
                  <a:schemeClr val="tx1"/>
                </a:solidFill>
                <a:effectLst/>
                <a:cs typeface="+mn-ea"/>
                <a:sym typeface="+mn-lt"/>
              </a:rPr>
              <a:t>）</a:t>
            </a:r>
            <a:r>
              <a:rPr lang="zh-CN" altLang="en-US" b="1" dirty="0">
                <a:solidFill>
                  <a:srgbClr val="FF0000"/>
                </a:solidFill>
                <a:effectLst>
                  <a:outerShdw blurRad="38100" dist="38100" dir="2700000" algn="tl">
                    <a:srgbClr val="000000">
                      <a:alpha val="43137"/>
                    </a:srgbClr>
                  </a:outerShdw>
                </a:effectLst>
                <a:cs typeface="+mn-ea"/>
                <a:sym typeface="+mn-lt"/>
              </a:rPr>
              <a:t>主题部件</a:t>
            </a:r>
            <a:r>
              <a:rPr lang="zh-CN" altLang="en-US" dirty="0">
                <a:cs typeface="+mn-ea"/>
                <a:sym typeface="+mn-lt"/>
              </a:rPr>
              <a:t>即问题域部件，是构造应用软件的总体模型，负责标识和定义模块。</a:t>
            </a:r>
          </a:p>
          <a:p>
            <a:pPr marL="685800" lvl="2" indent="0">
              <a:lnSpc>
                <a:spcPct val="150000"/>
              </a:lnSpc>
              <a:buClr>
                <a:srgbClr val="0054A3"/>
              </a:buClr>
              <a:buFont typeface="Arial" panose="020B0604020202020204" pitchFamily="34" charset="0"/>
              <a:buNone/>
              <a:defRPr/>
            </a:pPr>
            <a:r>
              <a:rPr lang="zh-CN" altLang="en-US" dirty="0">
                <a:solidFill>
                  <a:schemeClr val="tx1"/>
                </a:solidFill>
                <a:effectLst/>
                <a:cs typeface="+mn-ea"/>
                <a:sym typeface="+mn-lt"/>
              </a:rPr>
              <a:t>（</a:t>
            </a:r>
            <a:r>
              <a:rPr lang="en-US" altLang="zh-CN" dirty="0">
                <a:solidFill>
                  <a:schemeClr val="tx1"/>
                </a:solidFill>
                <a:effectLst/>
                <a:cs typeface="+mn-ea"/>
                <a:sym typeface="+mn-lt"/>
              </a:rPr>
              <a:t>2</a:t>
            </a:r>
            <a:r>
              <a:rPr lang="zh-CN" altLang="en-US" dirty="0">
                <a:solidFill>
                  <a:schemeClr val="tx1"/>
                </a:solidFill>
                <a:effectLst/>
                <a:cs typeface="+mn-ea"/>
                <a:sym typeface="+mn-lt"/>
              </a:rPr>
              <a:t>）</a:t>
            </a:r>
            <a:r>
              <a:rPr lang="zh-CN" altLang="en-US" b="1" dirty="0">
                <a:solidFill>
                  <a:srgbClr val="FF0000"/>
                </a:solidFill>
                <a:effectLst>
                  <a:outerShdw blurRad="38100" dist="38100" dir="2700000" algn="tl">
                    <a:srgbClr val="000000">
                      <a:alpha val="43137"/>
                    </a:srgbClr>
                  </a:outerShdw>
                </a:effectLst>
                <a:cs typeface="+mn-ea"/>
                <a:sym typeface="+mn-lt"/>
              </a:rPr>
              <a:t>任务管理部件</a:t>
            </a:r>
            <a:r>
              <a:rPr lang="zh-CN" altLang="en-US" dirty="0">
                <a:cs typeface="+mn-ea"/>
                <a:sym typeface="+mn-lt"/>
              </a:rPr>
              <a:t>需要确定各种类型的任务，并分配到硬件或软件上去执行。常见的任务有事件驱动型任务、时钟驱动型任务、优先任务、关键任务和协调任务等。</a:t>
            </a:r>
          </a:p>
          <a:p>
            <a:pPr marL="685800" lvl="2" indent="0">
              <a:lnSpc>
                <a:spcPct val="150000"/>
              </a:lnSpc>
              <a:buClr>
                <a:srgbClr val="0054A3"/>
              </a:buClr>
              <a:buFont typeface="Arial" panose="020B0604020202020204" pitchFamily="34" charset="0"/>
              <a:buNone/>
              <a:defRPr/>
            </a:pPr>
            <a:r>
              <a:rPr lang="zh-CN" altLang="en-US" dirty="0">
                <a:solidFill>
                  <a:schemeClr val="tx1"/>
                </a:solidFill>
                <a:effectLst/>
                <a:cs typeface="+mn-ea"/>
                <a:sym typeface="+mn-lt"/>
              </a:rPr>
              <a:t>（</a:t>
            </a:r>
            <a:r>
              <a:rPr lang="en-US" altLang="zh-CN" dirty="0">
                <a:solidFill>
                  <a:schemeClr val="tx1"/>
                </a:solidFill>
                <a:effectLst/>
                <a:cs typeface="+mn-ea"/>
                <a:sym typeface="+mn-lt"/>
              </a:rPr>
              <a:t>3</a:t>
            </a:r>
            <a:r>
              <a:rPr lang="zh-CN" altLang="en-US" dirty="0">
                <a:solidFill>
                  <a:schemeClr val="tx1"/>
                </a:solidFill>
                <a:effectLst/>
                <a:cs typeface="+mn-ea"/>
                <a:sym typeface="+mn-lt"/>
              </a:rPr>
              <a:t>）</a:t>
            </a:r>
            <a:r>
              <a:rPr lang="zh-CN" altLang="en-US" b="1" dirty="0">
                <a:solidFill>
                  <a:srgbClr val="FF0000"/>
                </a:solidFill>
                <a:effectLst>
                  <a:outerShdw blurRad="38100" dist="38100" dir="2700000" algn="tl">
                    <a:srgbClr val="000000">
                      <a:alpha val="43137"/>
                    </a:srgbClr>
                  </a:outerShdw>
                </a:effectLst>
                <a:cs typeface="+mn-ea"/>
                <a:sym typeface="+mn-lt"/>
              </a:rPr>
              <a:t>用户界面部件</a:t>
            </a:r>
            <a:r>
              <a:rPr lang="zh-CN" altLang="en-US" dirty="0">
                <a:cs typeface="+mn-ea"/>
                <a:sym typeface="+mn-lt"/>
              </a:rPr>
              <a:t>的好坏会对用户情绪和工作效率产生重要影响。</a:t>
            </a:r>
          </a:p>
          <a:p>
            <a:pPr marL="685800" lvl="2" indent="0">
              <a:lnSpc>
                <a:spcPct val="150000"/>
              </a:lnSpc>
              <a:buClr>
                <a:srgbClr val="0054A3"/>
              </a:buClr>
              <a:buFont typeface="Arial" panose="020B0604020202020204" pitchFamily="34" charset="0"/>
              <a:buNone/>
              <a:defRPr/>
            </a:pPr>
            <a:r>
              <a:rPr lang="zh-CN" altLang="en-US" dirty="0">
                <a:solidFill>
                  <a:schemeClr val="tx1"/>
                </a:solidFill>
                <a:cs typeface="+mn-ea"/>
                <a:sym typeface="+mn-lt"/>
              </a:rPr>
              <a:t>（</a:t>
            </a:r>
            <a:r>
              <a:rPr lang="en-US" altLang="zh-CN" dirty="0">
                <a:solidFill>
                  <a:schemeClr val="tx1"/>
                </a:solidFill>
                <a:cs typeface="+mn-ea"/>
                <a:sym typeface="+mn-lt"/>
              </a:rPr>
              <a:t>4</a:t>
            </a:r>
            <a:r>
              <a:rPr lang="zh-CN" altLang="en-US" dirty="0">
                <a:solidFill>
                  <a:schemeClr val="tx1"/>
                </a:solidFill>
                <a:cs typeface="+mn-ea"/>
                <a:sym typeface="+mn-lt"/>
              </a:rPr>
              <a:t>）</a:t>
            </a:r>
            <a:r>
              <a:rPr lang="zh-CN" altLang="en-US" b="1" dirty="0">
                <a:solidFill>
                  <a:srgbClr val="FF0000"/>
                </a:solidFill>
                <a:effectLst>
                  <a:outerShdw blurRad="38100" dist="38100" dir="2700000" algn="tl">
                    <a:srgbClr val="000000">
                      <a:alpha val="43137"/>
                    </a:srgbClr>
                  </a:outerShdw>
                </a:effectLst>
                <a:cs typeface="+mn-ea"/>
                <a:sym typeface="+mn-lt"/>
              </a:rPr>
              <a:t>数据管理部件</a:t>
            </a:r>
            <a:r>
              <a:rPr lang="zh-CN" altLang="en-US" dirty="0">
                <a:cs typeface="+mn-ea"/>
                <a:sym typeface="+mn-lt"/>
              </a:rPr>
              <a:t>提供了在数据管理系统中存储和检索对象的基本结构。</a:t>
            </a:r>
          </a:p>
          <a:p>
            <a:pPr marL="1028700" lvl="2" indent="-342900">
              <a:lnSpc>
                <a:spcPct val="150000"/>
              </a:lnSpc>
              <a:buClr>
                <a:srgbClr val="0054A3"/>
              </a:buClr>
              <a:buFont typeface="Arial" panose="020B0604020202020204" pitchFamily="34" charset="0"/>
              <a:buChar char="•"/>
              <a:defRPr/>
            </a:pPr>
            <a:endParaRPr lang="zh-CN" altLang="en-US" dirty="0">
              <a:cs typeface="+mn-ea"/>
              <a:sym typeface="+mn-lt"/>
            </a:endParaRPr>
          </a:p>
          <a:p>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18"/>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7492365" y="0"/>
            <a:ext cx="176149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17572" y="189569"/>
            <a:ext cx="1701793" cy="402590"/>
          </a:xfrm>
          <a:prstGeom prst="rect">
            <a:avLst/>
          </a:prstGeom>
          <a:noFill/>
        </p:spPr>
        <p:txBody>
          <a:bodyPr wrap="square" lIns="0" tIns="48000" rIns="0" bIns="48000" rtlCol="0">
            <a:spAutoFit/>
          </a:bodyPr>
          <a:lstStyle/>
          <a:p>
            <a:pPr algn="ctr"/>
            <a:r>
              <a:rPr lang="en-US" altLang="zh-CN" sz="2000" b="1" dirty="0">
                <a:solidFill>
                  <a:schemeClr val="bg1">
                    <a:lumMod val="50000"/>
                  </a:schemeClr>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35" name="TextBox 6"/>
          <p:cNvSpPr txBox="1"/>
          <p:nvPr>
            <p:custDataLst>
              <p:tags r:id="rId1"/>
            </p:custDataLst>
          </p:nvPr>
        </p:nvSpPr>
        <p:spPr>
          <a:xfrm>
            <a:off x="425449" y="1145141"/>
            <a:ext cx="6304959" cy="525780"/>
          </a:xfrm>
          <a:prstGeom prst="rect">
            <a:avLst/>
          </a:prstGeom>
          <a:noFill/>
        </p:spPr>
        <p:txBody>
          <a:bodyPr wrap="square" lIns="0" tIns="48000" rIns="0" bIns="48000" rtlCol="0">
            <a:spAutoFit/>
          </a:bodyPr>
          <a:lstStyle/>
          <a:p>
            <a:r>
              <a:rPr lang="en-US" altLang="zh-CN" sz="2800" b="1" dirty="0">
                <a:solidFill>
                  <a:schemeClr val="tx1">
                    <a:lumMod val="65000"/>
                    <a:lumOff val="35000"/>
                  </a:schemeClr>
                </a:solidFill>
                <a:cs typeface="+mn-ea"/>
                <a:sym typeface="+mn-lt"/>
              </a:rPr>
              <a:t>3.1 </a:t>
            </a:r>
            <a:r>
              <a:rPr lang="zh-CN" altLang="en-US" sz="2800" b="1" dirty="0">
                <a:solidFill>
                  <a:schemeClr val="tx1">
                    <a:lumMod val="65000"/>
                    <a:lumOff val="35000"/>
                  </a:schemeClr>
                </a:solidFill>
                <a:cs typeface="+mn-ea"/>
                <a:sym typeface="+mn-lt"/>
              </a:rPr>
              <a:t>基本原理与概念</a:t>
            </a:r>
          </a:p>
        </p:txBody>
      </p:sp>
      <p:sp>
        <p:nvSpPr>
          <p:cNvPr id="6" name="矩形 5"/>
          <p:cNvSpPr/>
          <p:nvPr>
            <p:custDataLst>
              <p:tags r:id="rId2"/>
            </p:custDataLst>
          </p:nvPr>
        </p:nvSpPr>
        <p:spPr>
          <a:xfrm>
            <a:off x="1494790" y="2159635"/>
            <a:ext cx="1596390" cy="105537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49325" y="2032635"/>
            <a:ext cx="1596390" cy="105537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custDataLst>
              <p:tags r:id="rId3"/>
            </p:custDataLst>
          </p:nvPr>
        </p:nvSpPr>
        <p:spPr>
          <a:xfrm>
            <a:off x="1494790" y="4072255"/>
            <a:ext cx="1596390" cy="105537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custDataLst>
              <p:tags r:id="rId4"/>
            </p:custDataLst>
          </p:nvPr>
        </p:nvSpPr>
        <p:spPr>
          <a:xfrm>
            <a:off x="949325" y="3945255"/>
            <a:ext cx="1596390" cy="105537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5"/>
            </p:custDataLst>
          </p:nvPr>
        </p:nvSpPr>
        <p:spPr>
          <a:xfrm>
            <a:off x="4379595" y="2159635"/>
            <a:ext cx="1272540" cy="105537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人机交互界面</a:t>
            </a:r>
          </a:p>
        </p:txBody>
      </p:sp>
      <p:sp>
        <p:nvSpPr>
          <p:cNvPr id="10" name="矩形 9"/>
          <p:cNvSpPr/>
          <p:nvPr>
            <p:custDataLst>
              <p:tags r:id="rId6"/>
            </p:custDataLst>
          </p:nvPr>
        </p:nvSpPr>
        <p:spPr>
          <a:xfrm>
            <a:off x="6219825" y="2159635"/>
            <a:ext cx="1272540" cy="105537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问题论域</a:t>
            </a:r>
          </a:p>
        </p:txBody>
      </p:sp>
      <p:sp>
        <p:nvSpPr>
          <p:cNvPr id="11" name="矩形 10"/>
          <p:cNvSpPr/>
          <p:nvPr>
            <p:custDataLst>
              <p:tags r:id="rId7"/>
            </p:custDataLst>
          </p:nvPr>
        </p:nvSpPr>
        <p:spPr>
          <a:xfrm>
            <a:off x="8060055" y="2159635"/>
            <a:ext cx="1272540" cy="105537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系统交互界面</a:t>
            </a:r>
          </a:p>
        </p:txBody>
      </p:sp>
      <p:sp>
        <p:nvSpPr>
          <p:cNvPr id="12" name="矩形 11"/>
          <p:cNvSpPr/>
          <p:nvPr>
            <p:custDataLst>
              <p:tags r:id="rId8"/>
            </p:custDataLst>
          </p:nvPr>
        </p:nvSpPr>
        <p:spPr>
          <a:xfrm>
            <a:off x="9900285" y="2159635"/>
            <a:ext cx="1272540" cy="105537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custDataLst>
              <p:tags r:id="rId9"/>
            </p:custDataLst>
          </p:nvPr>
        </p:nvSpPr>
        <p:spPr>
          <a:xfrm>
            <a:off x="6219825" y="3738880"/>
            <a:ext cx="1272540" cy="105537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数据管理</a:t>
            </a:r>
          </a:p>
        </p:txBody>
      </p:sp>
      <p:sp>
        <p:nvSpPr>
          <p:cNvPr id="14" name="矩形 13"/>
          <p:cNvSpPr/>
          <p:nvPr>
            <p:custDataLst>
              <p:tags r:id="rId10"/>
            </p:custDataLst>
          </p:nvPr>
        </p:nvSpPr>
        <p:spPr>
          <a:xfrm>
            <a:off x="10351770" y="3945255"/>
            <a:ext cx="1272540" cy="105537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tx1"/>
                </a:solidFill>
              </a:rPr>
              <a:t>…</a:t>
            </a:r>
          </a:p>
          <a:p>
            <a:pPr algn="ctr"/>
            <a:r>
              <a:rPr lang="en-US" altLang="zh-CN" sz="2400">
                <a:solidFill>
                  <a:schemeClr val="tx1"/>
                </a:solidFill>
              </a:rPr>
              <a:t>…</a:t>
            </a:r>
          </a:p>
        </p:txBody>
      </p:sp>
      <p:sp>
        <p:nvSpPr>
          <p:cNvPr id="15" name="圆柱形 14"/>
          <p:cNvSpPr/>
          <p:nvPr/>
        </p:nvSpPr>
        <p:spPr>
          <a:xfrm>
            <a:off x="6057900" y="5318125"/>
            <a:ext cx="1596390" cy="1055370"/>
          </a:xfrm>
          <a:prstGeom prst="can">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223520" y="2348865"/>
            <a:ext cx="725805" cy="398780"/>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r>
              <a:rPr lang="zh-CN" altLang="en-US" sz="2000"/>
              <a:t>窗口</a:t>
            </a:r>
          </a:p>
        </p:txBody>
      </p:sp>
      <p:sp>
        <p:nvSpPr>
          <p:cNvPr id="17" name="文本框 16"/>
          <p:cNvSpPr txBox="1"/>
          <p:nvPr>
            <p:custDataLst>
              <p:tags r:id="rId11"/>
            </p:custDataLst>
          </p:nvPr>
        </p:nvSpPr>
        <p:spPr>
          <a:xfrm>
            <a:off x="223520" y="4304665"/>
            <a:ext cx="725805" cy="398780"/>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r>
              <a:rPr lang="zh-CN" altLang="en-US" sz="2000"/>
              <a:t>报告</a:t>
            </a:r>
          </a:p>
        </p:txBody>
      </p:sp>
      <p:cxnSp>
        <p:nvCxnSpPr>
          <p:cNvPr id="18" name="直接箭头连接符 17"/>
          <p:cNvCxnSpPr>
            <a:stCxn id="6" idx="3"/>
            <a:endCxn id="9" idx="1"/>
          </p:cNvCxnSpPr>
          <p:nvPr/>
        </p:nvCxnSpPr>
        <p:spPr>
          <a:xfrm>
            <a:off x="3091180" y="2687320"/>
            <a:ext cx="1288415" cy="0"/>
          </a:xfrm>
          <a:prstGeom prst="straightConnector1">
            <a:avLst/>
          </a:prstGeom>
          <a:solidFill>
            <a:schemeClr val="bg1"/>
          </a:solidFill>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9" idx="3"/>
            <a:endCxn id="10" idx="1"/>
          </p:cNvCxnSpPr>
          <p:nvPr/>
        </p:nvCxnSpPr>
        <p:spPr>
          <a:xfrm>
            <a:off x="5652135" y="2687320"/>
            <a:ext cx="567690" cy="0"/>
          </a:xfrm>
          <a:prstGeom prst="straightConnector1">
            <a:avLst/>
          </a:prstGeom>
          <a:solidFill>
            <a:schemeClr val="bg1"/>
          </a:solidFill>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10" idx="3"/>
            <a:endCxn id="11" idx="1"/>
          </p:cNvCxnSpPr>
          <p:nvPr/>
        </p:nvCxnSpPr>
        <p:spPr>
          <a:xfrm>
            <a:off x="7492365" y="2687320"/>
            <a:ext cx="567690" cy="0"/>
          </a:xfrm>
          <a:prstGeom prst="straightConnector1">
            <a:avLst/>
          </a:prstGeom>
          <a:solidFill>
            <a:schemeClr val="bg1"/>
          </a:solidFill>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1" idx="3"/>
            <a:endCxn id="12" idx="1"/>
          </p:cNvCxnSpPr>
          <p:nvPr/>
        </p:nvCxnSpPr>
        <p:spPr>
          <a:xfrm>
            <a:off x="9332595" y="2687320"/>
            <a:ext cx="567690" cy="0"/>
          </a:xfrm>
          <a:prstGeom prst="straightConnector1">
            <a:avLst/>
          </a:prstGeom>
          <a:solidFill>
            <a:schemeClr val="bg1"/>
          </a:solidFill>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肘形连接符 29"/>
          <p:cNvCxnSpPr>
            <a:stCxn id="9" idx="2"/>
            <a:endCxn id="7" idx="3"/>
          </p:cNvCxnSpPr>
          <p:nvPr/>
        </p:nvCxnSpPr>
        <p:spPr>
          <a:xfrm rot="5400000">
            <a:off x="3361055" y="2944495"/>
            <a:ext cx="1384935" cy="1924685"/>
          </a:xfrm>
          <a:prstGeom prst="bentConnector2">
            <a:avLst/>
          </a:prstGeom>
          <a:solidFill>
            <a:schemeClr val="bg1"/>
          </a:solidFill>
          <a:ln w="158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10" idx="2"/>
            <a:endCxn id="13" idx="0"/>
          </p:cNvCxnSpPr>
          <p:nvPr/>
        </p:nvCxnSpPr>
        <p:spPr>
          <a:xfrm>
            <a:off x="6856095" y="3215005"/>
            <a:ext cx="0" cy="523875"/>
          </a:xfrm>
          <a:prstGeom prst="straightConnector1">
            <a:avLst/>
          </a:prstGeom>
          <a:solidFill>
            <a:schemeClr val="bg1"/>
          </a:solidFill>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13" idx="2"/>
            <a:endCxn id="15" idx="1"/>
          </p:cNvCxnSpPr>
          <p:nvPr/>
        </p:nvCxnSpPr>
        <p:spPr>
          <a:xfrm>
            <a:off x="6856095" y="4794250"/>
            <a:ext cx="0" cy="523875"/>
          </a:xfrm>
          <a:prstGeom prst="straightConnector1">
            <a:avLst/>
          </a:prstGeom>
          <a:solidFill>
            <a:schemeClr val="bg1"/>
          </a:solidFill>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11" idx="2"/>
            <a:endCxn id="14" idx="1"/>
          </p:cNvCxnSpPr>
          <p:nvPr/>
        </p:nvCxnSpPr>
        <p:spPr>
          <a:xfrm rot="5400000" flipV="1">
            <a:off x="8895080" y="3015615"/>
            <a:ext cx="1257935" cy="1655445"/>
          </a:xfrm>
          <a:prstGeom prst="bentConnector2">
            <a:avLst/>
          </a:prstGeom>
          <a:solidFill>
            <a:schemeClr val="bg1"/>
          </a:solidFill>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矩形 35"/>
          <p:cNvSpPr/>
          <p:nvPr>
            <p:custDataLst>
              <p:tags r:id="rId12"/>
            </p:custDataLst>
          </p:nvPr>
        </p:nvSpPr>
        <p:spPr>
          <a:xfrm>
            <a:off x="10062210" y="2301240"/>
            <a:ext cx="948690" cy="78676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tx1"/>
                </a:solidFill>
              </a:rPr>
              <a:t>…</a:t>
            </a:r>
          </a:p>
          <a:p>
            <a:pPr algn="ctr"/>
            <a:r>
              <a:rPr lang="en-US" altLang="zh-CN" sz="2400">
                <a:solidFill>
                  <a:schemeClr val="tx1"/>
                </a:solidFill>
              </a:rPr>
              <a:t>…</a:t>
            </a:r>
          </a:p>
        </p:txBody>
      </p:sp>
      <p:sp>
        <p:nvSpPr>
          <p:cNvPr id="39" name="文本框 38"/>
          <p:cNvSpPr txBox="1"/>
          <p:nvPr>
            <p:custDataLst>
              <p:tags r:id="rId13"/>
            </p:custDataLst>
          </p:nvPr>
        </p:nvSpPr>
        <p:spPr>
          <a:xfrm>
            <a:off x="9925685" y="1644650"/>
            <a:ext cx="1272540" cy="398780"/>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r>
              <a:rPr lang="zh-CN" altLang="en-US" sz="2000"/>
              <a:t>其他系统</a:t>
            </a:r>
          </a:p>
        </p:txBody>
      </p:sp>
      <p:sp>
        <p:nvSpPr>
          <p:cNvPr id="40" name="文本框 39"/>
          <p:cNvSpPr txBox="1"/>
          <p:nvPr>
            <p:custDataLst>
              <p:tags r:id="rId14"/>
            </p:custDataLst>
          </p:nvPr>
        </p:nvSpPr>
        <p:spPr>
          <a:xfrm>
            <a:off x="10694035" y="5054600"/>
            <a:ext cx="1272540" cy="398780"/>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r>
              <a:rPr lang="zh-CN" altLang="en-US" sz="2000"/>
              <a:t>设备</a:t>
            </a:r>
          </a:p>
        </p:txBody>
      </p:sp>
      <p:sp>
        <p:nvSpPr>
          <p:cNvPr id="41" name="文本框 40"/>
          <p:cNvSpPr txBox="1"/>
          <p:nvPr>
            <p:custDataLst>
              <p:tags r:id="rId15"/>
            </p:custDataLst>
          </p:nvPr>
        </p:nvSpPr>
        <p:spPr>
          <a:xfrm>
            <a:off x="7541895" y="5318125"/>
            <a:ext cx="1596390" cy="925830"/>
          </a:xfrm>
          <a:prstGeom prst="rect">
            <a:avLst/>
          </a:prstGeom>
          <a:noFill/>
          <a:extLst>
            <a:ext uri="{909E8E84-426E-40DD-AFC4-6F175D3DCCD1}">
              <a14:hiddenFill xmlns:a14="http://schemas.microsoft.com/office/drawing/2010/main">
                <a:solidFill>
                  <a:schemeClr val="bg1"/>
                </a:solidFill>
              </a14:hiddenFill>
            </a:ext>
          </a:extLst>
        </p:spPr>
        <p:txBody>
          <a:bodyPr wrap="square" rtlCol="0">
            <a:noAutofit/>
          </a:bodyPr>
          <a:lstStyle/>
          <a:p>
            <a:pPr algn="ctr"/>
            <a:r>
              <a:rPr lang="zh-CN" altLang="en-US" sz="2000"/>
              <a:t>文件</a:t>
            </a:r>
          </a:p>
          <a:p>
            <a:pPr algn="ctr"/>
            <a:r>
              <a:rPr lang="en-US" altLang="zh-CN" sz="2000">
                <a:latin typeface="Times New Roman" panose="02020603050405020304" charset="0"/>
                <a:cs typeface="Times New Roman" panose="02020603050405020304" charset="0"/>
              </a:rPr>
              <a:t>RDBMS</a:t>
            </a:r>
          </a:p>
          <a:p>
            <a:pPr algn="ctr"/>
            <a:r>
              <a:rPr lang="en-US" altLang="zh-CN" sz="2000">
                <a:latin typeface="Times New Roman" panose="02020603050405020304" charset="0"/>
                <a:cs typeface="Times New Roman" panose="02020603050405020304" charset="0"/>
              </a:rPr>
              <a:t>OODBMS</a:t>
            </a:r>
          </a:p>
        </p:txBody>
      </p:sp>
      <p:sp>
        <p:nvSpPr>
          <p:cNvPr id="3" name="文本框 2"/>
          <p:cNvSpPr txBox="1"/>
          <p:nvPr/>
        </p:nvSpPr>
        <p:spPr>
          <a:xfrm>
            <a:off x="4531995" y="6513195"/>
            <a:ext cx="2818765" cy="337185"/>
          </a:xfrm>
          <a:prstGeom prst="rect">
            <a:avLst/>
          </a:prstGeom>
          <a:noFill/>
        </p:spPr>
        <p:txBody>
          <a:bodyPr wrap="square" rtlCol="0">
            <a:spAutoFit/>
          </a:bodyPr>
          <a:lstStyle/>
          <a:p>
            <a:pPr algn="ctr"/>
            <a:r>
              <a:rPr lang="en-US" altLang="zh-CN" sz="1600"/>
              <a:t>OOD</a:t>
            </a:r>
            <a:r>
              <a:rPr lang="zh-CN" altLang="en-US" sz="1600"/>
              <a:t>模型的个部件</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5"/>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7492365" y="0"/>
            <a:ext cx="176149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17572" y="189569"/>
            <a:ext cx="1701793" cy="402590"/>
          </a:xfrm>
          <a:prstGeom prst="rect">
            <a:avLst/>
          </a:prstGeom>
          <a:noFill/>
        </p:spPr>
        <p:txBody>
          <a:bodyPr wrap="square" lIns="0" tIns="48000" rIns="0" bIns="48000" rtlCol="0">
            <a:spAutoFit/>
          </a:bodyPr>
          <a:lstStyle/>
          <a:p>
            <a:pPr algn="ctr"/>
            <a:r>
              <a:rPr lang="en-US" altLang="zh-CN" sz="2000" b="1" dirty="0">
                <a:solidFill>
                  <a:schemeClr val="bg1">
                    <a:lumMod val="50000"/>
                  </a:schemeClr>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35" name="TextBox 6"/>
          <p:cNvSpPr txBox="1"/>
          <p:nvPr>
            <p:custDataLst>
              <p:tags r:id="rId1"/>
            </p:custDataLst>
          </p:nvPr>
        </p:nvSpPr>
        <p:spPr>
          <a:xfrm>
            <a:off x="425449" y="1145141"/>
            <a:ext cx="6304959" cy="525780"/>
          </a:xfrm>
          <a:prstGeom prst="rect">
            <a:avLst/>
          </a:prstGeom>
          <a:noFill/>
        </p:spPr>
        <p:txBody>
          <a:bodyPr wrap="square" lIns="0" tIns="48000" rIns="0" bIns="48000" rtlCol="0">
            <a:spAutoFit/>
          </a:bodyPr>
          <a:lstStyle/>
          <a:p>
            <a:r>
              <a:rPr lang="en-US" altLang="zh-CN" sz="2800" b="1" dirty="0">
                <a:solidFill>
                  <a:schemeClr val="tx1">
                    <a:lumMod val="65000"/>
                    <a:lumOff val="35000"/>
                  </a:schemeClr>
                </a:solidFill>
                <a:cs typeface="+mn-ea"/>
                <a:sym typeface="+mn-lt"/>
              </a:rPr>
              <a:t>3.2 </a:t>
            </a:r>
            <a:r>
              <a:rPr lang="zh-CN" altLang="en-US" sz="2800" b="1" dirty="0">
                <a:solidFill>
                  <a:schemeClr val="tx1">
                    <a:lumMod val="65000"/>
                    <a:lumOff val="35000"/>
                  </a:schemeClr>
                </a:solidFill>
                <a:cs typeface="+mn-ea"/>
                <a:sym typeface="+mn-lt"/>
              </a:rPr>
              <a:t>面向对象设计方法</a:t>
            </a:r>
          </a:p>
        </p:txBody>
      </p:sp>
      <p:sp>
        <p:nvSpPr>
          <p:cNvPr id="3" name="文本框 2"/>
          <p:cNvSpPr txBox="1"/>
          <p:nvPr>
            <p:custDataLst>
              <p:tags r:id="rId2"/>
            </p:custDataLst>
          </p:nvPr>
        </p:nvSpPr>
        <p:spPr>
          <a:xfrm>
            <a:off x="220980" y="1822450"/>
            <a:ext cx="11495405" cy="4657725"/>
          </a:xfrm>
          <a:prstGeom prst="rect">
            <a:avLst/>
          </a:prstGeom>
          <a:noFill/>
        </p:spPr>
        <p:txBody>
          <a:bodyPr wrap="square">
            <a:noAutofit/>
          </a:bodyPr>
          <a:lstStyle/>
          <a:p>
            <a:pPr marL="971550" lvl="2" indent="-285750">
              <a:lnSpc>
                <a:spcPct val="150000"/>
              </a:lnSpc>
              <a:buClr>
                <a:srgbClr val="0054A3"/>
              </a:buClr>
              <a:buFont typeface="Wingdings" panose="05000000000000000000" charset="0"/>
              <a:buChar char="p"/>
              <a:defRPr/>
            </a:pPr>
            <a:r>
              <a:rPr lang="en-US" altLang="zh-CN" sz="2400" dirty="0">
                <a:cs typeface="+mn-ea"/>
                <a:sym typeface="+mn-lt"/>
              </a:rPr>
              <a:t>OOD</a:t>
            </a:r>
            <a:r>
              <a:rPr lang="zh-CN" altLang="en-US" sz="2400" dirty="0">
                <a:cs typeface="+mn-ea"/>
                <a:sym typeface="+mn-lt"/>
              </a:rPr>
              <a:t>的过程分为两个阶段：</a:t>
            </a:r>
            <a:r>
              <a:rPr lang="zh-CN" altLang="en-US" sz="2400" b="1" dirty="0">
                <a:solidFill>
                  <a:srgbClr val="FF0000"/>
                </a:solidFill>
                <a:effectLst>
                  <a:outerShdw blurRad="38100" dist="38100" dir="2700000" algn="tl">
                    <a:srgbClr val="000000">
                      <a:alpha val="43137"/>
                    </a:srgbClr>
                  </a:outerShdw>
                </a:effectLst>
                <a:cs typeface="+mn-ea"/>
                <a:sym typeface="+mn-lt"/>
              </a:rPr>
              <a:t>高层设计（系统设计）阶段</a:t>
            </a:r>
            <a:r>
              <a:rPr lang="zh-CN" altLang="en-US" sz="2400" dirty="0">
                <a:cs typeface="+mn-ea"/>
                <a:sym typeface="+mn-lt"/>
              </a:rPr>
              <a:t>、</a:t>
            </a:r>
            <a:r>
              <a:rPr lang="zh-CN" altLang="en-US" sz="2400" b="1" dirty="0">
                <a:solidFill>
                  <a:srgbClr val="FF0000"/>
                </a:solidFill>
                <a:effectLst>
                  <a:outerShdw blurRad="38100" dist="38100" dir="2700000" algn="tl">
                    <a:srgbClr val="000000">
                      <a:alpha val="43137"/>
                    </a:srgbClr>
                  </a:outerShdw>
                </a:effectLst>
                <a:cs typeface="+mn-ea"/>
                <a:sym typeface="+mn-lt"/>
              </a:rPr>
              <a:t>低层设计（对象设计）阶段</a:t>
            </a:r>
            <a:r>
              <a:rPr lang="zh-CN" altLang="en-US" sz="2400" dirty="0">
                <a:cs typeface="+mn-ea"/>
                <a:sym typeface="+mn-lt"/>
              </a:rPr>
              <a:t>。前者构造软件系统的总体模型，负责将类分解为子系统；后者主要指类的详细设计，确定解空间中的类、关联、接口形式及算法。</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59" y="-4227756"/>
            <a:ext cx="3736490" cy="12192002"/>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cs typeface="+mn-ea"/>
                <a:sym typeface="+mn-lt"/>
              </a:endParaRPr>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cs typeface="+mn-ea"/>
                <a:sym typeface="+mn-lt"/>
              </a:endParaRPr>
            </a:p>
          </p:txBody>
        </p:sp>
      </p:grpSp>
      <p:sp>
        <p:nvSpPr>
          <p:cNvPr id="8" name="文本框 7"/>
          <p:cNvSpPr txBox="1"/>
          <p:nvPr/>
        </p:nvSpPr>
        <p:spPr>
          <a:xfrm>
            <a:off x="5491220" y="3502820"/>
            <a:ext cx="1165225" cy="460375"/>
          </a:xfrm>
          <a:prstGeom prst="rect">
            <a:avLst/>
          </a:prstGeom>
          <a:noFill/>
        </p:spPr>
        <p:txBody>
          <a:bodyPr wrap="none" rtlCol="0">
            <a:spAutoFit/>
          </a:bodyPr>
          <a:lstStyle/>
          <a:p>
            <a:r>
              <a:rPr lang="en-US" altLang="zh-CN" sz="2400" dirty="0">
                <a:solidFill>
                  <a:srgbClr val="0070C0"/>
                </a:solidFill>
                <a:cs typeface="+mn-ea"/>
                <a:sym typeface="+mn-lt"/>
              </a:rPr>
              <a:t>Part.01</a:t>
            </a:r>
          </a:p>
        </p:txBody>
      </p:sp>
      <p:sp>
        <p:nvSpPr>
          <p:cNvPr id="9" name="文本框 8"/>
          <p:cNvSpPr txBox="1"/>
          <p:nvPr/>
        </p:nvSpPr>
        <p:spPr>
          <a:xfrm>
            <a:off x="2748915" y="4789616"/>
            <a:ext cx="6661552" cy="706755"/>
          </a:xfrm>
          <a:prstGeom prst="rect">
            <a:avLst/>
          </a:prstGeom>
          <a:noFill/>
          <a:ln>
            <a:noFill/>
          </a:ln>
        </p:spPr>
        <p:txBody>
          <a:bodyPr wrap="square" rtlCol="0">
            <a:spAutoFit/>
          </a:bodyPr>
          <a:lstStyle/>
          <a:p>
            <a:pPr algn="ctr"/>
            <a:r>
              <a:rPr lang="zh-CN" altLang="en-US" sz="4000" b="1" spc="600" dirty="0">
                <a:solidFill>
                  <a:srgbClr val="0070C0"/>
                </a:solidFill>
                <a:cs typeface="+mn-ea"/>
                <a:sym typeface="+mn-lt"/>
              </a:rPr>
              <a:t>基本概念</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3106" y="917624"/>
            <a:ext cx="1267268" cy="1267268"/>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5368" y="737426"/>
            <a:ext cx="3293526" cy="1627664"/>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5"/>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7492365" y="0"/>
            <a:ext cx="176149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17572" y="189569"/>
            <a:ext cx="1701793" cy="402590"/>
          </a:xfrm>
          <a:prstGeom prst="rect">
            <a:avLst/>
          </a:prstGeom>
          <a:noFill/>
        </p:spPr>
        <p:txBody>
          <a:bodyPr wrap="square" lIns="0" tIns="48000" rIns="0" bIns="48000" rtlCol="0">
            <a:spAutoFit/>
          </a:bodyPr>
          <a:lstStyle/>
          <a:p>
            <a:pPr algn="ctr"/>
            <a:r>
              <a:rPr lang="en-US" altLang="zh-CN" sz="2000" b="1" dirty="0">
                <a:solidFill>
                  <a:schemeClr val="bg1">
                    <a:lumMod val="50000"/>
                  </a:schemeClr>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35" name="TextBox 6"/>
          <p:cNvSpPr txBox="1"/>
          <p:nvPr>
            <p:custDataLst>
              <p:tags r:id="rId1"/>
            </p:custDataLst>
          </p:nvPr>
        </p:nvSpPr>
        <p:spPr>
          <a:xfrm>
            <a:off x="425449" y="1145141"/>
            <a:ext cx="6304959" cy="525780"/>
          </a:xfrm>
          <a:prstGeom prst="rect">
            <a:avLst/>
          </a:prstGeom>
          <a:noFill/>
        </p:spPr>
        <p:txBody>
          <a:bodyPr wrap="square" lIns="0" tIns="48000" rIns="0" bIns="48000" rtlCol="0">
            <a:spAutoFit/>
          </a:bodyPr>
          <a:lstStyle/>
          <a:p>
            <a:r>
              <a:rPr lang="en-US" altLang="zh-CN" sz="2800" b="1" dirty="0">
                <a:solidFill>
                  <a:schemeClr val="tx1">
                    <a:lumMod val="65000"/>
                    <a:lumOff val="35000"/>
                  </a:schemeClr>
                </a:solidFill>
                <a:cs typeface="+mn-ea"/>
                <a:sym typeface="+mn-lt"/>
              </a:rPr>
              <a:t>3.2 </a:t>
            </a:r>
            <a:r>
              <a:rPr lang="zh-CN" altLang="en-US" sz="2800" b="1" dirty="0">
                <a:solidFill>
                  <a:schemeClr val="tx1">
                    <a:lumMod val="65000"/>
                    <a:lumOff val="35000"/>
                  </a:schemeClr>
                </a:solidFill>
                <a:cs typeface="+mn-ea"/>
                <a:sym typeface="+mn-lt"/>
              </a:rPr>
              <a:t>面向对象设计方法</a:t>
            </a:r>
          </a:p>
        </p:txBody>
      </p:sp>
      <p:sp>
        <p:nvSpPr>
          <p:cNvPr id="3" name="文本框 2"/>
          <p:cNvSpPr txBox="1"/>
          <p:nvPr>
            <p:custDataLst>
              <p:tags r:id="rId2"/>
            </p:custDataLst>
          </p:nvPr>
        </p:nvSpPr>
        <p:spPr>
          <a:xfrm>
            <a:off x="220980" y="1670685"/>
            <a:ext cx="11495405" cy="5035550"/>
          </a:xfrm>
          <a:prstGeom prst="rect">
            <a:avLst/>
          </a:prstGeom>
          <a:noFill/>
        </p:spPr>
        <p:txBody>
          <a:bodyPr wrap="square">
            <a:noAutofit/>
          </a:bodyPr>
          <a:lstStyle/>
          <a:p>
            <a:pPr marL="971550" lvl="2" indent="-285750">
              <a:lnSpc>
                <a:spcPct val="150000"/>
              </a:lnSpc>
              <a:buClr>
                <a:srgbClr val="0054A3"/>
              </a:buClr>
              <a:buFont typeface="Wingdings" panose="05000000000000000000" charset="0"/>
              <a:buChar char="p"/>
              <a:defRPr/>
            </a:pPr>
            <a:r>
              <a:rPr lang="en-US" altLang="zh-CN" sz="2400" dirty="0">
                <a:cs typeface="+mn-ea"/>
                <a:sym typeface="+mn-lt"/>
              </a:rPr>
              <a:t>Rambaugh</a:t>
            </a:r>
            <a:r>
              <a:rPr lang="zh-CN" altLang="en-US" sz="2400" dirty="0">
                <a:cs typeface="+mn-ea"/>
                <a:sym typeface="+mn-lt"/>
              </a:rPr>
              <a:t>及其同事提出的</a:t>
            </a:r>
            <a:r>
              <a:rPr lang="zh-CN" altLang="en-US" sz="2400" b="1" dirty="0">
                <a:solidFill>
                  <a:srgbClr val="FF0000"/>
                </a:solidFill>
                <a:effectLst>
                  <a:outerShdw blurRad="38100" dist="38100" dir="2700000" algn="tl">
                    <a:srgbClr val="000000">
                      <a:alpha val="43137"/>
                    </a:srgbClr>
                  </a:outerShdw>
                </a:effectLst>
                <a:cs typeface="+mn-ea"/>
                <a:sym typeface="+mn-lt"/>
              </a:rPr>
              <a:t>系统设计过程</a:t>
            </a:r>
            <a:r>
              <a:rPr lang="zh-CN" altLang="en-US" sz="2400" dirty="0">
                <a:cs typeface="+mn-ea"/>
                <a:sym typeface="+mn-lt"/>
              </a:rPr>
              <a:t>包含以下步骤：</a:t>
            </a:r>
          </a:p>
          <a:p>
            <a:pPr marL="685800" lvl="2" indent="0">
              <a:lnSpc>
                <a:spcPct val="150000"/>
              </a:lnSpc>
              <a:buClr>
                <a:srgbClr val="0054A3"/>
              </a:buClr>
              <a:buFont typeface="Wingdings" panose="05000000000000000000" charset="0"/>
              <a:buNone/>
              <a:defRPr/>
            </a:pPr>
            <a:r>
              <a:rPr lang="zh-CN" altLang="en-US" sz="2400" dirty="0">
                <a:cs typeface="+mn-ea"/>
                <a:sym typeface="+mn-lt"/>
              </a:rPr>
              <a:t>（</a:t>
            </a:r>
            <a:r>
              <a:rPr lang="en-US" altLang="zh-CN" sz="2400" dirty="0">
                <a:cs typeface="+mn-ea"/>
                <a:sym typeface="+mn-lt"/>
              </a:rPr>
              <a:t>1</a:t>
            </a:r>
            <a:r>
              <a:rPr lang="zh-CN" altLang="en-US" sz="2400" dirty="0">
                <a:cs typeface="+mn-ea"/>
                <a:sym typeface="+mn-lt"/>
              </a:rPr>
              <a:t>）将分析模型划分为子系统</a:t>
            </a:r>
          </a:p>
          <a:p>
            <a:pPr marL="685800" lvl="2" indent="0">
              <a:lnSpc>
                <a:spcPct val="150000"/>
              </a:lnSpc>
              <a:buClr>
                <a:srgbClr val="0054A3"/>
              </a:buClr>
              <a:buFont typeface="Wingdings" panose="05000000000000000000" charset="0"/>
              <a:buNone/>
              <a:defRPr/>
            </a:pPr>
            <a:r>
              <a:rPr lang="zh-CN" altLang="en-US" sz="2400" dirty="0">
                <a:cs typeface="+mn-ea"/>
                <a:sym typeface="+mn-lt"/>
              </a:rPr>
              <a:t>（</a:t>
            </a:r>
            <a:r>
              <a:rPr lang="en-US" altLang="zh-CN" sz="2400" dirty="0">
                <a:cs typeface="+mn-ea"/>
                <a:sym typeface="+mn-lt"/>
              </a:rPr>
              <a:t>2</a:t>
            </a:r>
            <a:r>
              <a:rPr lang="zh-CN" altLang="en-US" sz="2400" dirty="0">
                <a:cs typeface="+mn-ea"/>
                <a:sym typeface="+mn-lt"/>
              </a:rPr>
              <a:t>）标志问题本身的并发性</a:t>
            </a:r>
          </a:p>
          <a:p>
            <a:pPr marL="685800" lvl="2" indent="0">
              <a:lnSpc>
                <a:spcPct val="150000"/>
              </a:lnSpc>
              <a:buClr>
                <a:srgbClr val="0054A3"/>
              </a:buClr>
              <a:buFont typeface="Wingdings" panose="05000000000000000000" charset="0"/>
              <a:buNone/>
              <a:defRPr/>
            </a:pPr>
            <a:r>
              <a:rPr lang="zh-CN" altLang="en-US" sz="2400" dirty="0">
                <a:cs typeface="+mn-ea"/>
                <a:sym typeface="+mn-lt"/>
              </a:rPr>
              <a:t>（</a:t>
            </a:r>
            <a:r>
              <a:rPr lang="en-US" altLang="zh-CN" sz="2400" dirty="0">
                <a:cs typeface="+mn-ea"/>
                <a:sym typeface="+mn-lt"/>
              </a:rPr>
              <a:t>3</a:t>
            </a:r>
            <a:r>
              <a:rPr lang="zh-CN" altLang="en-US" sz="2400" dirty="0">
                <a:cs typeface="+mn-ea"/>
                <a:sym typeface="+mn-lt"/>
              </a:rPr>
              <a:t>）将子系统分配到处理器和任务</a:t>
            </a:r>
          </a:p>
          <a:p>
            <a:pPr marL="685800" lvl="2" indent="0">
              <a:lnSpc>
                <a:spcPct val="150000"/>
              </a:lnSpc>
              <a:buClr>
                <a:srgbClr val="0054A3"/>
              </a:buClr>
              <a:buFont typeface="Wingdings" panose="05000000000000000000" charset="0"/>
              <a:buNone/>
              <a:defRPr/>
            </a:pPr>
            <a:r>
              <a:rPr lang="zh-CN" altLang="en-US" sz="2400" dirty="0">
                <a:cs typeface="+mn-ea"/>
                <a:sym typeface="+mn-lt"/>
              </a:rPr>
              <a:t>（</a:t>
            </a:r>
            <a:r>
              <a:rPr lang="en-US" altLang="zh-CN" sz="2400" dirty="0">
                <a:cs typeface="+mn-ea"/>
                <a:sym typeface="+mn-lt"/>
              </a:rPr>
              <a:t>4</a:t>
            </a:r>
            <a:r>
              <a:rPr lang="zh-CN" altLang="en-US" sz="2400" dirty="0">
                <a:cs typeface="+mn-ea"/>
                <a:sym typeface="+mn-lt"/>
              </a:rPr>
              <a:t>）选择实现数据管理的基本策略</a:t>
            </a:r>
          </a:p>
          <a:p>
            <a:pPr marL="685800" lvl="2" indent="0">
              <a:lnSpc>
                <a:spcPct val="150000"/>
              </a:lnSpc>
              <a:buClr>
                <a:srgbClr val="0054A3"/>
              </a:buClr>
              <a:buFont typeface="Wingdings" panose="05000000000000000000" charset="0"/>
              <a:buNone/>
              <a:defRPr/>
            </a:pPr>
            <a:r>
              <a:rPr lang="zh-CN" altLang="en-US" sz="2400" dirty="0">
                <a:cs typeface="+mn-ea"/>
                <a:sym typeface="+mn-lt"/>
              </a:rPr>
              <a:t>（</a:t>
            </a:r>
            <a:r>
              <a:rPr lang="en-US" altLang="zh-CN" sz="2400" dirty="0">
                <a:cs typeface="+mn-ea"/>
                <a:sym typeface="+mn-lt"/>
              </a:rPr>
              <a:t>5</a:t>
            </a:r>
            <a:r>
              <a:rPr lang="zh-CN" altLang="en-US" sz="2400" dirty="0">
                <a:cs typeface="+mn-ea"/>
                <a:sym typeface="+mn-lt"/>
              </a:rPr>
              <a:t>）标志全局资源及访问它们所需的控制机制</a:t>
            </a:r>
          </a:p>
          <a:p>
            <a:pPr marL="685800" lvl="2" indent="0">
              <a:lnSpc>
                <a:spcPct val="150000"/>
              </a:lnSpc>
              <a:buClr>
                <a:srgbClr val="0054A3"/>
              </a:buClr>
              <a:buFont typeface="Wingdings" panose="05000000000000000000" charset="0"/>
              <a:buNone/>
              <a:defRPr/>
            </a:pPr>
            <a:r>
              <a:rPr lang="zh-CN" altLang="en-US" sz="2400" dirty="0">
                <a:cs typeface="+mn-ea"/>
                <a:sym typeface="+mn-lt"/>
              </a:rPr>
              <a:t>（</a:t>
            </a:r>
            <a:r>
              <a:rPr lang="en-US" altLang="zh-CN" sz="2400" dirty="0">
                <a:cs typeface="+mn-ea"/>
                <a:sym typeface="+mn-lt"/>
              </a:rPr>
              <a:t>6</a:t>
            </a:r>
            <a:r>
              <a:rPr lang="zh-CN" altLang="en-US" sz="2400" dirty="0">
                <a:cs typeface="+mn-ea"/>
                <a:sym typeface="+mn-lt"/>
              </a:rPr>
              <a:t>）为系统定义合适的控制机制</a:t>
            </a:r>
          </a:p>
          <a:p>
            <a:pPr marL="685800" lvl="2" indent="0">
              <a:lnSpc>
                <a:spcPct val="150000"/>
              </a:lnSpc>
              <a:buClr>
                <a:srgbClr val="0054A3"/>
              </a:buClr>
              <a:buFont typeface="Wingdings" panose="05000000000000000000" charset="0"/>
              <a:buNone/>
              <a:defRPr/>
            </a:pPr>
            <a:r>
              <a:rPr lang="zh-CN" altLang="en-US" sz="2400" dirty="0">
                <a:cs typeface="+mn-ea"/>
                <a:sym typeface="+mn-lt"/>
              </a:rPr>
              <a:t>（</a:t>
            </a:r>
            <a:r>
              <a:rPr lang="en-US" altLang="zh-CN" sz="2400" dirty="0">
                <a:cs typeface="+mn-ea"/>
                <a:sym typeface="+mn-lt"/>
              </a:rPr>
              <a:t>7</a:t>
            </a:r>
            <a:r>
              <a:rPr lang="zh-CN" altLang="en-US" sz="2400" dirty="0">
                <a:cs typeface="+mn-ea"/>
                <a:sym typeface="+mn-lt"/>
              </a:rPr>
              <a:t>）考虑边界条件应该如何处理</a:t>
            </a:r>
          </a:p>
          <a:p>
            <a:pPr marL="685800" lvl="2" indent="0">
              <a:lnSpc>
                <a:spcPct val="150000"/>
              </a:lnSpc>
              <a:buClr>
                <a:srgbClr val="0054A3"/>
              </a:buClr>
              <a:buFont typeface="Wingdings" panose="05000000000000000000" charset="0"/>
              <a:buNone/>
              <a:defRPr/>
            </a:pPr>
            <a:r>
              <a:rPr lang="zh-CN" altLang="en-US" sz="2400" dirty="0">
                <a:cs typeface="+mn-ea"/>
                <a:sym typeface="+mn-lt"/>
              </a:rPr>
              <a:t>（</a:t>
            </a:r>
            <a:r>
              <a:rPr lang="en-US" altLang="zh-CN" sz="2400" dirty="0">
                <a:cs typeface="+mn-ea"/>
                <a:sym typeface="+mn-lt"/>
              </a:rPr>
              <a:t>8</a:t>
            </a:r>
            <a:r>
              <a:rPr lang="zh-CN" altLang="en-US" sz="2400" dirty="0">
                <a:cs typeface="+mn-ea"/>
                <a:sym typeface="+mn-lt"/>
              </a:rPr>
              <a:t>）复审并考虑权衡</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720725" y="4113530"/>
            <a:ext cx="10798810" cy="4572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5"/>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7492365" y="0"/>
            <a:ext cx="176149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17572" y="189569"/>
            <a:ext cx="1701793" cy="402590"/>
          </a:xfrm>
          <a:prstGeom prst="rect">
            <a:avLst/>
          </a:prstGeom>
          <a:noFill/>
        </p:spPr>
        <p:txBody>
          <a:bodyPr wrap="square" lIns="0" tIns="48000" rIns="0" bIns="48000" rtlCol="0">
            <a:spAutoFit/>
          </a:bodyPr>
          <a:lstStyle/>
          <a:p>
            <a:pPr algn="ctr"/>
            <a:r>
              <a:rPr lang="en-US" altLang="zh-CN" sz="2000" b="1" dirty="0">
                <a:solidFill>
                  <a:schemeClr val="bg1">
                    <a:lumMod val="50000"/>
                  </a:schemeClr>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35" name="TextBox 6"/>
          <p:cNvSpPr txBox="1"/>
          <p:nvPr>
            <p:custDataLst>
              <p:tags r:id="rId1"/>
            </p:custDataLst>
          </p:nvPr>
        </p:nvSpPr>
        <p:spPr>
          <a:xfrm>
            <a:off x="425449" y="1145141"/>
            <a:ext cx="6304959" cy="525780"/>
          </a:xfrm>
          <a:prstGeom prst="rect">
            <a:avLst/>
          </a:prstGeom>
          <a:noFill/>
        </p:spPr>
        <p:txBody>
          <a:bodyPr wrap="square" lIns="0" tIns="48000" rIns="0" bIns="48000" rtlCol="0">
            <a:spAutoFit/>
          </a:bodyPr>
          <a:lstStyle/>
          <a:p>
            <a:r>
              <a:rPr lang="en-US" altLang="zh-CN" sz="2800" b="1" dirty="0">
                <a:solidFill>
                  <a:schemeClr val="tx1">
                    <a:lumMod val="65000"/>
                    <a:lumOff val="35000"/>
                  </a:schemeClr>
                </a:solidFill>
                <a:cs typeface="+mn-ea"/>
                <a:sym typeface="+mn-lt"/>
              </a:rPr>
              <a:t>3.2 </a:t>
            </a:r>
            <a:r>
              <a:rPr lang="zh-CN" altLang="en-US" sz="2800" b="1" dirty="0">
                <a:solidFill>
                  <a:schemeClr val="tx1">
                    <a:lumMod val="65000"/>
                    <a:lumOff val="35000"/>
                  </a:schemeClr>
                </a:solidFill>
                <a:cs typeface="+mn-ea"/>
                <a:sym typeface="+mn-lt"/>
              </a:rPr>
              <a:t>面向对象设计方法</a:t>
            </a:r>
          </a:p>
        </p:txBody>
      </p:sp>
      <p:sp>
        <p:nvSpPr>
          <p:cNvPr id="3" name="文本框 2"/>
          <p:cNvSpPr txBox="1"/>
          <p:nvPr>
            <p:custDataLst>
              <p:tags r:id="rId2"/>
            </p:custDataLst>
          </p:nvPr>
        </p:nvSpPr>
        <p:spPr>
          <a:xfrm>
            <a:off x="132080" y="1751330"/>
            <a:ext cx="11495405" cy="5035550"/>
          </a:xfrm>
          <a:prstGeom prst="rect">
            <a:avLst/>
          </a:prstGeom>
          <a:noFill/>
        </p:spPr>
        <p:txBody>
          <a:bodyPr wrap="square">
            <a:noAutofit/>
          </a:bodyPr>
          <a:lstStyle/>
          <a:p>
            <a:pPr marL="971550" lvl="2" indent="-285750">
              <a:lnSpc>
                <a:spcPct val="150000"/>
              </a:lnSpc>
              <a:buClr>
                <a:srgbClr val="0054A3"/>
              </a:buClr>
              <a:buFont typeface="Wingdings" panose="05000000000000000000" charset="0"/>
              <a:buChar char="p"/>
              <a:defRPr/>
            </a:pPr>
            <a:r>
              <a:rPr lang="zh-CN" altLang="en-US" sz="2400" b="1" dirty="0">
                <a:solidFill>
                  <a:srgbClr val="FF0000"/>
                </a:solidFill>
                <a:effectLst>
                  <a:outerShdw blurRad="38100" dist="38100" dir="2700000" algn="tl">
                    <a:srgbClr val="000000">
                      <a:alpha val="43137"/>
                    </a:srgbClr>
                  </a:outerShdw>
                </a:effectLst>
                <a:cs typeface="+mn-ea"/>
                <a:sym typeface="+mn-lt"/>
              </a:rPr>
              <a:t>对象设计</a:t>
            </a:r>
            <a:r>
              <a:rPr lang="zh-CN" altLang="en-US" sz="2400" dirty="0">
                <a:cs typeface="+mn-ea"/>
                <a:sym typeface="+mn-lt"/>
              </a:rPr>
              <a:t>过程</a:t>
            </a:r>
          </a:p>
          <a:p>
            <a:pPr marL="685800" lvl="2" indent="0">
              <a:lnSpc>
                <a:spcPct val="150000"/>
              </a:lnSpc>
              <a:buClr>
                <a:srgbClr val="0054A3"/>
              </a:buClr>
              <a:buFont typeface="Wingdings" panose="05000000000000000000" charset="0"/>
              <a:buNone/>
              <a:defRPr/>
            </a:pPr>
            <a:r>
              <a:rPr lang="zh-CN" altLang="en-US" sz="2400" dirty="0">
                <a:cs typeface="+mn-ea"/>
                <a:sym typeface="+mn-lt"/>
              </a:rPr>
              <a:t>（</a:t>
            </a:r>
            <a:r>
              <a:rPr lang="en-US" altLang="zh-CN" sz="2400" dirty="0">
                <a:cs typeface="+mn-ea"/>
                <a:sym typeface="+mn-lt"/>
              </a:rPr>
              <a:t>1</a:t>
            </a:r>
            <a:r>
              <a:rPr lang="zh-CN" altLang="en-US" sz="2400" dirty="0">
                <a:cs typeface="+mn-ea"/>
                <a:sym typeface="+mn-lt"/>
              </a:rPr>
              <a:t>）对象描述：一般采用两种形式，一是</a:t>
            </a:r>
            <a:r>
              <a:rPr lang="zh-CN" altLang="en-US" sz="2400" b="1" dirty="0">
                <a:solidFill>
                  <a:srgbClr val="FF0000"/>
                </a:solidFill>
                <a:effectLst>
                  <a:outerShdw blurRad="38100" dist="38100" dir="2700000" algn="tl">
                    <a:srgbClr val="000000">
                      <a:alpha val="43137"/>
                    </a:srgbClr>
                  </a:outerShdw>
                </a:effectLst>
                <a:cs typeface="+mn-ea"/>
                <a:sym typeface="+mn-lt"/>
              </a:rPr>
              <a:t>协议描述</a:t>
            </a:r>
            <a:r>
              <a:rPr lang="zh-CN" altLang="en-US" sz="2400" dirty="0">
                <a:cs typeface="+mn-ea"/>
                <a:sym typeface="+mn-lt"/>
              </a:rPr>
              <a:t>，通过定义对象可以接收的每个消息和当对象接收到消息后完成的相关操作来建立对象的接口；对象</a:t>
            </a:r>
            <a:r>
              <a:rPr lang="en-US" altLang="zh-CN" sz="2400" dirty="0">
                <a:cs typeface="+mn-ea"/>
                <a:sym typeface="+mn-lt"/>
              </a:rPr>
              <a:t>Motionsensor</a:t>
            </a:r>
            <a:r>
              <a:rPr lang="zh-CN" altLang="en-US" sz="2400" dirty="0">
                <a:cs typeface="+mn-ea"/>
                <a:sym typeface="+mn-lt"/>
              </a:rPr>
              <a:t>读传感器</a:t>
            </a:r>
            <a:r>
              <a:rPr lang="en-US" altLang="zh-CN" sz="2400" dirty="0">
                <a:cs typeface="+mn-ea"/>
                <a:sym typeface="+mn-lt"/>
              </a:rPr>
              <a:t>Sensor</a:t>
            </a:r>
            <a:r>
              <a:rPr lang="zh-CN" altLang="en-US" sz="2400" dirty="0">
                <a:cs typeface="+mn-ea"/>
                <a:sym typeface="+mn-lt"/>
              </a:rPr>
              <a:t>所需的消息为：</a:t>
            </a:r>
          </a:p>
          <a:p>
            <a:pPr marL="685800" lvl="2" indent="0" algn="ctr">
              <a:lnSpc>
                <a:spcPct val="150000"/>
              </a:lnSpc>
              <a:buClr>
                <a:srgbClr val="0054A3"/>
              </a:buClr>
              <a:buFont typeface="Wingdings" panose="05000000000000000000" charset="0"/>
              <a:buNone/>
              <a:defRPr/>
            </a:pPr>
            <a:r>
              <a:rPr lang="en-US" altLang="zh-CN" sz="2400" dirty="0">
                <a:latin typeface="Times New Roman" panose="02020603050405020304" charset="0"/>
                <a:cs typeface="Times New Roman" panose="02020603050405020304" charset="0"/>
                <a:sym typeface="+mn-lt"/>
              </a:rPr>
              <a:t>MESSAGE</a:t>
            </a:r>
            <a:r>
              <a:rPr lang="zh-CN" altLang="en-US" sz="2400" dirty="0">
                <a:latin typeface="Times New Roman" panose="02020603050405020304" charset="0"/>
                <a:cs typeface="Times New Roman" panose="02020603050405020304" charset="0"/>
                <a:sym typeface="+mn-lt"/>
              </a:rPr>
              <a:t>（</a:t>
            </a:r>
            <a:r>
              <a:rPr lang="en-US" altLang="zh-CN" sz="2400" dirty="0">
                <a:latin typeface="Times New Roman" panose="02020603050405020304" charset="0"/>
                <a:cs typeface="Times New Roman" panose="02020603050405020304" charset="0"/>
                <a:sym typeface="+mn-lt"/>
              </a:rPr>
              <a:t>Motionsensor</a:t>
            </a:r>
            <a:r>
              <a:rPr lang="zh-CN" altLang="en-US" sz="2400" dirty="0">
                <a:latin typeface="Times New Roman" panose="02020603050405020304" charset="0"/>
                <a:cs typeface="Times New Roman" panose="02020603050405020304" charset="0"/>
                <a:sym typeface="+mn-lt"/>
              </a:rPr>
              <a:t>）</a:t>
            </a:r>
            <a:r>
              <a:rPr lang="en-US" altLang="zh-CN" sz="2400" dirty="0">
                <a:latin typeface="Times New Roman" panose="02020603050405020304" charset="0"/>
                <a:cs typeface="Times New Roman" panose="02020603050405020304" charset="0"/>
                <a:sym typeface="+mn-lt"/>
              </a:rPr>
              <a:t>     read</a:t>
            </a:r>
            <a:r>
              <a:rPr lang="zh-CN" altLang="en-US" sz="2400" dirty="0">
                <a:latin typeface="Times New Roman" panose="02020603050405020304" charset="0"/>
                <a:cs typeface="Times New Roman" panose="02020603050405020304" charset="0"/>
                <a:sym typeface="+mn-lt"/>
              </a:rPr>
              <a:t>：</a:t>
            </a:r>
            <a:r>
              <a:rPr lang="en-US" altLang="zh-CN" sz="2400" dirty="0">
                <a:latin typeface="Times New Roman" panose="02020603050405020304" charset="0"/>
                <a:cs typeface="Times New Roman" panose="02020603050405020304" charset="0"/>
                <a:sym typeface="+mn-lt"/>
              </a:rPr>
              <a:t>RETURNS sensor ID</a:t>
            </a:r>
            <a:r>
              <a:rPr lang="zh-CN" altLang="en-US" sz="2400" dirty="0">
                <a:latin typeface="Times New Roman" panose="02020603050405020304" charset="0"/>
                <a:cs typeface="Times New Roman" panose="02020603050405020304" charset="0"/>
                <a:sym typeface="+mn-lt"/>
              </a:rPr>
              <a:t>，</a:t>
            </a:r>
            <a:r>
              <a:rPr lang="en-US" altLang="zh-CN" sz="2400" dirty="0">
                <a:latin typeface="Times New Roman" panose="02020603050405020304" charset="0"/>
                <a:cs typeface="Times New Roman" panose="02020603050405020304" charset="0"/>
                <a:sym typeface="+mn-lt"/>
              </a:rPr>
              <a:t>sensor status</a:t>
            </a:r>
            <a:r>
              <a:rPr lang="zh-CN" altLang="en-US" sz="2400" dirty="0">
                <a:latin typeface="Times New Roman" panose="02020603050405020304" charset="0"/>
                <a:cs typeface="Times New Roman" panose="02020603050405020304" charset="0"/>
                <a:sym typeface="+mn-lt"/>
              </a:rPr>
              <a:t>；</a:t>
            </a:r>
            <a:endParaRPr lang="zh-CN" altLang="en-US" sz="2400" dirty="0">
              <a:cs typeface="+mn-ea"/>
              <a:sym typeface="+mn-lt"/>
            </a:endParaRPr>
          </a:p>
          <a:p>
            <a:pPr marL="685800" lvl="2" indent="457200" fontAlgn="auto">
              <a:lnSpc>
                <a:spcPct val="150000"/>
              </a:lnSpc>
              <a:buClr>
                <a:srgbClr val="0054A3"/>
              </a:buClr>
              <a:buFont typeface="Wingdings" panose="05000000000000000000" charset="0"/>
              <a:buNone/>
              <a:defRPr/>
            </a:pPr>
            <a:r>
              <a:rPr lang="en-US" altLang="zh-CN" sz="2400" dirty="0">
                <a:cs typeface="+mn-ea"/>
                <a:sym typeface="+mn-lt"/>
              </a:rPr>
              <a:t>  </a:t>
            </a:r>
            <a:r>
              <a:rPr lang="zh-CN" altLang="en-US" sz="2400" dirty="0">
                <a:cs typeface="+mn-ea"/>
                <a:sym typeface="+mn-lt"/>
              </a:rPr>
              <a:t>二是</a:t>
            </a:r>
            <a:r>
              <a:rPr lang="zh-CN" altLang="en-US" sz="2400" b="1" dirty="0">
                <a:solidFill>
                  <a:srgbClr val="FF0000"/>
                </a:solidFill>
                <a:effectLst>
                  <a:outerShdw blurRad="38100" dist="38100" dir="2700000" algn="tl">
                    <a:srgbClr val="000000">
                      <a:alpha val="43137"/>
                    </a:srgbClr>
                  </a:outerShdw>
                </a:effectLst>
                <a:cs typeface="+mn-ea"/>
                <a:sym typeface="+mn-lt"/>
              </a:rPr>
              <a:t>实现描述</a:t>
            </a:r>
            <a:r>
              <a:rPr lang="zh-CN" altLang="en-US" sz="2400" dirty="0">
                <a:cs typeface="+mn-ea"/>
                <a:sym typeface="+mn-lt"/>
              </a:rPr>
              <a:t>，显示由传送给对象的消息所蕴含的每个操作的实现细节，包括对象名称的定义、类的引用、指明数据项和类型的私有数据结构的定义、每个操作的过程描述、指向这个过程描述的指针等。</a:t>
            </a:r>
          </a:p>
          <a:p>
            <a:pPr marL="685800" lvl="2" indent="0">
              <a:lnSpc>
                <a:spcPct val="150000"/>
              </a:lnSpc>
              <a:buClr>
                <a:srgbClr val="0054A3"/>
              </a:buClr>
              <a:buFont typeface="Wingdings" panose="05000000000000000000" charset="0"/>
              <a:buNone/>
              <a:defRPr/>
            </a:pPr>
            <a:endParaRPr lang="zh-CN" altLang="en-US" sz="2400" dirty="0">
              <a:cs typeface="+mn-ea"/>
              <a:sym typeface="+mn-lt"/>
            </a:endParaRPr>
          </a:p>
        </p:txBody>
      </p:sp>
      <p:sp>
        <p:nvSpPr>
          <p:cNvPr id="4" name="右箭头 3"/>
          <p:cNvSpPr/>
          <p:nvPr/>
        </p:nvSpPr>
        <p:spPr>
          <a:xfrm>
            <a:off x="4969510" y="4241800"/>
            <a:ext cx="430530" cy="180340"/>
          </a:xfrm>
          <a:prstGeom prst="rightArrow">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5"/>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7492365" y="0"/>
            <a:ext cx="176149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17572" y="189569"/>
            <a:ext cx="1701793" cy="402590"/>
          </a:xfrm>
          <a:prstGeom prst="rect">
            <a:avLst/>
          </a:prstGeom>
          <a:noFill/>
        </p:spPr>
        <p:txBody>
          <a:bodyPr wrap="square" lIns="0" tIns="48000" rIns="0" bIns="48000" rtlCol="0">
            <a:spAutoFit/>
          </a:bodyPr>
          <a:lstStyle/>
          <a:p>
            <a:pPr algn="ctr"/>
            <a:r>
              <a:rPr lang="en-US" altLang="zh-CN" sz="2000" b="1" dirty="0">
                <a:solidFill>
                  <a:schemeClr val="bg1">
                    <a:lumMod val="50000"/>
                  </a:schemeClr>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35" name="TextBox 6"/>
          <p:cNvSpPr txBox="1"/>
          <p:nvPr>
            <p:custDataLst>
              <p:tags r:id="rId1"/>
            </p:custDataLst>
          </p:nvPr>
        </p:nvSpPr>
        <p:spPr>
          <a:xfrm>
            <a:off x="425449" y="1145141"/>
            <a:ext cx="6304959" cy="525780"/>
          </a:xfrm>
          <a:prstGeom prst="rect">
            <a:avLst/>
          </a:prstGeom>
          <a:noFill/>
        </p:spPr>
        <p:txBody>
          <a:bodyPr wrap="square" lIns="0" tIns="48000" rIns="0" bIns="48000" rtlCol="0">
            <a:spAutoFit/>
          </a:bodyPr>
          <a:lstStyle/>
          <a:p>
            <a:r>
              <a:rPr lang="en-US" altLang="zh-CN" sz="2800" b="1" dirty="0">
                <a:solidFill>
                  <a:schemeClr val="tx1">
                    <a:lumMod val="65000"/>
                    <a:lumOff val="35000"/>
                  </a:schemeClr>
                </a:solidFill>
                <a:cs typeface="+mn-ea"/>
                <a:sym typeface="+mn-lt"/>
              </a:rPr>
              <a:t>3.2 </a:t>
            </a:r>
            <a:r>
              <a:rPr lang="zh-CN" altLang="en-US" sz="2800" b="1" dirty="0">
                <a:solidFill>
                  <a:schemeClr val="tx1">
                    <a:lumMod val="65000"/>
                    <a:lumOff val="35000"/>
                  </a:schemeClr>
                </a:solidFill>
                <a:cs typeface="+mn-ea"/>
                <a:sym typeface="+mn-lt"/>
              </a:rPr>
              <a:t>面向对象设计方法</a:t>
            </a:r>
          </a:p>
        </p:txBody>
      </p:sp>
      <p:sp>
        <p:nvSpPr>
          <p:cNvPr id="3" name="文本框 2"/>
          <p:cNvSpPr txBox="1"/>
          <p:nvPr>
            <p:custDataLst>
              <p:tags r:id="rId2"/>
            </p:custDataLst>
          </p:nvPr>
        </p:nvSpPr>
        <p:spPr>
          <a:xfrm>
            <a:off x="220980" y="1822450"/>
            <a:ext cx="11495405" cy="5035550"/>
          </a:xfrm>
          <a:prstGeom prst="rect">
            <a:avLst/>
          </a:prstGeom>
          <a:noFill/>
        </p:spPr>
        <p:txBody>
          <a:bodyPr wrap="square">
            <a:noAutofit/>
          </a:bodyPr>
          <a:lstStyle/>
          <a:p>
            <a:pPr marL="971550" lvl="2" indent="-285750">
              <a:lnSpc>
                <a:spcPct val="150000"/>
              </a:lnSpc>
              <a:buClr>
                <a:srgbClr val="0054A3"/>
              </a:buClr>
              <a:buFont typeface="Wingdings" panose="05000000000000000000" charset="0"/>
              <a:buChar char="p"/>
              <a:defRPr/>
            </a:pPr>
            <a:r>
              <a:rPr lang="zh-CN" altLang="en-US" sz="2400" b="1" dirty="0">
                <a:solidFill>
                  <a:srgbClr val="FF0000"/>
                </a:solidFill>
                <a:effectLst>
                  <a:outerShdw blurRad="38100" dist="38100" dir="2700000" algn="tl">
                    <a:srgbClr val="000000">
                      <a:alpha val="43137"/>
                    </a:srgbClr>
                  </a:outerShdw>
                </a:effectLst>
                <a:cs typeface="+mn-ea"/>
                <a:sym typeface="+mn-lt"/>
              </a:rPr>
              <a:t>对象设计</a:t>
            </a:r>
            <a:r>
              <a:rPr lang="zh-CN" altLang="en-US" sz="2400" dirty="0">
                <a:cs typeface="+mn-ea"/>
                <a:sym typeface="+mn-lt"/>
              </a:rPr>
              <a:t>过程</a:t>
            </a:r>
          </a:p>
          <a:p>
            <a:pPr marL="685800" lvl="2" indent="0">
              <a:lnSpc>
                <a:spcPct val="150000"/>
              </a:lnSpc>
              <a:buClr>
                <a:srgbClr val="0054A3"/>
              </a:buClr>
              <a:buFont typeface="Wingdings" panose="05000000000000000000" charset="0"/>
              <a:buNone/>
              <a:defRPr/>
            </a:pPr>
            <a:r>
              <a:rPr lang="zh-CN" altLang="en-US" sz="2400" dirty="0">
                <a:cs typeface="+mn-ea"/>
                <a:sym typeface="+mn-lt"/>
              </a:rPr>
              <a:t>（</a:t>
            </a:r>
            <a:r>
              <a:rPr lang="en-US" altLang="zh-CN" sz="2400" dirty="0">
                <a:cs typeface="+mn-ea"/>
                <a:sym typeface="+mn-lt"/>
              </a:rPr>
              <a:t>2</a:t>
            </a:r>
            <a:r>
              <a:rPr lang="zh-CN" altLang="en-US" sz="2400" dirty="0">
                <a:cs typeface="+mn-ea"/>
                <a:sym typeface="+mn-lt"/>
              </a:rPr>
              <a:t>）程序构件和接口设计：标识存在于对象间的接口和对象的整体结构。为对象设计接口前，首先要识别出系统的职责，并将它们分配到各个对象，职责只表示公共可用的服务，即类中必需的公共接口。</a:t>
            </a:r>
          </a:p>
          <a:p>
            <a:pPr marL="685800" lvl="2" indent="0">
              <a:lnSpc>
                <a:spcPct val="150000"/>
              </a:lnSpc>
              <a:buClr>
                <a:srgbClr val="0054A3"/>
              </a:buClr>
              <a:buFont typeface="Wingdings" panose="05000000000000000000" charset="0"/>
              <a:buNone/>
              <a:defRPr/>
            </a:pPr>
            <a:endParaRPr lang="zh-CN" altLang="en-US" sz="2400" dirty="0">
              <a:cs typeface="+mn-ea"/>
              <a:sym typeface="+mn-l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5"/>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7492365" y="0"/>
            <a:ext cx="176149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17572" y="189569"/>
            <a:ext cx="1701793" cy="402590"/>
          </a:xfrm>
          <a:prstGeom prst="rect">
            <a:avLst/>
          </a:prstGeom>
          <a:noFill/>
        </p:spPr>
        <p:txBody>
          <a:bodyPr wrap="square" lIns="0" tIns="48000" rIns="0" bIns="48000" rtlCol="0">
            <a:spAutoFit/>
          </a:bodyPr>
          <a:lstStyle/>
          <a:p>
            <a:pPr algn="ctr"/>
            <a:r>
              <a:rPr lang="en-US" altLang="zh-CN" sz="2000" b="1" dirty="0">
                <a:solidFill>
                  <a:schemeClr val="bg1">
                    <a:lumMod val="50000"/>
                  </a:schemeClr>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35" name="TextBox 6"/>
          <p:cNvSpPr txBox="1"/>
          <p:nvPr>
            <p:custDataLst>
              <p:tags r:id="rId1"/>
            </p:custDataLst>
          </p:nvPr>
        </p:nvSpPr>
        <p:spPr>
          <a:xfrm>
            <a:off x="425449" y="1145141"/>
            <a:ext cx="6304959" cy="525780"/>
          </a:xfrm>
          <a:prstGeom prst="rect">
            <a:avLst/>
          </a:prstGeom>
          <a:noFill/>
        </p:spPr>
        <p:txBody>
          <a:bodyPr wrap="square" lIns="0" tIns="48000" rIns="0" bIns="48000" rtlCol="0">
            <a:spAutoFit/>
          </a:bodyPr>
          <a:lstStyle/>
          <a:p>
            <a:r>
              <a:rPr lang="en-US" altLang="zh-CN" sz="2800" b="1" dirty="0">
                <a:solidFill>
                  <a:schemeClr val="tx1">
                    <a:lumMod val="65000"/>
                    <a:lumOff val="35000"/>
                  </a:schemeClr>
                </a:solidFill>
                <a:cs typeface="+mn-ea"/>
                <a:sym typeface="+mn-lt"/>
              </a:rPr>
              <a:t>3.2 </a:t>
            </a:r>
            <a:r>
              <a:rPr lang="zh-CN" altLang="en-US" sz="2800" b="1" dirty="0">
                <a:solidFill>
                  <a:schemeClr val="tx1">
                    <a:lumMod val="65000"/>
                    <a:lumOff val="35000"/>
                  </a:schemeClr>
                </a:solidFill>
                <a:cs typeface="+mn-ea"/>
                <a:sym typeface="+mn-lt"/>
              </a:rPr>
              <a:t>面向对象设计方法</a:t>
            </a:r>
          </a:p>
        </p:txBody>
      </p:sp>
      <p:sp>
        <p:nvSpPr>
          <p:cNvPr id="3" name="文本框 2"/>
          <p:cNvSpPr txBox="1"/>
          <p:nvPr>
            <p:custDataLst>
              <p:tags r:id="rId2"/>
            </p:custDataLst>
          </p:nvPr>
        </p:nvSpPr>
        <p:spPr>
          <a:xfrm>
            <a:off x="220980" y="1822450"/>
            <a:ext cx="11495405" cy="5035550"/>
          </a:xfrm>
          <a:prstGeom prst="rect">
            <a:avLst/>
          </a:prstGeom>
          <a:noFill/>
        </p:spPr>
        <p:txBody>
          <a:bodyPr wrap="square">
            <a:noAutofit/>
          </a:bodyPr>
          <a:lstStyle/>
          <a:p>
            <a:pPr marL="971550" lvl="2" indent="-285750">
              <a:lnSpc>
                <a:spcPct val="150000"/>
              </a:lnSpc>
              <a:buClr>
                <a:srgbClr val="0054A3"/>
              </a:buClr>
              <a:buFont typeface="Wingdings" panose="05000000000000000000" charset="0"/>
              <a:buChar char="p"/>
              <a:defRPr/>
            </a:pPr>
            <a:r>
              <a:rPr lang="zh-CN" altLang="en-US" sz="2400" b="1" dirty="0">
                <a:solidFill>
                  <a:srgbClr val="FF0000"/>
                </a:solidFill>
                <a:effectLst>
                  <a:outerShdw blurRad="38100" dist="38100" dir="2700000" algn="tl">
                    <a:srgbClr val="000000">
                      <a:alpha val="43137"/>
                    </a:srgbClr>
                  </a:outerShdw>
                </a:effectLst>
                <a:cs typeface="+mn-ea"/>
                <a:sym typeface="+mn-lt"/>
              </a:rPr>
              <a:t>对象设计</a:t>
            </a:r>
            <a:r>
              <a:rPr lang="zh-CN" altLang="en-US" sz="2400" dirty="0">
                <a:cs typeface="+mn-ea"/>
                <a:sym typeface="+mn-lt"/>
              </a:rPr>
              <a:t>过程</a:t>
            </a:r>
          </a:p>
          <a:p>
            <a:pPr marL="685800" lvl="2" indent="0">
              <a:lnSpc>
                <a:spcPct val="150000"/>
              </a:lnSpc>
              <a:buClr>
                <a:srgbClr val="0054A3"/>
              </a:buClr>
              <a:buFont typeface="Wingdings" panose="05000000000000000000" charset="0"/>
              <a:buNone/>
              <a:defRPr/>
            </a:pPr>
            <a:r>
              <a:rPr lang="zh-CN" altLang="en-US" sz="2400" dirty="0">
                <a:cs typeface="+mn-ea"/>
                <a:sym typeface="+mn-lt"/>
              </a:rPr>
              <a:t>（</a:t>
            </a:r>
            <a:r>
              <a:rPr lang="en-US" altLang="zh-CN" sz="2400" dirty="0">
                <a:cs typeface="+mn-ea"/>
                <a:sym typeface="+mn-lt"/>
              </a:rPr>
              <a:t>3</a:t>
            </a:r>
            <a:r>
              <a:rPr lang="zh-CN" altLang="en-US" sz="2400" dirty="0">
                <a:cs typeface="+mn-ea"/>
                <a:sym typeface="+mn-lt"/>
              </a:rPr>
              <a:t>）设计算法和数据结构：一般包含数据的增删查改、执行计算、监控对象等操作。设计过程中需要根据下列规范进行模块化：</a:t>
            </a:r>
          </a:p>
          <a:p>
            <a:pPr marL="1028700" lvl="2" indent="-342900">
              <a:lnSpc>
                <a:spcPct val="150000"/>
              </a:lnSpc>
              <a:buClr>
                <a:srgbClr val="0054A3"/>
              </a:buClr>
              <a:buFont typeface="Arial" panose="020B0604020202020204" pitchFamily="34" charset="0"/>
              <a:buChar char="•"/>
              <a:defRPr/>
            </a:pPr>
            <a:r>
              <a:rPr lang="zh-CN" altLang="en-US" sz="2400" dirty="0">
                <a:cs typeface="+mn-ea"/>
                <a:sym typeface="+mn-lt"/>
              </a:rPr>
              <a:t>模块接口：详细描述所有模块的名字、参数和参数类型。</a:t>
            </a:r>
          </a:p>
          <a:p>
            <a:pPr marL="1028700" lvl="2" indent="-342900">
              <a:lnSpc>
                <a:spcPct val="150000"/>
              </a:lnSpc>
              <a:buClr>
                <a:srgbClr val="0054A3"/>
              </a:buClr>
              <a:buFont typeface="Arial" panose="020B0604020202020204" pitchFamily="34" charset="0"/>
              <a:buChar char="•"/>
              <a:defRPr/>
            </a:pPr>
            <a:r>
              <a:rPr lang="zh-CN" altLang="en-US" sz="2400" dirty="0">
                <a:cs typeface="+mn-ea"/>
                <a:sym typeface="+mn-lt"/>
              </a:rPr>
              <a:t>模块算法：正确描述模块中使用的算法。</a:t>
            </a:r>
          </a:p>
          <a:p>
            <a:pPr marL="1028700" lvl="2" indent="-342900">
              <a:lnSpc>
                <a:spcPct val="150000"/>
              </a:lnSpc>
              <a:buClr>
                <a:srgbClr val="0054A3"/>
              </a:buClr>
              <a:buFont typeface="Arial" panose="020B0604020202020204" pitchFamily="34" charset="0"/>
              <a:buChar char="•"/>
              <a:defRPr/>
            </a:pPr>
            <a:r>
              <a:rPr lang="zh-CN" altLang="en-US" sz="2400" dirty="0">
                <a:cs typeface="+mn-ea"/>
                <a:sym typeface="+mn-lt"/>
              </a:rPr>
              <a:t>模块数据结构：如果一个模块要求临时存储任何类型的内部数据结构，它就必须被具体地描述出来，包括为每一个内部变量或数据结构定义名字、类型和内部变量。</a:t>
            </a:r>
          </a:p>
          <a:p>
            <a:pPr marL="685800" lvl="2" indent="0">
              <a:lnSpc>
                <a:spcPct val="150000"/>
              </a:lnSpc>
              <a:buClr>
                <a:srgbClr val="0054A3"/>
              </a:buClr>
              <a:buFont typeface="Wingdings" panose="05000000000000000000" charset="0"/>
              <a:buNone/>
              <a:defRPr/>
            </a:pPr>
            <a:endParaRPr lang="zh-CN" altLang="en-US" sz="2400" dirty="0">
              <a:cs typeface="+mn-ea"/>
              <a:sym typeface="+mn-l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5"/>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7492365" y="0"/>
            <a:ext cx="176149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17572" y="189569"/>
            <a:ext cx="1701793" cy="402590"/>
          </a:xfrm>
          <a:prstGeom prst="rect">
            <a:avLst/>
          </a:prstGeom>
          <a:noFill/>
        </p:spPr>
        <p:txBody>
          <a:bodyPr wrap="square" lIns="0" tIns="48000" rIns="0" bIns="48000" rtlCol="0">
            <a:spAutoFit/>
          </a:bodyPr>
          <a:lstStyle/>
          <a:p>
            <a:pPr algn="ctr"/>
            <a:r>
              <a:rPr lang="en-US" altLang="zh-CN" sz="2000" b="1" dirty="0">
                <a:solidFill>
                  <a:schemeClr val="bg1">
                    <a:lumMod val="50000"/>
                  </a:schemeClr>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35" name="TextBox 6"/>
          <p:cNvSpPr txBox="1"/>
          <p:nvPr>
            <p:custDataLst>
              <p:tags r:id="rId1"/>
            </p:custDataLst>
          </p:nvPr>
        </p:nvSpPr>
        <p:spPr>
          <a:xfrm>
            <a:off x="425449" y="1145141"/>
            <a:ext cx="6304959" cy="525780"/>
          </a:xfrm>
          <a:prstGeom prst="rect">
            <a:avLst/>
          </a:prstGeom>
          <a:noFill/>
        </p:spPr>
        <p:txBody>
          <a:bodyPr wrap="square" lIns="0" tIns="48000" rIns="0" bIns="48000" rtlCol="0">
            <a:spAutoFit/>
          </a:bodyPr>
          <a:lstStyle/>
          <a:p>
            <a:r>
              <a:rPr lang="en-US" altLang="zh-CN" sz="2800" b="1" dirty="0">
                <a:solidFill>
                  <a:schemeClr val="tx1">
                    <a:lumMod val="65000"/>
                    <a:lumOff val="35000"/>
                  </a:schemeClr>
                </a:solidFill>
                <a:cs typeface="+mn-ea"/>
                <a:sym typeface="+mn-lt"/>
              </a:rPr>
              <a:t>3.2 </a:t>
            </a:r>
            <a:r>
              <a:rPr lang="zh-CN" altLang="en-US" sz="2800" b="1" dirty="0">
                <a:solidFill>
                  <a:schemeClr val="tx1">
                    <a:lumMod val="65000"/>
                    <a:lumOff val="35000"/>
                  </a:schemeClr>
                </a:solidFill>
                <a:cs typeface="+mn-ea"/>
                <a:sym typeface="+mn-lt"/>
              </a:rPr>
              <a:t>面向对象设计方法</a:t>
            </a:r>
          </a:p>
        </p:txBody>
      </p:sp>
      <p:sp>
        <p:nvSpPr>
          <p:cNvPr id="3" name="文本框 2"/>
          <p:cNvSpPr txBox="1"/>
          <p:nvPr>
            <p:custDataLst>
              <p:tags r:id="rId2"/>
            </p:custDataLst>
          </p:nvPr>
        </p:nvSpPr>
        <p:spPr>
          <a:xfrm>
            <a:off x="220980" y="1822450"/>
            <a:ext cx="11495405" cy="4744085"/>
          </a:xfrm>
          <a:prstGeom prst="rect">
            <a:avLst/>
          </a:prstGeom>
          <a:noFill/>
        </p:spPr>
        <p:txBody>
          <a:bodyPr wrap="square">
            <a:noAutofit/>
          </a:bodyPr>
          <a:lstStyle/>
          <a:p>
            <a:pPr marL="971550" lvl="2" indent="-285750">
              <a:lnSpc>
                <a:spcPct val="150000"/>
              </a:lnSpc>
              <a:buClr>
                <a:srgbClr val="0054A3"/>
              </a:buClr>
              <a:buFont typeface="Wingdings" panose="05000000000000000000" charset="0"/>
              <a:buChar char="p"/>
              <a:defRPr/>
            </a:pPr>
            <a:r>
              <a:rPr lang="zh-CN" altLang="en-US" sz="2400" b="1" dirty="0">
                <a:solidFill>
                  <a:srgbClr val="FF0000"/>
                </a:solidFill>
                <a:effectLst>
                  <a:outerShdw blurRad="38100" dist="38100" dir="2700000" algn="tl">
                    <a:srgbClr val="000000">
                      <a:alpha val="43137"/>
                    </a:srgbClr>
                  </a:outerShdw>
                </a:effectLst>
                <a:cs typeface="+mn-ea"/>
                <a:sym typeface="+mn-lt"/>
              </a:rPr>
              <a:t>设计测试</a:t>
            </a:r>
            <a:r>
              <a:rPr lang="zh-CN" altLang="en-US" sz="2400" dirty="0">
                <a:cs typeface="+mn-ea"/>
                <a:sym typeface="+mn-lt"/>
              </a:rPr>
              <a:t>，测试的主要目标有两个：</a:t>
            </a:r>
          </a:p>
          <a:p>
            <a:pPr marL="1485900" lvl="3" indent="-342900">
              <a:lnSpc>
                <a:spcPct val="150000"/>
              </a:lnSpc>
              <a:buClr>
                <a:srgbClr val="0054A3"/>
              </a:buClr>
              <a:buFont typeface="Arial" panose="020B0604020202020204" pitchFamily="34" charset="0"/>
              <a:buChar char="•"/>
              <a:defRPr/>
            </a:pPr>
            <a:r>
              <a:rPr lang="zh-CN" altLang="en-US" sz="2400" dirty="0">
                <a:cs typeface="+mn-ea"/>
                <a:sym typeface="+mn-lt"/>
              </a:rPr>
              <a:t>验证是否满足需求分析阶段的功能描述要求</a:t>
            </a:r>
          </a:p>
          <a:p>
            <a:pPr marL="1485900" lvl="3" indent="-342900">
              <a:lnSpc>
                <a:spcPct val="150000"/>
              </a:lnSpc>
              <a:buClr>
                <a:srgbClr val="0054A3"/>
              </a:buClr>
              <a:buFont typeface="Arial" panose="020B0604020202020204" pitchFamily="34" charset="0"/>
              <a:buChar char="•"/>
              <a:defRPr/>
            </a:pPr>
            <a:r>
              <a:rPr lang="zh-CN" altLang="en-US" sz="2400" dirty="0">
                <a:cs typeface="+mn-ea"/>
                <a:sym typeface="+mn-lt"/>
              </a:rPr>
              <a:t>确保设计的正确性</a:t>
            </a:r>
          </a:p>
          <a:p>
            <a:pPr marL="685800" lvl="2" indent="0">
              <a:lnSpc>
                <a:spcPct val="150000"/>
              </a:lnSpc>
              <a:buClr>
                <a:srgbClr val="0054A3"/>
              </a:buClr>
              <a:buFont typeface="Wingdings" panose="05000000000000000000" charset="0"/>
              <a:buNone/>
              <a:defRPr/>
            </a:pPr>
            <a:endParaRPr lang="zh-CN" sz="2400" dirty="0">
              <a:cs typeface="+mn-ea"/>
              <a:sym typeface="+mn-l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5"/>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7492365" y="0"/>
            <a:ext cx="176149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17572" y="189569"/>
            <a:ext cx="1701793" cy="402590"/>
          </a:xfrm>
          <a:prstGeom prst="rect">
            <a:avLst/>
          </a:prstGeom>
          <a:noFill/>
        </p:spPr>
        <p:txBody>
          <a:bodyPr wrap="square" lIns="0" tIns="48000" rIns="0" bIns="48000" rtlCol="0">
            <a:spAutoFit/>
          </a:bodyPr>
          <a:lstStyle/>
          <a:p>
            <a:pPr algn="ctr"/>
            <a:r>
              <a:rPr lang="en-US" altLang="zh-CN" sz="2000" b="1" dirty="0">
                <a:solidFill>
                  <a:schemeClr val="bg1">
                    <a:lumMod val="50000"/>
                  </a:schemeClr>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35" name="TextBox 6"/>
          <p:cNvSpPr txBox="1"/>
          <p:nvPr>
            <p:custDataLst>
              <p:tags r:id="rId1"/>
            </p:custDataLst>
          </p:nvPr>
        </p:nvSpPr>
        <p:spPr>
          <a:xfrm>
            <a:off x="425449" y="1145141"/>
            <a:ext cx="6304959" cy="525780"/>
          </a:xfrm>
          <a:prstGeom prst="rect">
            <a:avLst/>
          </a:prstGeom>
          <a:noFill/>
        </p:spPr>
        <p:txBody>
          <a:bodyPr wrap="square" lIns="0" tIns="48000" rIns="0" bIns="48000" rtlCol="0">
            <a:spAutoFit/>
          </a:bodyPr>
          <a:lstStyle/>
          <a:p>
            <a:r>
              <a:rPr lang="en-US" altLang="zh-CN" sz="2800" b="1" dirty="0">
                <a:solidFill>
                  <a:schemeClr val="tx1">
                    <a:lumMod val="65000"/>
                    <a:lumOff val="35000"/>
                  </a:schemeClr>
                </a:solidFill>
                <a:cs typeface="+mn-ea"/>
                <a:sym typeface="+mn-lt"/>
              </a:rPr>
              <a:t>3.2 </a:t>
            </a:r>
            <a:r>
              <a:rPr lang="zh-CN" altLang="en-US" sz="2800" b="1" dirty="0">
                <a:solidFill>
                  <a:schemeClr val="tx1">
                    <a:lumMod val="65000"/>
                    <a:lumOff val="35000"/>
                  </a:schemeClr>
                </a:solidFill>
                <a:cs typeface="+mn-ea"/>
                <a:sym typeface="+mn-lt"/>
              </a:rPr>
              <a:t>面向对象设计方法</a:t>
            </a:r>
          </a:p>
        </p:txBody>
      </p:sp>
      <p:sp>
        <p:nvSpPr>
          <p:cNvPr id="3" name="文本框 2"/>
          <p:cNvSpPr txBox="1"/>
          <p:nvPr>
            <p:custDataLst>
              <p:tags r:id="rId2"/>
            </p:custDataLst>
          </p:nvPr>
        </p:nvSpPr>
        <p:spPr>
          <a:xfrm>
            <a:off x="220980" y="1822450"/>
            <a:ext cx="11495405" cy="5035550"/>
          </a:xfrm>
          <a:prstGeom prst="rect">
            <a:avLst/>
          </a:prstGeom>
          <a:noFill/>
        </p:spPr>
        <p:txBody>
          <a:bodyPr wrap="square">
            <a:noAutofit/>
          </a:bodyPr>
          <a:lstStyle/>
          <a:p>
            <a:pPr marL="971550" lvl="2" indent="-285750">
              <a:lnSpc>
                <a:spcPct val="150000"/>
              </a:lnSpc>
              <a:buClr>
                <a:srgbClr val="0054A3"/>
              </a:buClr>
              <a:buFont typeface="Wingdings" panose="05000000000000000000" charset="0"/>
              <a:buChar char="p"/>
              <a:defRPr/>
            </a:pPr>
            <a:r>
              <a:rPr lang="zh-CN" altLang="en-US" sz="2400" b="1" dirty="0">
                <a:solidFill>
                  <a:srgbClr val="FF0000"/>
                </a:solidFill>
                <a:effectLst>
                  <a:outerShdw blurRad="38100" dist="38100" dir="2700000" algn="tl">
                    <a:srgbClr val="000000">
                      <a:alpha val="43137"/>
                    </a:srgbClr>
                  </a:outerShdw>
                </a:effectLst>
                <a:cs typeface="+mn-ea"/>
                <a:sym typeface="+mn-lt"/>
              </a:rPr>
              <a:t>正式设计审查</a:t>
            </a:r>
            <a:r>
              <a:rPr lang="zh-CN" altLang="en-US" sz="2400" dirty="0">
                <a:cs typeface="+mn-ea"/>
                <a:sym typeface="+mn-lt"/>
              </a:rPr>
              <a:t>是设计过程的重点，全部的产品设计（包括序列图、协作图、详细类图、客户</a:t>
            </a:r>
            <a:r>
              <a:rPr lang="en-US" altLang="zh-CN" sz="2400" dirty="0">
                <a:cs typeface="+mn-ea"/>
                <a:sym typeface="+mn-lt"/>
              </a:rPr>
              <a:t>-</a:t>
            </a:r>
            <a:r>
              <a:rPr lang="zh-CN" altLang="en-US" sz="2400" dirty="0">
                <a:cs typeface="+mn-ea"/>
                <a:sym typeface="+mn-lt"/>
              </a:rPr>
              <a:t>对象图、模块接口说明书和详细设计说明书）将会被审查，以确保它们</a:t>
            </a:r>
            <a:r>
              <a:rPr lang="zh-CN" altLang="en-US" sz="2400" b="1" dirty="0">
                <a:solidFill>
                  <a:srgbClr val="FF0000"/>
                </a:solidFill>
                <a:effectLst>
                  <a:outerShdw blurRad="38100" dist="38100" dir="2700000" algn="tl">
                    <a:srgbClr val="000000">
                      <a:alpha val="43137"/>
                    </a:srgbClr>
                  </a:outerShdw>
                </a:effectLst>
                <a:cs typeface="+mn-ea"/>
                <a:sym typeface="+mn-lt"/>
              </a:rPr>
              <a:t>彼此间的一致性</a:t>
            </a:r>
            <a:r>
              <a:rPr lang="zh-CN" altLang="en-US" sz="2400" dirty="0">
                <a:cs typeface="+mn-ea"/>
                <a:sym typeface="+mn-lt"/>
              </a:rPr>
              <a:t>，以及</a:t>
            </a:r>
            <a:r>
              <a:rPr lang="zh-CN" altLang="en-US" sz="2400" b="1" dirty="0">
                <a:solidFill>
                  <a:srgbClr val="FF0000"/>
                </a:solidFill>
                <a:effectLst>
                  <a:outerShdw blurRad="38100" dist="38100" dir="2700000" algn="tl">
                    <a:srgbClr val="000000">
                      <a:alpha val="43137"/>
                    </a:srgbClr>
                  </a:outerShdw>
                </a:effectLst>
                <a:cs typeface="+mn-ea"/>
                <a:sym typeface="+mn-lt"/>
              </a:rPr>
              <a:t>同最初功能需求之间的一致性</a:t>
            </a:r>
            <a:r>
              <a:rPr lang="zh-CN" altLang="en-US" sz="2400" dirty="0">
                <a:cs typeface="+mn-ea"/>
                <a:sym typeface="+mn-lt"/>
              </a:rPr>
              <a:t>。</a:t>
            </a:r>
          </a:p>
          <a:p>
            <a:pPr marL="971550" lvl="2" indent="-285750">
              <a:lnSpc>
                <a:spcPct val="150000"/>
              </a:lnSpc>
              <a:buClr>
                <a:srgbClr val="0054A3"/>
              </a:buClr>
              <a:buFont typeface="Wingdings" panose="05000000000000000000" charset="0"/>
              <a:buChar char="p"/>
              <a:defRPr/>
            </a:pPr>
            <a:r>
              <a:rPr lang="zh-CN" altLang="en-US" sz="2400" dirty="0">
                <a:cs typeface="+mn-ea"/>
                <a:sym typeface="+mn-lt"/>
              </a:rPr>
              <a:t>设计审查的重点应该放在下面的活动上：</a:t>
            </a:r>
          </a:p>
          <a:p>
            <a:pPr marL="685800" lvl="2" indent="0">
              <a:lnSpc>
                <a:spcPct val="150000"/>
              </a:lnSpc>
              <a:buClr>
                <a:srgbClr val="0054A3"/>
              </a:buClr>
              <a:buFont typeface="Wingdings" panose="05000000000000000000" charset="0"/>
              <a:buNone/>
              <a:defRPr/>
            </a:pPr>
            <a:r>
              <a:rPr lang="zh-CN" altLang="en-US" sz="2400" dirty="0">
                <a:cs typeface="+mn-ea"/>
                <a:sym typeface="+mn-lt"/>
              </a:rPr>
              <a:t>（</a:t>
            </a:r>
            <a:r>
              <a:rPr lang="en-US" altLang="zh-CN" sz="2400" dirty="0">
                <a:cs typeface="+mn-ea"/>
                <a:sym typeface="+mn-lt"/>
              </a:rPr>
              <a:t>1</a:t>
            </a:r>
            <a:r>
              <a:rPr lang="zh-CN" altLang="en-US" sz="2400" dirty="0">
                <a:cs typeface="+mn-ea"/>
                <a:sym typeface="+mn-lt"/>
              </a:rPr>
              <a:t>）让设计匹配需求</a:t>
            </a:r>
          </a:p>
          <a:p>
            <a:pPr marL="685800" lvl="2" indent="0">
              <a:lnSpc>
                <a:spcPct val="150000"/>
              </a:lnSpc>
              <a:buClr>
                <a:srgbClr val="0054A3"/>
              </a:buClr>
              <a:buFont typeface="Wingdings" panose="05000000000000000000" charset="0"/>
              <a:buNone/>
              <a:defRPr/>
            </a:pPr>
            <a:r>
              <a:rPr lang="zh-CN" altLang="en-US" sz="2400" dirty="0">
                <a:cs typeface="+mn-ea"/>
                <a:sym typeface="+mn-lt"/>
              </a:rPr>
              <a:t>（</a:t>
            </a:r>
            <a:r>
              <a:rPr lang="en-US" altLang="zh-CN" sz="2400" dirty="0">
                <a:cs typeface="+mn-ea"/>
                <a:sym typeface="+mn-lt"/>
              </a:rPr>
              <a:t>2</a:t>
            </a:r>
            <a:r>
              <a:rPr lang="zh-CN" altLang="en-US" sz="2400" dirty="0">
                <a:cs typeface="+mn-ea"/>
                <a:sym typeface="+mn-lt"/>
              </a:rPr>
              <a:t>）检验详细类图和详细设计的完整性</a:t>
            </a:r>
          </a:p>
          <a:p>
            <a:pPr marL="685800" lvl="2" indent="0">
              <a:lnSpc>
                <a:spcPct val="150000"/>
              </a:lnSpc>
              <a:buClr>
                <a:srgbClr val="0054A3"/>
              </a:buClr>
              <a:buFont typeface="Wingdings" panose="05000000000000000000" charset="0"/>
              <a:buNone/>
              <a:defRPr/>
            </a:pPr>
            <a:r>
              <a:rPr lang="zh-CN" altLang="en-US" sz="2400" dirty="0">
                <a:cs typeface="+mn-ea"/>
                <a:sym typeface="+mn-lt"/>
              </a:rPr>
              <a:t>（</a:t>
            </a:r>
            <a:r>
              <a:rPr lang="en-US" altLang="zh-CN" sz="2400" dirty="0">
                <a:cs typeface="+mn-ea"/>
                <a:sym typeface="+mn-lt"/>
              </a:rPr>
              <a:t>3</a:t>
            </a:r>
            <a:r>
              <a:rPr lang="zh-CN" altLang="en-US" sz="2400" dirty="0">
                <a:cs typeface="+mn-ea"/>
                <a:sym typeface="+mn-lt"/>
              </a:rPr>
              <a:t>）评估体系结构设计</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5"/>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7492365" y="0"/>
            <a:ext cx="176149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17572" y="189569"/>
            <a:ext cx="1701793" cy="402590"/>
          </a:xfrm>
          <a:prstGeom prst="rect">
            <a:avLst/>
          </a:prstGeom>
          <a:noFill/>
        </p:spPr>
        <p:txBody>
          <a:bodyPr wrap="square" lIns="0" tIns="48000" rIns="0" bIns="48000" rtlCol="0">
            <a:spAutoFit/>
          </a:bodyPr>
          <a:lstStyle/>
          <a:p>
            <a:pPr algn="ctr"/>
            <a:r>
              <a:rPr lang="en-US" altLang="zh-CN" sz="2000" b="1" dirty="0">
                <a:solidFill>
                  <a:schemeClr val="bg1">
                    <a:lumMod val="50000"/>
                  </a:schemeClr>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35" name="TextBox 6"/>
          <p:cNvSpPr txBox="1"/>
          <p:nvPr>
            <p:custDataLst>
              <p:tags r:id="rId1"/>
            </p:custDataLst>
          </p:nvPr>
        </p:nvSpPr>
        <p:spPr>
          <a:xfrm>
            <a:off x="425449" y="1145141"/>
            <a:ext cx="6304959" cy="525780"/>
          </a:xfrm>
          <a:prstGeom prst="rect">
            <a:avLst/>
          </a:prstGeom>
          <a:noFill/>
        </p:spPr>
        <p:txBody>
          <a:bodyPr wrap="square" lIns="0" tIns="48000" rIns="0" bIns="48000" rtlCol="0">
            <a:spAutoFit/>
          </a:bodyPr>
          <a:lstStyle/>
          <a:p>
            <a:r>
              <a:rPr lang="en-US" altLang="zh-CN" sz="2800" b="1" dirty="0">
                <a:solidFill>
                  <a:schemeClr val="tx1">
                    <a:lumMod val="65000"/>
                    <a:lumOff val="35000"/>
                  </a:schemeClr>
                </a:solidFill>
                <a:cs typeface="+mn-ea"/>
                <a:sym typeface="+mn-lt"/>
              </a:rPr>
              <a:t>3.3 </a:t>
            </a:r>
            <a:r>
              <a:rPr lang="zh-CN" altLang="en-US" sz="2800" b="1" dirty="0">
                <a:solidFill>
                  <a:schemeClr val="tx1">
                    <a:lumMod val="65000"/>
                    <a:lumOff val="35000"/>
                  </a:schemeClr>
                </a:solidFill>
                <a:cs typeface="+mn-ea"/>
                <a:sym typeface="+mn-lt"/>
              </a:rPr>
              <a:t>面向对象设计原则</a:t>
            </a:r>
          </a:p>
        </p:txBody>
      </p:sp>
      <p:sp>
        <p:nvSpPr>
          <p:cNvPr id="3" name="文本框 2"/>
          <p:cNvSpPr txBox="1"/>
          <p:nvPr>
            <p:custDataLst>
              <p:tags r:id="rId2"/>
            </p:custDataLst>
          </p:nvPr>
        </p:nvSpPr>
        <p:spPr>
          <a:xfrm>
            <a:off x="220980" y="1822450"/>
            <a:ext cx="11495405" cy="5035550"/>
          </a:xfrm>
          <a:prstGeom prst="rect">
            <a:avLst/>
          </a:prstGeom>
          <a:noFill/>
        </p:spPr>
        <p:txBody>
          <a:bodyPr wrap="square">
            <a:noAutofit/>
          </a:bodyPr>
          <a:lstStyle/>
          <a:p>
            <a:pPr marL="971550" lvl="2" indent="-285750">
              <a:lnSpc>
                <a:spcPct val="150000"/>
              </a:lnSpc>
              <a:buClr>
                <a:srgbClr val="0054A3"/>
              </a:buClr>
              <a:buFont typeface="Wingdings" panose="05000000000000000000" charset="0"/>
              <a:buChar char="p"/>
              <a:defRPr/>
            </a:pPr>
            <a:r>
              <a:rPr lang="zh-CN" altLang="en-US" sz="2400" dirty="0">
                <a:cs typeface="+mn-ea"/>
                <a:sym typeface="+mn-lt"/>
              </a:rPr>
              <a:t>设计过程中应使用简单的、已有的协议，使用简单的服务，设计简单的类，减少消息模式的数目，避免模糊的定义，把设计变动减至最小。面向对象设计中常用的设计准则有</a:t>
            </a:r>
            <a:r>
              <a:rPr lang="en-US" altLang="zh-CN" sz="2400" dirty="0">
                <a:cs typeface="+mn-ea"/>
                <a:sym typeface="+mn-lt"/>
              </a:rPr>
              <a:t>7</a:t>
            </a:r>
            <a:r>
              <a:rPr lang="zh-CN" altLang="en-US" sz="2400" dirty="0">
                <a:cs typeface="+mn-ea"/>
                <a:sym typeface="+mn-lt"/>
              </a:rPr>
              <a:t>种：</a:t>
            </a:r>
          </a:p>
          <a:p>
            <a:pPr marL="685800" lvl="2" indent="0">
              <a:lnSpc>
                <a:spcPct val="150000"/>
              </a:lnSpc>
              <a:buClr>
                <a:srgbClr val="0054A3"/>
              </a:buClr>
              <a:buFont typeface="Wingdings" panose="05000000000000000000" charset="0"/>
              <a:buNone/>
              <a:defRPr/>
            </a:pPr>
            <a:r>
              <a:rPr lang="zh-CN" altLang="en-US" sz="2400" dirty="0">
                <a:cs typeface="+mn-ea"/>
                <a:sym typeface="+mn-lt"/>
              </a:rPr>
              <a:t>（</a:t>
            </a:r>
            <a:r>
              <a:rPr lang="en-US" altLang="zh-CN" sz="2400" dirty="0">
                <a:cs typeface="+mn-ea"/>
                <a:sym typeface="+mn-lt"/>
              </a:rPr>
              <a:t>1</a:t>
            </a:r>
            <a:r>
              <a:rPr lang="zh-CN" altLang="en-US" sz="2400" dirty="0">
                <a:cs typeface="+mn-ea"/>
                <a:sym typeface="+mn-lt"/>
              </a:rPr>
              <a:t>）</a:t>
            </a:r>
            <a:r>
              <a:rPr lang="zh-CN" altLang="en-US" sz="2400" b="1" dirty="0">
                <a:solidFill>
                  <a:srgbClr val="FF0000"/>
                </a:solidFill>
                <a:effectLst>
                  <a:outerShdw blurRad="38100" dist="38100" dir="2700000" algn="tl">
                    <a:srgbClr val="000000">
                      <a:alpha val="43137"/>
                    </a:srgbClr>
                  </a:outerShdw>
                </a:effectLst>
                <a:cs typeface="+mn-ea"/>
                <a:sym typeface="+mn-lt"/>
              </a:rPr>
              <a:t>开闭原则（</a:t>
            </a:r>
            <a:r>
              <a:rPr lang="en-US" altLang="zh-CN" sz="2400" b="1" dirty="0">
                <a:solidFill>
                  <a:srgbClr val="FF0000"/>
                </a:solidFill>
                <a:effectLst>
                  <a:outerShdw blurRad="38100" dist="38100" dir="2700000" algn="tl">
                    <a:srgbClr val="000000">
                      <a:alpha val="43137"/>
                    </a:srgbClr>
                  </a:outerShdw>
                </a:effectLst>
                <a:cs typeface="+mn-ea"/>
                <a:sym typeface="+mn-lt"/>
              </a:rPr>
              <a:t>Open Close Principle</a:t>
            </a:r>
            <a:r>
              <a:rPr lang="zh-CN" altLang="en-US" sz="2400" b="1" dirty="0">
                <a:solidFill>
                  <a:srgbClr val="FF0000"/>
                </a:solidFill>
                <a:effectLst>
                  <a:outerShdw blurRad="38100" dist="38100" dir="2700000" algn="tl">
                    <a:srgbClr val="000000">
                      <a:alpha val="43137"/>
                    </a:srgbClr>
                  </a:outerShdw>
                </a:effectLst>
                <a:cs typeface="+mn-ea"/>
                <a:sym typeface="+mn-lt"/>
              </a:rPr>
              <a:t>，</a:t>
            </a:r>
            <a:r>
              <a:rPr lang="en-US" altLang="zh-CN" sz="2400" b="1" dirty="0">
                <a:solidFill>
                  <a:srgbClr val="FF0000"/>
                </a:solidFill>
                <a:effectLst>
                  <a:outerShdw blurRad="38100" dist="38100" dir="2700000" algn="tl">
                    <a:srgbClr val="000000">
                      <a:alpha val="43137"/>
                    </a:srgbClr>
                  </a:outerShdw>
                </a:effectLst>
                <a:cs typeface="+mn-ea"/>
                <a:sym typeface="+mn-lt"/>
              </a:rPr>
              <a:t>OCP</a:t>
            </a:r>
            <a:r>
              <a:rPr lang="zh-CN" altLang="en-US" sz="2400" b="1" dirty="0">
                <a:solidFill>
                  <a:srgbClr val="FF0000"/>
                </a:solidFill>
                <a:effectLst>
                  <a:outerShdw blurRad="38100" dist="38100" dir="2700000" algn="tl">
                    <a:srgbClr val="000000">
                      <a:alpha val="43137"/>
                    </a:srgbClr>
                  </a:outerShdw>
                </a:effectLst>
                <a:cs typeface="+mn-ea"/>
                <a:sym typeface="+mn-lt"/>
              </a:rPr>
              <a:t>）</a:t>
            </a:r>
            <a:r>
              <a:rPr lang="zh-CN" altLang="en-US" sz="2400" dirty="0">
                <a:cs typeface="+mn-ea"/>
                <a:sym typeface="+mn-lt"/>
              </a:rPr>
              <a:t>：软件实体（类、模块、方法等）应当对扩展开放，对修改关闭。</a:t>
            </a:r>
          </a:p>
          <a:p>
            <a:pPr marL="685800" lvl="2" indent="0">
              <a:lnSpc>
                <a:spcPct val="150000"/>
              </a:lnSpc>
              <a:buClr>
                <a:srgbClr val="0054A3"/>
              </a:buClr>
              <a:buFont typeface="Wingdings" panose="05000000000000000000" charset="0"/>
              <a:buNone/>
              <a:defRPr/>
            </a:pPr>
            <a:r>
              <a:rPr lang="zh-CN" altLang="en-US" sz="2400" dirty="0">
                <a:cs typeface="+mn-ea"/>
                <a:sym typeface="+mn-lt"/>
              </a:rPr>
              <a:t>（</a:t>
            </a:r>
            <a:r>
              <a:rPr lang="en-US" altLang="zh-CN" sz="2400" dirty="0">
                <a:cs typeface="+mn-ea"/>
                <a:sym typeface="+mn-lt"/>
              </a:rPr>
              <a:t>2</a:t>
            </a:r>
            <a:r>
              <a:rPr lang="zh-CN" altLang="en-US" sz="2400" dirty="0">
                <a:cs typeface="+mn-ea"/>
                <a:sym typeface="+mn-lt"/>
              </a:rPr>
              <a:t>）</a:t>
            </a:r>
            <a:r>
              <a:rPr lang="zh-CN" altLang="en-US" sz="2400" b="1" dirty="0">
                <a:solidFill>
                  <a:srgbClr val="FF0000"/>
                </a:solidFill>
                <a:effectLst>
                  <a:outerShdw blurRad="38100" dist="38100" dir="2700000" algn="tl">
                    <a:srgbClr val="000000">
                      <a:alpha val="43137"/>
                    </a:srgbClr>
                  </a:outerShdw>
                </a:effectLst>
                <a:cs typeface="+mn-ea"/>
                <a:sym typeface="+mn-lt"/>
              </a:rPr>
              <a:t>里氏替换原则（</a:t>
            </a:r>
            <a:r>
              <a:rPr lang="en-US" altLang="zh-CN" sz="2400" b="1" dirty="0">
                <a:solidFill>
                  <a:srgbClr val="FF0000"/>
                </a:solidFill>
                <a:effectLst>
                  <a:outerShdw blurRad="38100" dist="38100" dir="2700000" algn="tl">
                    <a:srgbClr val="000000">
                      <a:alpha val="43137"/>
                    </a:srgbClr>
                  </a:outerShdw>
                </a:effectLst>
                <a:cs typeface="+mn-ea"/>
                <a:sym typeface="+mn-lt"/>
              </a:rPr>
              <a:t>Liskov Substitution Principle</a:t>
            </a:r>
            <a:r>
              <a:rPr lang="zh-CN" altLang="en-US" sz="2400" b="1" dirty="0">
                <a:solidFill>
                  <a:srgbClr val="FF0000"/>
                </a:solidFill>
                <a:effectLst>
                  <a:outerShdw blurRad="38100" dist="38100" dir="2700000" algn="tl">
                    <a:srgbClr val="000000">
                      <a:alpha val="43137"/>
                    </a:srgbClr>
                  </a:outerShdw>
                </a:effectLst>
                <a:cs typeface="+mn-ea"/>
                <a:sym typeface="+mn-lt"/>
              </a:rPr>
              <a:t>，</a:t>
            </a:r>
            <a:r>
              <a:rPr lang="en-US" altLang="zh-CN" sz="2400" b="1" dirty="0">
                <a:solidFill>
                  <a:srgbClr val="FF0000"/>
                </a:solidFill>
                <a:effectLst>
                  <a:outerShdw blurRad="38100" dist="38100" dir="2700000" algn="tl">
                    <a:srgbClr val="000000">
                      <a:alpha val="43137"/>
                    </a:srgbClr>
                  </a:outerShdw>
                </a:effectLst>
                <a:cs typeface="+mn-ea"/>
                <a:sym typeface="+mn-lt"/>
              </a:rPr>
              <a:t>LSP</a:t>
            </a:r>
            <a:r>
              <a:rPr lang="zh-CN" altLang="en-US" sz="2400" b="1" dirty="0">
                <a:solidFill>
                  <a:srgbClr val="FF0000"/>
                </a:solidFill>
                <a:effectLst>
                  <a:outerShdw blurRad="38100" dist="38100" dir="2700000" algn="tl">
                    <a:srgbClr val="000000">
                      <a:alpha val="43137"/>
                    </a:srgbClr>
                  </a:outerShdw>
                </a:effectLst>
                <a:cs typeface="+mn-ea"/>
                <a:sym typeface="+mn-lt"/>
              </a:rPr>
              <a:t>）</a:t>
            </a:r>
            <a:r>
              <a:rPr lang="zh-CN" altLang="en-US" sz="2400" dirty="0">
                <a:cs typeface="+mn-ea"/>
                <a:sym typeface="+mn-lt"/>
              </a:rPr>
              <a:t>：继承必须确保超类所拥有的性质在子类中仍然成立。</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5"/>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7492365" y="0"/>
            <a:ext cx="176149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17572" y="189569"/>
            <a:ext cx="1701793" cy="402590"/>
          </a:xfrm>
          <a:prstGeom prst="rect">
            <a:avLst/>
          </a:prstGeom>
          <a:noFill/>
        </p:spPr>
        <p:txBody>
          <a:bodyPr wrap="square" lIns="0" tIns="48000" rIns="0" bIns="48000" rtlCol="0">
            <a:spAutoFit/>
          </a:bodyPr>
          <a:lstStyle/>
          <a:p>
            <a:pPr algn="ctr"/>
            <a:r>
              <a:rPr lang="en-US" altLang="zh-CN" sz="2000" b="1" dirty="0">
                <a:solidFill>
                  <a:schemeClr val="bg1">
                    <a:lumMod val="50000"/>
                  </a:schemeClr>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35" name="TextBox 6"/>
          <p:cNvSpPr txBox="1"/>
          <p:nvPr>
            <p:custDataLst>
              <p:tags r:id="rId1"/>
            </p:custDataLst>
          </p:nvPr>
        </p:nvSpPr>
        <p:spPr>
          <a:xfrm>
            <a:off x="425449" y="1145141"/>
            <a:ext cx="6304959" cy="525780"/>
          </a:xfrm>
          <a:prstGeom prst="rect">
            <a:avLst/>
          </a:prstGeom>
          <a:noFill/>
        </p:spPr>
        <p:txBody>
          <a:bodyPr wrap="square" lIns="0" tIns="48000" rIns="0" bIns="48000" rtlCol="0">
            <a:spAutoFit/>
          </a:bodyPr>
          <a:lstStyle/>
          <a:p>
            <a:r>
              <a:rPr lang="en-US" altLang="zh-CN" sz="2800" b="1" dirty="0">
                <a:solidFill>
                  <a:schemeClr val="tx1">
                    <a:lumMod val="65000"/>
                    <a:lumOff val="35000"/>
                  </a:schemeClr>
                </a:solidFill>
                <a:cs typeface="+mn-ea"/>
                <a:sym typeface="+mn-lt"/>
              </a:rPr>
              <a:t>3.3 </a:t>
            </a:r>
            <a:r>
              <a:rPr lang="zh-CN" altLang="en-US" sz="2800" b="1" dirty="0">
                <a:solidFill>
                  <a:schemeClr val="tx1">
                    <a:lumMod val="65000"/>
                    <a:lumOff val="35000"/>
                  </a:schemeClr>
                </a:solidFill>
                <a:cs typeface="+mn-ea"/>
                <a:sym typeface="+mn-lt"/>
              </a:rPr>
              <a:t>面向对象设计原则</a:t>
            </a:r>
          </a:p>
        </p:txBody>
      </p:sp>
      <p:sp>
        <p:nvSpPr>
          <p:cNvPr id="3" name="文本框 2"/>
          <p:cNvSpPr txBox="1"/>
          <p:nvPr>
            <p:custDataLst>
              <p:tags r:id="rId2"/>
            </p:custDataLst>
          </p:nvPr>
        </p:nvSpPr>
        <p:spPr>
          <a:xfrm>
            <a:off x="220980" y="1822450"/>
            <a:ext cx="11495405" cy="5035550"/>
          </a:xfrm>
          <a:prstGeom prst="rect">
            <a:avLst/>
          </a:prstGeom>
          <a:noFill/>
        </p:spPr>
        <p:txBody>
          <a:bodyPr wrap="square">
            <a:noAutofit/>
          </a:bodyPr>
          <a:lstStyle/>
          <a:p>
            <a:pPr marL="685800" lvl="2" indent="0">
              <a:lnSpc>
                <a:spcPct val="150000"/>
              </a:lnSpc>
              <a:buClr>
                <a:srgbClr val="0054A3"/>
              </a:buClr>
              <a:buFont typeface="Wingdings" panose="05000000000000000000" charset="0"/>
              <a:buNone/>
              <a:defRPr/>
            </a:pPr>
            <a:r>
              <a:rPr lang="zh-CN" altLang="en-US" sz="2400" dirty="0">
                <a:cs typeface="+mn-ea"/>
                <a:sym typeface="+mn-lt"/>
              </a:rPr>
              <a:t>（</a:t>
            </a:r>
            <a:r>
              <a:rPr lang="en-US" altLang="zh-CN" sz="2400" dirty="0">
                <a:cs typeface="+mn-ea"/>
                <a:sym typeface="+mn-lt"/>
              </a:rPr>
              <a:t>3</a:t>
            </a:r>
            <a:r>
              <a:rPr lang="zh-CN" altLang="en-US" sz="2400" dirty="0">
                <a:cs typeface="+mn-ea"/>
                <a:sym typeface="+mn-lt"/>
              </a:rPr>
              <a:t>）</a:t>
            </a:r>
            <a:r>
              <a:rPr lang="zh-CN" altLang="en-US" sz="2400" b="1" dirty="0">
                <a:solidFill>
                  <a:srgbClr val="FF0000"/>
                </a:solidFill>
                <a:effectLst>
                  <a:outerShdw blurRad="38100" dist="38100" dir="2700000" algn="tl">
                    <a:srgbClr val="000000">
                      <a:alpha val="43137"/>
                    </a:srgbClr>
                  </a:outerShdw>
                </a:effectLst>
                <a:cs typeface="+mn-ea"/>
                <a:sym typeface="+mn-lt"/>
              </a:rPr>
              <a:t>依赖倒置原则（</a:t>
            </a:r>
            <a:r>
              <a:rPr lang="en-US" altLang="zh-CN" sz="2400" b="1" dirty="0">
                <a:solidFill>
                  <a:srgbClr val="FF0000"/>
                </a:solidFill>
                <a:effectLst>
                  <a:outerShdw blurRad="38100" dist="38100" dir="2700000" algn="tl">
                    <a:srgbClr val="000000">
                      <a:alpha val="43137"/>
                    </a:srgbClr>
                  </a:outerShdw>
                </a:effectLst>
                <a:cs typeface="+mn-ea"/>
                <a:sym typeface="+mn-lt"/>
              </a:rPr>
              <a:t>Dependence Inversion Principle</a:t>
            </a:r>
            <a:r>
              <a:rPr lang="zh-CN" altLang="en-US" sz="2400" b="1" dirty="0">
                <a:solidFill>
                  <a:srgbClr val="FF0000"/>
                </a:solidFill>
                <a:effectLst>
                  <a:outerShdw blurRad="38100" dist="38100" dir="2700000" algn="tl">
                    <a:srgbClr val="000000">
                      <a:alpha val="43137"/>
                    </a:srgbClr>
                  </a:outerShdw>
                </a:effectLst>
                <a:cs typeface="+mn-ea"/>
                <a:sym typeface="+mn-lt"/>
              </a:rPr>
              <a:t>，</a:t>
            </a:r>
            <a:r>
              <a:rPr lang="en-US" altLang="zh-CN" sz="2400" b="1" dirty="0">
                <a:solidFill>
                  <a:srgbClr val="FF0000"/>
                </a:solidFill>
                <a:effectLst>
                  <a:outerShdw blurRad="38100" dist="38100" dir="2700000" algn="tl">
                    <a:srgbClr val="000000">
                      <a:alpha val="43137"/>
                    </a:srgbClr>
                  </a:outerShdw>
                </a:effectLst>
                <a:cs typeface="+mn-ea"/>
                <a:sym typeface="+mn-lt"/>
              </a:rPr>
              <a:t>DIP</a:t>
            </a:r>
            <a:r>
              <a:rPr lang="zh-CN" altLang="en-US" sz="2400" b="1" dirty="0">
                <a:solidFill>
                  <a:srgbClr val="FF0000"/>
                </a:solidFill>
                <a:effectLst>
                  <a:outerShdw blurRad="38100" dist="38100" dir="2700000" algn="tl">
                    <a:srgbClr val="000000">
                      <a:alpha val="43137"/>
                    </a:srgbClr>
                  </a:outerShdw>
                </a:effectLst>
                <a:cs typeface="+mn-ea"/>
                <a:sym typeface="+mn-lt"/>
              </a:rPr>
              <a:t>）</a:t>
            </a:r>
            <a:r>
              <a:rPr lang="zh-CN" altLang="en-US" sz="2400" dirty="0">
                <a:cs typeface="+mn-ea"/>
                <a:sym typeface="+mn-lt"/>
              </a:rPr>
              <a:t>：设计代码结构时，高层模块不应该依赖低层模块，二者都应该依赖其抽象。</a:t>
            </a:r>
          </a:p>
          <a:p>
            <a:pPr marL="685800" lvl="2" indent="0">
              <a:lnSpc>
                <a:spcPct val="150000"/>
              </a:lnSpc>
              <a:buClr>
                <a:srgbClr val="0054A3"/>
              </a:buClr>
              <a:buFont typeface="Wingdings" panose="05000000000000000000" charset="0"/>
              <a:buNone/>
              <a:defRPr/>
            </a:pPr>
            <a:r>
              <a:rPr lang="zh-CN" altLang="en-US" sz="2400" dirty="0">
                <a:cs typeface="+mn-ea"/>
                <a:sym typeface="+mn-lt"/>
              </a:rPr>
              <a:t>（</a:t>
            </a:r>
            <a:r>
              <a:rPr lang="en-US" altLang="zh-CN" sz="2400" dirty="0">
                <a:cs typeface="+mn-ea"/>
                <a:sym typeface="+mn-lt"/>
              </a:rPr>
              <a:t>4</a:t>
            </a:r>
            <a:r>
              <a:rPr lang="zh-CN" altLang="en-US" sz="2400" dirty="0">
                <a:cs typeface="+mn-ea"/>
                <a:sym typeface="+mn-lt"/>
              </a:rPr>
              <a:t>）</a:t>
            </a:r>
            <a:r>
              <a:rPr lang="zh-CN" altLang="en-US" sz="2400" b="1" dirty="0">
                <a:solidFill>
                  <a:srgbClr val="FF0000"/>
                </a:solidFill>
                <a:effectLst>
                  <a:outerShdw blurRad="38100" dist="38100" dir="2700000" algn="tl">
                    <a:srgbClr val="000000">
                      <a:alpha val="43137"/>
                    </a:srgbClr>
                  </a:outerShdw>
                </a:effectLst>
                <a:cs typeface="+mn-ea"/>
                <a:sym typeface="+mn-lt"/>
              </a:rPr>
              <a:t>合成复用原则（</a:t>
            </a:r>
            <a:r>
              <a:rPr lang="en-US" altLang="zh-CN" sz="2400" b="1" dirty="0">
                <a:solidFill>
                  <a:srgbClr val="FF0000"/>
                </a:solidFill>
                <a:effectLst>
                  <a:outerShdw blurRad="38100" dist="38100" dir="2700000" algn="tl">
                    <a:srgbClr val="000000">
                      <a:alpha val="43137"/>
                    </a:srgbClr>
                  </a:outerShdw>
                </a:effectLst>
                <a:cs typeface="+mn-ea"/>
                <a:sym typeface="+mn-lt"/>
              </a:rPr>
              <a:t>Composite Reuse Principle</a:t>
            </a:r>
            <a:r>
              <a:rPr lang="zh-CN" altLang="en-US" sz="2400" b="1" dirty="0">
                <a:solidFill>
                  <a:srgbClr val="FF0000"/>
                </a:solidFill>
                <a:effectLst>
                  <a:outerShdw blurRad="38100" dist="38100" dir="2700000" algn="tl">
                    <a:srgbClr val="000000">
                      <a:alpha val="43137"/>
                    </a:srgbClr>
                  </a:outerShdw>
                </a:effectLst>
                <a:cs typeface="+mn-ea"/>
                <a:sym typeface="+mn-lt"/>
              </a:rPr>
              <a:t>，</a:t>
            </a:r>
            <a:r>
              <a:rPr lang="en-US" altLang="zh-CN" sz="2400" b="1" dirty="0">
                <a:solidFill>
                  <a:srgbClr val="FF0000"/>
                </a:solidFill>
                <a:effectLst>
                  <a:outerShdw blurRad="38100" dist="38100" dir="2700000" algn="tl">
                    <a:srgbClr val="000000">
                      <a:alpha val="43137"/>
                    </a:srgbClr>
                  </a:outerShdw>
                </a:effectLst>
                <a:cs typeface="+mn-ea"/>
                <a:sym typeface="+mn-lt"/>
              </a:rPr>
              <a:t>CRP</a:t>
            </a:r>
            <a:r>
              <a:rPr lang="zh-CN" altLang="en-US" sz="2400" b="1" dirty="0">
                <a:solidFill>
                  <a:srgbClr val="FF0000"/>
                </a:solidFill>
                <a:effectLst>
                  <a:outerShdw blurRad="38100" dist="38100" dir="2700000" algn="tl">
                    <a:srgbClr val="000000">
                      <a:alpha val="43137"/>
                    </a:srgbClr>
                  </a:outerShdw>
                </a:effectLst>
                <a:cs typeface="+mn-ea"/>
                <a:sym typeface="+mn-lt"/>
              </a:rPr>
              <a:t>）</a:t>
            </a:r>
            <a:r>
              <a:rPr lang="zh-CN" altLang="en-US" sz="2400" dirty="0">
                <a:cs typeface="+mn-ea"/>
                <a:sym typeface="+mn-lt"/>
              </a:rPr>
              <a:t>：在软件复用时，对类图关系的处理要尽量先使用组合或聚合等关联关系来实现，其次才考虑使用继承关系来实现。</a:t>
            </a:r>
          </a:p>
          <a:p>
            <a:pPr marL="685800" lvl="2" indent="0">
              <a:lnSpc>
                <a:spcPct val="150000"/>
              </a:lnSpc>
              <a:buClr>
                <a:srgbClr val="0054A3"/>
              </a:buClr>
              <a:buFont typeface="Wingdings" panose="05000000000000000000" charset="0"/>
              <a:buNone/>
              <a:defRPr/>
            </a:pPr>
            <a:r>
              <a:rPr lang="zh-CN" altLang="en-US" sz="2400" dirty="0">
                <a:cs typeface="+mn-ea"/>
                <a:sym typeface="+mn-lt"/>
              </a:rPr>
              <a:t>（</a:t>
            </a:r>
            <a:r>
              <a:rPr lang="en-US" altLang="zh-CN" sz="2400" dirty="0">
                <a:cs typeface="+mn-ea"/>
                <a:sym typeface="+mn-lt"/>
              </a:rPr>
              <a:t>5</a:t>
            </a:r>
            <a:r>
              <a:rPr lang="zh-CN" altLang="en-US" sz="2400" dirty="0">
                <a:cs typeface="+mn-ea"/>
                <a:sym typeface="+mn-lt"/>
              </a:rPr>
              <a:t>）</a:t>
            </a:r>
            <a:r>
              <a:rPr lang="zh-CN" altLang="en-US" sz="2400" b="1" dirty="0">
                <a:solidFill>
                  <a:srgbClr val="FF0000"/>
                </a:solidFill>
                <a:effectLst>
                  <a:outerShdw blurRad="38100" dist="38100" dir="2700000" algn="tl">
                    <a:srgbClr val="000000">
                      <a:alpha val="43137"/>
                    </a:srgbClr>
                  </a:outerShdw>
                </a:effectLst>
                <a:cs typeface="+mn-ea"/>
                <a:sym typeface="+mn-lt"/>
              </a:rPr>
              <a:t>接口隔离原则（</a:t>
            </a:r>
            <a:r>
              <a:rPr lang="en-US" altLang="zh-CN" sz="2400" b="1" dirty="0">
                <a:solidFill>
                  <a:srgbClr val="FF0000"/>
                </a:solidFill>
                <a:effectLst>
                  <a:outerShdw blurRad="38100" dist="38100" dir="2700000" algn="tl">
                    <a:srgbClr val="000000">
                      <a:alpha val="43137"/>
                    </a:srgbClr>
                  </a:outerShdw>
                </a:effectLst>
                <a:cs typeface="+mn-ea"/>
                <a:sym typeface="+mn-lt"/>
              </a:rPr>
              <a:t>Interface Segregation Principle</a:t>
            </a:r>
            <a:r>
              <a:rPr lang="zh-CN" altLang="en-US" sz="2400" b="1" dirty="0">
                <a:solidFill>
                  <a:srgbClr val="FF0000"/>
                </a:solidFill>
                <a:effectLst>
                  <a:outerShdw blurRad="38100" dist="38100" dir="2700000" algn="tl">
                    <a:srgbClr val="000000">
                      <a:alpha val="43137"/>
                    </a:srgbClr>
                  </a:outerShdw>
                </a:effectLst>
                <a:cs typeface="+mn-ea"/>
                <a:sym typeface="+mn-lt"/>
              </a:rPr>
              <a:t>，</a:t>
            </a:r>
            <a:r>
              <a:rPr lang="en-US" altLang="zh-CN" sz="2400" b="1" dirty="0">
                <a:solidFill>
                  <a:srgbClr val="FF0000"/>
                </a:solidFill>
                <a:effectLst>
                  <a:outerShdw blurRad="38100" dist="38100" dir="2700000" algn="tl">
                    <a:srgbClr val="000000">
                      <a:alpha val="43137"/>
                    </a:srgbClr>
                  </a:outerShdw>
                </a:effectLst>
                <a:cs typeface="+mn-ea"/>
                <a:sym typeface="+mn-lt"/>
              </a:rPr>
              <a:t>ISP</a:t>
            </a:r>
            <a:r>
              <a:rPr lang="zh-CN" altLang="en-US" sz="2400" b="1" dirty="0">
                <a:solidFill>
                  <a:srgbClr val="FF0000"/>
                </a:solidFill>
                <a:effectLst>
                  <a:outerShdw blurRad="38100" dist="38100" dir="2700000" algn="tl">
                    <a:srgbClr val="000000">
                      <a:alpha val="43137"/>
                    </a:srgbClr>
                  </a:outerShdw>
                </a:effectLst>
                <a:cs typeface="+mn-ea"/>
                <a:sym typeface="+mn-lt"/>
              </a:rPr>
              <a:t>）</a:t>
            </a:r>
            <a:r>
              <a:rPr lang="zh-CN" altLang="en-US" sz="2400" dirty="0">
                <a:cs typeface="+mn-ea"/>
                <a:sym typeface="+mn-lt"/>
              </a:rPr>
              <a:t>：客户不应该依赖他们用不到的方法，只给每个客户所需要的接口。</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5"/>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7492365" y="0"/>
            <a:ext cx="176149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17572" y="189569"/>
            <a:ext cx="1701793" cy="402590"/>
          </a:xfrm>
          <a:prstGeom prst="rect">
            <a:avLst/>
          </a:prstGeom>
          <a:noFill/>
        </p:spPr>
        <p:txBody>
          <a:bodyPr wrap="square" lIns="0" tIns="48000" rIns="0" bIns="48000" rtlCol="0">
            <a:spAutoFit/>
          </a:bodyPr>
          <a:lstStyle/>
          <a:p>
            <a:pPr algn="ctr"/>
            <a:r>
              <a:rPr lang="en-US" altLang="zh-CN" sz="2000" b="1" dirty="0">
                <a:solidFill>
                  <a:schemeClr val="bg1">
                    <a:lumMod val="50000"/>
                  </a:schemeClr>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35" name="TextBox 6"/>
          <p:cNvSpPr txBox="1"/>
          <p:nvPr>
            <p:custDataLst>
              <p:tags r:id="rId1"/>
            </p:custDataLst>
          </p:nvPr>
        </p:nvSpPr>
        <p:spPr>
          <a:xfrm>
            <a:off x="425449" y="1145141"/>
            <a:ext cx="6304959" cy="525780"/>
          </a:xfrm>
          <a:prstGeom prst="rect">
            <a:avLst/>
          </a:prstGeom>
          <a:noFill/>
        </p:spPr>
        <p:txBody>
          <a:bodyPr wrap="square" lIns="0" tIns="48000" rIns="0" bIns="48000" rtlCol="0">
            <a:spAutoFit/>
          </a:bodyPr>
          <a:lstStyle/>
          <a:p>
            <a:r>
              <a:rPr lang="en-US" altLang="zh-CN" sz="2800" b="1" dirty="0">
                <a:solidFill>
                  <a:schemeClr val="tx1">
                    <a:lumMod val="65000"/>
                    <a:lumOff val="35000"/>
                  </a:schemeClr>
                </a:solidFill>
                <a:cs typeface="+mn-ea"/>
                <a:sym typeface="+mn-lt"/>
              </a:rPr>
              <a:t>3.3 </a:t>
            </a:r>
            <a:r>
              <a:rPr lang="zh-CN" altLang="en-US" sz="2800" b="1" dirty="0">
                <a:solidFill>
                  <a:schemeClr val="tx1">
                    <a:lumMod val="65000"/>
                    <a:lumOff val="35000"/>
                  </a:schemeClr>
                </a:solidFill>
                <a:cs typeface="+mn-ea"/>
                <a:sym typeface="+mn-lt"/>
              </a:rPr>
              <a:t>面向对象设计原则</a:t>
            </a:r>
          </a:p>
        </p:txBody>
      </p:sp>
      <p:sp>
        <p:nvSpPr>
          <p:cNvPr id="3" name="文本框 2"/>
          <p:cNvSpPr txBox="1"/>
          <p:nvPr>
            <p:custDataLst>
              <p:tags r:id="rId2"/>
            </p:custDataLst>
          </p:nvPr>
        </p:nvSpPr>
        <p:spPr>
          <a:xfrm>
            <a:off x="220980" y="1822450"/>
            <a:ext cx="11495405" cy="5035550"/>
          </a:xfrm>
          <a:prstGeom prst="rect">
            <a:avLst/>
          </a:prstGeom>
          <a:noFill/>
        </p:spPr>
        <p:txBody>
          <a:bodyPr wrap="square">
            <a:noAutofit/>
          </a:bodyPr>
          <a:lstStyle/>
          <a:p>
            <a:pPr marL="685800" lvl="2" indent="0">
              <a:lnSpc>
                <a:spcPct val="150000"/>
              </a:lnSpc>
              <a:buClr>
                <a:srgbClr val="0054A3"/>
              </a:buClr>
              <a:buFont typeface="Wingdings" panose="05000000000000000000" charset="0"/>
              <a:buNone/>
              <a:defRPr/>
            </a:pPr>
            <a:r>
              <a:rPr lang="zh-CN" sz="2400" dirty="0">
                <a:cs typeface="+mn-ea"/>
                <a:sym typeface="+mn-lt"/>
              </a:rPr>
              <a:t>（</a:t>
            </a:r>
            <a:r>
              <a:rPr lang="en-US" altLang="zh-CN" sz="2400" dirty="0">
                <a:cs typeface="+mn-ea"/>
                <a:sym typeface="+mn-lt"/>
              </a:rPr>
              <a:t>6</a:t>
            </a:r>
            <a:r>
              <a:rPr lang="zh-CN" altLang="en-US" sz="2400" dirty="0">
                <a:cs typeface="+mn-ea"/>
                <a:sym typeface="+mn-lt"/>
              </a:rPr>
              <a:t>）</a:t>
            </a:r>
            <a:r>
              <a:rPr lang="zh-CN" altLang="en-US" sz="2400" b="1" dirty="0">
                <a:solidFill>
                  <a:srgbClr val="FF0000"/>
                </a:solidFill>
                <a:effectLst>
                  <a:outerShdw blurRad="38100" dist="38100" dir="2700000" algn="tl">
                    <a:srgbClr val="000000">
                      <a:alpha val="43137"/>
                    </a:srgbClr>
                  </a:outerShdw>
                </a:effectLst>
                <a:cs typeface="+mn-ea"/>
                <a:sym typeface="+mn-lt"/>
              </a:rPr>
              <a:t>迪米特法则（</a:t>
            </a:r>
            <a:r>
              <a:rPr lang="en-US" altLang="zh-CN" sz="2400" b="1" dirty="0">
                <a:solidFill>
                  <a:srgbClr val="FF0000"/>
                </a:solidFill>
                <a:effectLst>
                  <a:outerShdw blurRad="38100" dist="38100" dir="2700000" algn="tl">
                    <a:srgbClr val="000000">
                      <a:alpha val="43137"/>
                    </a:srgbClr>
                  </a:outerShdw>
                </a:effectLst>
                <a:cs typeface="+mn-ea"/>
                <a:sym typeface="+mn-lt"/>
              </a:rPr>
              <a:t>Law of Demeter</a:t>
            </a:r>
            <a:r>
              <a:rPr lang="zh-CN" altLang="en-US" sz="2400" b="1" dirty="0">
                <a:solidFill>
                  <a:srgbClr val="FF0000"/>
                </a:solidFill>
                <a:effectLst>
                  <a:outerShdw blurRad="38100" dist="38100" dir="2700000" algn="tl">
                    <a:srgbClr val="000000">
                      <a:alpha val="43137"/>
                    </a:srgbClr>
                  </a:outerShdw>
                </a:effectLst>
                <a:cs typeface="+mn-ea"/>
                <a:sym typeface="+mn-lt"/>
              </a:rPr>
              <a:t>，</a:t>
            </a:r>
            <a:r>
              <a:rPr lang="en-US" altLang="zh-CN" sz="2400" b="1" dirty="0">
                <a:solidFill>
                  <a:srgbClr val="FF0000"/>
                </a:solidFill>
                <a:effectLst>
                  <a:outerShdw blurRad="38100" dist="38100" dir="2700000" algn="tl">
                    <a:srgbClr val="000000">
                      <a:alpha val="43137"/>
                    </a:srgbClr>
                  </a:outerShdw>
                </a:effectLst>
                <a:cs typeface="+mn-ea"/>
                <a:sym typeface="+mn-lt"/>
              </a:rPr>
              <a:t>LOD</a:t>
            </a:r>
            <a:r>
              <a:rPr lang="zh-CN" altLang="en-US" sz="2400" b="1" dirty="0">
                <a:solidFill>
                  <a:srgbClr val="FF0000"/>
                </a:solidFill>
                <a:effectLst>
                  <a:outerShdw blurRad="38100" dist="38100" dir="2700000" algn="tl">
                    <a:srgbClr val="000000">
                      <a:alpha val="43137"/>
                    </a:srgbClr>
                  </a:outerShdw>
                </a:effectLst>
                <a:cs typeface="+mn-ea"/>
                <a:sym typeface="+mn-lt"/>
              </a:rPr>
              <a:t>）</a:t>
            </a:r>
            <a:r>
              <a:rPr lang="zh-CN" altLang="en-US" sz="2400" dirty="0">
                <a:cs typeface="+mn-ea"/>
                <a:sym typeface="+mn-lt"/>
              </a:rPr>
              <a:t>：又称</a:t>
            </a:r>
            <a:r>
              <a:rPr lang="en-US" altLang="zh-CN" sz="2400" dirty="0">
                <a:cs typeface="+mn-ea"/>
                <a:sym typeface="+mn-lt"/>
              </a:rPr>
              <a:t>“</a:t>
            </a:r>
            <a:r>
              <a:rPr lang="zh-CN" altLang="en-US" sz="2400" dirty="0">
                <a:cs typeface="+mn-ea"/>
                <a:sym typeface="+mn-lt"/>
              </a:rPr>
              <a:t>最少知识原则</a:t>
            </a:r>
            <a:r>
              <a:rPr lang="en-US" altLang="zh-CN" sz="2400" dirty="0">
                <a:cs typeface="+mn-ea"/>
                <a:sym typeface="+mn-lt"/>
              </a:rPr>
              <a:t>”</a:t>
            </a:r>
            <a:r>
              <a:rPr lang="zh-CN" altLang="en-US" sz="2400" dirty="0">
                <a:cs typeface="+mn-ea"/>
                <a:sym typeface="+mn-lt"/>
              </a:rPr>
              <a:t>，一个软件实体应当尽可能少地与其他实体发生相互作用。</a:t>
            </a:r>
          </a:p>
          <a:p>
            <a:pPr marL="685800" lvl="2" indent="0">
              <a:lnSpc>
                <a:spcPct val="150000"/>
              </a:lnSpc>
              <a:buClr>
                <a:srgbClr val="0054A3"/>
              </a:buClr>
              <a:buFont typeface="Wingdings" panose="05000000000000000000" charset="0"/>
              <a:buNone/>
              <a:defRPr/>
            </a:pPr>
            <a:r>
              <a:rPr lang="zh-CN" altLang="en-US" sz="2400" dirty="0">
                <a:cs typeface="+mn-ea"/>
                <a:sym typeface="+mn-lt"/>
              </a:rPr>
              <a:t>（</a:t>
            </a:r>
            <a:r>
              <a:rPr lang="en-US" altLang="zh-CN" sz="2400" dirty="0">
                <a:cs typeface="+mn-ea"/>
                <a:sym typeface="+mn-lt"/>
              </a:rPr>
              <a:t>7</a:t>
            </a:r>
            <a:r>
              <a:rPr lang="zh-CN" altLang="en-US" sz="2400" dirty="0">
                <a:cs typeface="+mn-ea"/>
                <a:sym typeface="+mn-lt"/>
              </a:rPr>
              <a:t>）</a:t>
            </a:r>
            <a:r>
              <a:rPr lang="zh-CN" altLang="en-US" sz="2400" b="1" dirty="0">
                <a:solidFill>
                  <a:srgbClr val="FF0000"/>
                </a:solidFill>
                <a:effectLst>
                  <a:outerShdw blurRad="38100" dist="38100" dir="2700000" algn="tl">
                    <a:srgbClr val="000000">
                      <a:alpha val="43137"/>
                    </a:srgbClr>
                  </a:outerShdw>
                </a:effectLst>
                <a:cs typeface="+mn-ea"/>
                <a:sym typeface="+mn-lt"/>
              </a:rPr>
              <a:t>单一职责原则（</a:t>
            </a:r>
            <a:r>
              <a:rPr lang="en-US" altLang="zh-CN" sz="2400" b="1" dirty="0">
                <a:solidFill>
                  <a:srgbClr val="FF0000"/>
                </a:solidFill>
                <a:effectLst>
                  <a:outerShdw blurRad="38100" dist="38100" dir="2700000" algn="tl">
                    <a:srgbClr val="000000">
                      <a:alpha val="43137"/>
                    </a:srgbClr>
                  </a:outerShdw>
                </a:effectLst>
                <a:cs typeface="+mn-ea"/>
                <a:sym typeface="+mn-lt"/>
              </a:rPr>
              <a:t>Single Responsibility Principle</a:t>
            </a:r>
            <a:r>
              <a:rPr lang="zh-CN" altLang="en-US" sz="2400" b="1" dirty="0">
                <a:solidFill>
                  <a:srgbClr val="FF0000"/>
                </a:solidFill>
                <a:effectLst>
                  <a:outerShdw blurRad="38100" dist="38100" dir="2700000" algn="tl">
                    <a:srgbClr val="000000">
                      <a:alpha val="43137"/>
                    </a:srgbClr>
                  </a:outerShdw>
                </a:effectLst>
                <a:cs typeface="+mn-ea"/>
                <a:sym typeface="+mn-lt"/>
              </a:rPr>
              <a:t>，</a:t>
            </a:r>
            <a:r>
              <a:rPr lang="en-US" altLang="zh-CN" sz="2400" b="1" dirty="0">
                <a:solidFill>
                  <a:srgbClr val="FF0000"/>
                </a:solidFill>
                <a:effectLst>
                  <a:outerShdw blurRad="38100" dist="38100" dir="2700000" algn="tl">
                    <a:srgbClr val="000000">
                      <a:alpha val="43137"/>
                    </a:srgbClr>
                  </a:outerShdw>
                </a:effectLst>
                <a:cs typeface="+mn-ea"/>
                <a:sym typeface="+mn-lt"/>
              </a:rPr>
              <a:t>SRP</a:t>
            </a:r>
            <a:r>
              <a:rPr lang="zh-CN" altLang="en-US" sz="2400" b="1" dirty="0">
                <a:solidFill>
                  <a:srgbClr val="FF0000"/>
                </a:solidFill>
                <a:effectLst>
                  <a:outerShdw blurRad="38100" dist="38100" dir="2700000" algn="tl">
                    <a:srgbClr val="000000">
                      <a:alpha val="43137"/>
                    </a:srgbClr>
                  </a:outerShdw>
                </a:effectLst>
                <a:cs typeface="+mn-ea"/>
                <a:sym typeface="+mn-lt"/>
              </a:rPr>
              <a:t>）</a:t>
            </a:r>
            <a:r>
              <a:rPr lang="zh-CN" altLang="en-US" sz="2400" dirty="0">
                <a:cs typeface="+mn-ea"/>
                <a:sym typeface="+mn-lt"/>
              </a:rPr>
              <a:t>：一个类应该有且仅有一个引起它变化的原因，否则类应当被拆分。</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5"/>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7492365" y="0"/>
            <a:ext cx="176149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17572" y="189569"/>
            <a:ext cx="1701793" cy="402590"/>
          </a:xfrm>
          <a:prstGeom prst="rect">
            <a:avLst/>
          </a:prstGeom>
          <a:noFill/>
        </p:spPr>
        <p:txBody>
          <a:bodyPr wrap="square" lIns="0" tIns="48000" rIns="0" bIns="48000" rtlCol="0">
            <a:spAutoFit/>
          </a:bodyPr>
          <a:lstStyle/>
          <a:p>
            <a:pPr algn="ctr"/>
            <a:r>
              <a:rPr lang="en-US" altLang="zh-CN" sz="2000" b="1" dirty="0">
                <a:solidFill>
                  <a:schemeClr val="bg1">
                    <a:lumMod val="50000"/>
                  </a:schemeClr>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35" name="TextBox 6"/>
          <p:cNvSpPr txBox="1"/>
          <p:nvPr>
            <p:custDataLst>
              <p:tags r:id="rId1"/>
            </p:custDataLst>
          </p:nvPr>
        </p:nvSpPr>
        <p:spPr>
          <a:xfrm>
            <a:off x="425449" y="1145141"/>
            <a:ext cx="6304959" cy="525780"/>
          </a:xfrm>
          <a:prstGeom prst="rect">
            <a:avLst/>
          </a:prstGeom>
          <a:noFill/>
        </p:spPr>
        <p:txBody>
          <a:bodyPr wrap="square" lIns="0" tIns="48000" rIns="0" bIns="48000" rtlCol="0">
            <a:spAutoFit/>
          </a:bodyPr>
          <a:lstStyle/>
          <a:p>
            <a:r>
              <a:rPr lang="en-US" altLang="zh-CN" sz="2800" b="1" dirty="0">
                <a:solidFill>
                  <a:schemeClr val="tx1">
                    <a:lumMod val="65000"/>
                    <a:lumOff val="35000"/>
                  </a:schemeClr>
                </a:solidFill>
                <a:cs typeface="+mn-ea"/>
                <a:sym typeface="+mn-lt"/>
              </a:rPr>
              <a:t>3.4 </a:t>
            </a:r>
            <a:r>
              <a:rPr lang="zh-CN" altLang="en-US" sz="2800" b="1" dirty="0">
                <a:solidFill>
                  <a:schemeClr val="tx1">
                    <a:lumMod val="65000"/>
                    <a:lumOff val="35000"/>
                  </a:schemeClr>
                </a:solidFill>
                <a:cs typeface="+mn-ea"/>
                <a:sym typeface="+mn-lt"/>
              </a:rPr>
              <a:t>现代面向对象设计方法</a:t>
            </a:r>
          </a:p>
        </p:txBody>
      </p:sp>
      <p:sp>
        <p:nvSpPr>
          <p:cNvPr id="3" name="文本框 2"/>
          <p:cNvSpPr txBox="1"/>
          <p:nvPr>
            <p:custDataLst>
              <p:tags r:id="rId2"/>
            </p:custDataLst>
          </p:nvPr>
        </p:nvSpPr>
        <p:spPr>
          <a:xfrm>
            <a:off x="220980" y="1822450"/>
            <a:ext cx="11495405" cy="5035550"/>
          </a:xfrm>
          <a:prstGeom prst="rect">
            <a:avLst/>
          </a:prstGeom>
          <a:noFill/>
        </p:spPr>
        <p:txBody>
          <a:bodyPr wrap="square">
            <a:noAutofit/>
          </a:bodyPr>
          <a:lstStyle/>
          <a:p>
            <a:pPr marL="971550" lvl="2" indent="-285750">
              <a:lnSpc>
                <a:spcPct val="150000"/>
              </a:lnSpc>
              <a:buClr>
                <a:srgbClr val="0054A3"/>
              </a:buClr>
              <a:buFont typeface="Wingdings" panose="05000000000000000000" charset="0"/>
              <a:buChar char="p"/>
              <a:defRPr/>
            </a:pPr>
            <a:r>
              <a:rPr lang="zh-CN" altLang="en-US" sz="2400" b="1" dirty="0">
                <a:solidFill>
                  <a:srgbClr val="FF0000"/>
                </a:solidFill>
                <a:effectLst>
                  <a:outerShdw blurRad="38100" dist="38100" dir="2700000" algn="tl">
                    <a:srgbClr val="000000">
                      <a:alpha val="43137"/>
                    </a:srgbClr>
                  </a:outerShdw>
                </a:effectLst>
                <a:cs typeface="+mn-ea"/>
                <a:sym typeface="+mn-lt"/>
              </a:rPr>
              <a:t>契约式设计</a:t>
            </a:r>
            <a:r>
              <a:rPr lang="zh-CN" altLang="en-US" sz="2400" dirty="0">
                <a:cs typeface="+mn-ea"/>
                <a:sym typeface="+mn-lt"/>
              </a:rPr>
              <a:t>（</a:t>
            </a:r>
            <a:r>
              <a:rPr lang="en-US" altLang="zh-CN" sz="2400" dirty="0">
                <a:cs typeface="+mn-ea"/>
                <a:sym typeface="+mn-lt"/>
              </a:rPr>
              <a:t>Design by Contract</a:t>
            </a:r>
            <a:r>
              <a:rPr lang="zh-CN" altLang="en-US" sz="2400" dirty="0">
                <a:cs typeface="+mn-ea"/>
                <a:sym typeface="+mn-lt"/>
              </a:rPr>
              <a:t>，</a:t>
            </a:r>
            <a:r>
              <a:rPr lang="en-US" altLang="zh-CN" sz="2400" dirty="0">
                <a:cs typeface="+mn-ea"/>
                <a:sym typeface="+mn-lt"/>
              </a:rPr>
              <a:t>DBC</a:t>
            </a:r>
            <a:r>
              <a:rPr lang="zh-CN" altLang="en-US" sz="2400" dirty="0">
                <a:cs typeface="+mn-ea"/>
                <a:sym typeface="+mn-lt"/>
              </a:rPr>
              <a:t>）的思想源于面向对象设计中类的职责分配和协作关系的确定问题，通过建立不同类之间的契约关系，以一种可检查的方式明确定义接口的实现方和调用方各自应当承担的</a:t>
            </a:r>
            <a:r>
              <a:rPr lang="en-US" altLang="zh-CN" sz="2400" dirty="0">
                <a:cs typeface="+mn-ea"/>
                <a:sym typeface="+mn-lt"/>
              </a:rPr>
              <a:t>“</a:t>
            </a:r>
            <a:r>
              <a:rPr lang="zh-CN" altLang="en-US" sz="2400" b="1" dirty="0">
                <a:solidFill>
                  <a:srgbClr val="FF0000"/>
                </a:solidFill>
                <a:effectLst>
                  <a:outerShdw blurRad="38100" dist="38100" dir="2700000" algn="tl">
                    <a:srgbClr val="000000">
                      <a:alpha val="43137"/>
                    </a:srgbClr>
                  </a:outerShdw>
                </a:effectLst>
                <a:cs typeface="+mn-ea"/>
                <a:sym typeface="+mn-lt"/>
              </a:rPr>
              <a:t>权利</a:t>
            </a:r>
            <a:r>
              <a:rPr lang="en-US" altLang="zh-CN" sz="2400" dirty="0">
                <a:cs typeface="+mn-ea"/>
                <a:sym typeface="+mn-lt"/>
              </a:rPr>
              <a:t>”</a:t>
            </a:r>
            <a:r>
              <a:rPr lang="zh-CN" altLang="en-US" sz="2400" dirty="0">
                <a:cs typeface="+mn-ea"/>
                <a:sym typeface="+mn-lt"/>
              </a:rPr>
              <a:t>和</a:t>
            </a:r>
            <a:r>
              <a:rPr lang="en-US" altLang="zh-CN" sz="2400" dirty="0">
                <a:cs typeface="+mn-ea"/>
                <a:sym typeface="+mn-lt"/>
              </a:rPr>
              <a:t>“</a:t>
            </a:r>
            <a:r>
              <a:rPr lang="zh-CN" altLang="en-US" sz="2400" b="1" dirty="0">
                <a:solidFill>
                  <a:srgbClr val="FF0000"/>
                </a:solidFill>
                <a:effectLst>
                  <a:outerShdw blurRad="38100" dist="38100" dir="2700000" algn="tl">
                    <a:srgbClr val="000000">
                      <a:alpha val="43137"/>
                    </a:srgbClr>
                  </a:outerShdw>
                </a:effectLst>
                <a:cs typeface="+mn-ea"/>
                <a:sym typeface="+mn-lt"/>
              </a:rPr>
              <a:t>义务</a:t>
            </a:r>
            <a:r>
              <a:rPr lang="en-US" altLang="zh-CN" sz="2400" dirty="0">
                <a:cs typeface="+mn-ea"/>
                <a:sym typeface="+mn-lt"/>
              </a:rPr>
              <a:t>”</a:t>
            </a:r>
            <a:r>
              <a:rPr lang="zh-CN" altLang="en-US" sz="2400" dirty="0">
                <a:cs typeface="+mn-ea"/>
                <a:sym typeface="+mn-lt"/>
              </a:rPr>
              <a:t>。</a:t>
            </a:r>
          </a:p>
          <a:p>
            <a:pPr marL="971550" lvl="2" indent="-285750">
              <a:lnSpc>
                <a:spcPct val="150000"/>
              </a:lnSpc>
              <a:buClr>
                <a:srgbClr val="0054A3"/>
              </a:buClr>
              <a:buFont typeface="Wingdings" panose="05000000000000000000" charset="0"/>
              <a:buChar char="p"/>
              <a:defRPr/>
            </a:pPr>
            <a:r>
              <a:rPr lang="zh-CN" altLang="en-US" sz="2400" dirty="0">
                <a:cs typeface="+mn-ea"/>
                <a:sym typeface="+mn-lt"/>
              </a:rPr>
              <a:t>常见的契约形式是对程序运行状态的</a:t>
            </a:r>
            <a:r>
              <a:rPr lang="zh-CN" altLang="en-US" sz="2400" b="1" dirty="0">
                <a:solidFill>
                  <a:srgbClr val="FF0000"/>
                </a:solidFill>
                <a:effectLst>
                  <a:outerShdw blurRad="38100" dist="38100" dir="2700000" algn="tl">
                    <a:srgbClr val="000000">
                      <a:alpha val="43137"/>
                    </a:srgbClr>
                  </a:outerShdw>
                </a:effectLst>
                <a:cs typeface="+mn-ea"/>
                <a:sym typeface="+mn-lt"/>
              </a:rPr>
              <a:t>断言</a:t>
            </a:r>
            <a:r>
              <a:rPr lang="zh-CN" altLang="en-US" sz="2400" dirty="0">
                <a:cs typeface="+mn-ea"/>
                <a:sym typeface="+mn-lt"/>
              </a:rPr>
              <a:t>，即关于输入参数、返回值、内部属性取值范围及其关系的布尔表达式，一般的契约内容包括</a:t>
            </a:r>
            <a:r>
              <a:rPr lang="en-US" altLang="zh-CN" sz="2400" dirty="0">
                <a:cs typeface="+mn-ea"/>
                <a:sym typeface="+mn-lt"/>
              </a:rPr>
              <a:t>3</a:t>
            </a:r>
            <a:r>
              <a:rPr lang="zh-CN" altLang="en-US" sz="2400" dirty="0">
                <a:cs typeface="+mn-ea"/>
                <a:sym typeface="+mn-lt"/>
              </a:rPr>
              <a:t>个方面。</a:t>
            </a:r>
          </a:p>
          <a:p>
            <a:pPr marL="685800" lvl="2" indent="0">
              <a:lnSpc>
                <a:spcPct val="150000"/>
              </a:lnSpc>
              <a:buClr>
                <a:srgbClr val="0054A3"/>
              </a:buClr>
              <a:buFont typeface="Arial" panose="020B0604020202020204" pitchFamily="34" charset="0"/>
              <a:buNone/>
              <a:defRPr/>
            </a:pPr>
            <a:r>
              <a:rPr lang="zh-CN" altLang="en-US" sz="2400" dirty="0">
                <a:cs typeface="+mn-ea"/>
                <a:sym typeface="+mn-lt"/>
              </a:rPr>
              <a:t>（1）</a:t>
            </a:r>
            <a:r>
              <a:rPr lang="zh-CN" altLang="en-US" sz="2400" b="1" dirty="0">
                <a:solidFill>
                  <a:srgbClr val="FF0000"/>
                </a:solidFill>
                <a:effectLst>
                  <a:outerShdw blurRad="38100" dist="38100" dir="2700000" algn="tl">
                    <a:srgbClr val="000000">
                      <a:alpha val="43137"/>
                    </a:srgbClr>
                  </a:outerShdw>
                </a:effectLst>
                <a:cs typeface="+mn-ea"/>
                <a:sym typeface="+mn-lt"/>
              </a:rPr>
              <a:t>前置条件</a:t>
            </a:r>
            <a:r>
              <a:rPr lang="zh-CN" altLang="en-US" sz="2400" dirty="0">
                <a:cs typeface="+mn-ea"/>
                <a:sym typeface="+mn-lt"/>
              </a:rPr>
              <a:t>：调用一个方法之前应当满足的条件。</a:t>
            </a:r>
          </a:p>
          <a:p>
            <a:pPr marL="685800" lvl="2" indent="0">
              <a:lnSpc>
                <a:spcPct val="150000"/>
              </a:lnSpc>
              <a:buClr>
                <a:srgbClr val="0054A3"/>
              </a:buClr>
              <a:buFont typeface="Arial" panose="020B0604020202020204" pitchFamily="34" charset="0"/>
              <a:buNone/>
              <a:defRPr/>
            </a:pPr>
            <a:r>
              <a:rPr lang="zh-CN" altLang="en-US" sz="2400" dirty="0">
                <a:cs typeface="+mn-ea"/>
                <a:sym typeface="+mn-lt"/>
              </a:rPr>
              <a:t>（2）</a:t>
            </a:r>
            <a:r>
              <a:rPr lang="zh-CN" altLang="en-US" sz="2400" b="1" dirty="0">
                <a:solidFill>
                  <a:srgbClr val="FF0000"/>
                </a:solidFill>
                <a:effectLst>
                  <a:outerShdw blurRad="38100" dist="38100" dir="2700000" algn="tl">
                    <a:srgbClr val="000000">
                      <a:alpha val="43137"/>
                    </a:srgbClr>
                  </a:outerShdw>
                </a:effectLst>
                <a:cs typeface="+mn-ea"/>
                <a:sym typeface="+mn-lt"/>
              </a:rPr>
              <a:t>后置条件</a:t>
            </a:r>
            <a:r>
              <a:rPr lang="zh-CN" altLang="en-US" sz="2400" dirty="0">
                <a:cs typeface="+mn-ea"/>
                <a:sym typeface="+mn-lt"/>
              </a:rPr>
              <a:t>：一个方法执行完成后应当满足的条件。</a:t>
            </a:r>
          </a:p>
          <a:p>
            <a:pPr marL="685800" lvl="2" indent="0">
              <a:lnSpc>
                <a:spcPct val="150000"/>
              </a:lnSpc>
              <a:buClr>
                <a:srgbClr val="0054A3"/>
              </a:buClr>
              <a:buFont typeface="Arial" panose="020B0604020202020204" pitchFamily="34" charset="0"/>
              <a:buNone/>
              <a:defRPr/>
            </a:pPr>
            <a:r>
              <a:rPr lang="zh-CN" altLang="en-US" sz="2400" dirty="0">
                <a:cs typeface="+mn-ea"/>
                <a:sym typeface="+mn-lt"/>
              </a:rPr>
              <a:t>（3）</a:t>
            </a:r>
            <a:r>
              <a:rPr lang="zh-CN" altLang="en-US" sz="2400" b="1" dirty="0">
                <a:solidFill>
                  <a:srgbClr val="FF0000"/>
                </a:solidFill>
                <a:effectLst>
                  <a:outerShdw blurRad="38100" dist="38100" dir="2700000" algn="tl">
                    <a:srgbClr val="000000">
                      <a:alpha val="43137"/>
                    </a:srgbClr>
                  </a:outerShdw>
                </a:effectLst>
                <a:cs typeface="+mn-ea"/>
                <a:sym typeface="+mn-lt"/>
              </a:rPr>
              <a:t>不变式</a:t>
            </a:r>
            <a:r>
              <a:rPr lang="zh-CN" altLang="en-US" sz="2400" dirty="0">
                <a:cs typeface="+mn-ea"/>
                <a:sym typeface="+mn-lt"/>
              </a:rPr>
              <a:t>：一个软件元素在任何方法执行前后都应当一直满足的条件。</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3"/>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solidFill>
                  <a:schemeClr val="tx1"/>
                </a:solidFill>
                <a:cs typeface="+mn-ea"/>
                <a:sym typeface="+mn-lt"/>
              </a:rPr>
              <a:t>面向对象的软件工程</a:t>
            </a:r>
          </a:p>
        </p:txBody>
      </p:sp>
      <p:sp>
        <p:nvSpPr>
          <p:cNvPr id="17" name="文本框 16"/>
          <p:cNvSpPr txBox="1"/>
          <p:nvPr/>
        </p:nvSpPr>
        <p:spPr>
          <a:xfrm>
            <a:off x="138272" y="1444236"/>
            <a:ext cx="11306968" cy="3969385"/>
          </a:xfrm>
          <a:prstGeom prst="rect">
            <a:avLst/>
          </a:prstGeom>
          <a:noFill/>
        </p:spPr>
        <p:txBody>
          <a:bodyPr wrap="square">
            <a:spAutoFit/>
          </a:bodyPr>
          <a:lstStyle/>
          <a:p>
            <a:pPr marL="685800" lvl="2" indent="0">
              <a:lnSpc>
                <a:spcPct val="150000"/>
              </a:lnSpc>
              <a:buClr>
                <a:srgbClr val="0054A3"/>
              </a:buClr>
              <a:buFont typeface="Wingdings" panose="05000000000000000000" charset="0"/>
              <a:buNone/>
              <a:defRPr/>
            </a:pPr>
            <a:r>
              <a:rPr lang="zh-CN" altLang="en-US" sz="2400" dirty="0">
                <a:cs typeface="+mn-ea"/>
                <a:sym typeface="+mn-lt"/>
              </a:rPr>
              <a:t>面向对象软件开发过程一般分为</a:t>
            </a:r>
            <a:r>
              <a:rPr lang="en-US" altLang="zh-CN" sz="2400" dirty="0">
                <a:cs typeface="+mn-ea"/>
                <a:sym typeface="+mn-lt"/>
              </a:rPr>
              <a:t>3</a:t>
            </a:r>
            <a:r>
              <a:rPr lang="zh-CN" altLang="en-US" sz="2400" dirty="0">
                <a:cs typeface="+mn-ea"/>
                <a:sym typeface="+mn-lt"/>
              </a:rPr>
              <a:t>个阶段：</a:t>
            </a:r>
          </a:p>
          <a:p>
            <a:pPr marL="971550" lvl="2" indent="-285750">
              <a:lnSpc>
                <a:spcPct val="150000"/>
              </a:lnSpc>
              <a:buClr>
                <a:srgbClr val="0054A3"/>
              </a:buClr>
              <a:buFont typeface="Wingdings" panose="05000000000000000000" charset="0"/>
              <a:buChar char="p"/>
              <a:defRPr/>
            </a:pPr>
            <a:r>
              <a:rPr lang="zh-CN" altLang="en-US" sz="2400" b="1" dirty="0">
                <a:solidFill>
                  <a:srgbClr val="FF0000"/>
                </a:solidFill>
                <a:effectLst>
                  <a:outerShdw blurRad="38100" dist="38100" dir="2700000" algn="tl">
                    <a:srgbClr val="000000">
                      <a:alpha val="43137"/>
                    </a:srgbClr>
                  </a:outerShdw>
                </a:effectLst>
                <a:cs typeface="+mn-ea"/>
                <a:sym typeface="+mn-lt"/>
              </a:rPr>
              <a:t>面向对象的分析</a:t>
            </a:r>
            <a:r>
              <a:rPr lang="zh-CN" altLang="en-US" sz="2400" dirty="0">
                <a:cs typeface="+mn-ea"/>
                <a:sym typeface="+mn-lt"/>
              </a:rPr>
              <a:t>（Object Oriented Analysis，OOA）：了解问题域内该问题所涉及的对象和对象间的关系，建立该问题的模型。</a:t>
            </a:r>
          </a:p>
          <a:p>
            <a:pPr marL="971550" lvl="2" indent="-285750">
              <a:lnSpc>
                <a:spcPct val="150000"/>
              </a:lnSpc>
              <a:buClr>
                <a:srgbClr val="0054A3"/>
              </a:buClr>
              <a:buFont typeface="Wingdings" panose="05000000000000000000" charset="0"/>
              <a:buChar char="p"/>
              <a:defRPr/>
            </a:pPr>
            <a:r>
              <a:rPr lang="zh-CN" altLang="en-US" sz="2400" b="1" dirty="0">
                <a:solidFill>
                  <a:srgbClr val="FF0000"/>
                </a:solidFill>
                <a:effectLst>
                  <a:outerShdw blurRad="38100" dist="38100" dir="2700000" algn="tl">
                    <a:srgbClr val="000000">
                      <a:alpha val="43137"/>
                    </a:srgbClr>
                  </a:outerShdw>
                </a:effectLst>
                <a:cs typeface="+mn-ea"/>
                <a:sym typeface="+mn-lt"/>
              </a:rPr>
              <a:t>面向对象的设计</a:t>
            </a:r>
            <a:r>
              <a:rPr lang="zh-CN" altLang="en-US" sz="2400" dirty="0">
                <a:cs typeface="+mn-ea"/>
                <a:sym typeface="+mn-lt"/>
              </a:rPr>
              <a:t>（Object Oriented Design，OOD）：调整、完善和充实由</a:t>
            </a:r>
            <a:r>
              <a:rPr lang="en-US" altLang="zh-CN" sz="2400" dirty="0">
                <a:cs typeface="+mn-ea"/>
                <a:sym typeface="+mn-lt"/>
              </a:rPr>
              <a:t>OOA</a:t>
            </a:r>
            <a:r>
              <a:rPr lang="zh-CN" altLang="en-US" sz="2400" dirty="0">
                <a:cs typeface="+mn-ea"/>
                <a:sym typeface="+mn-lt"/>
              </a:rPr>
              <a:t>建立的模型。</a:t>
            </a:r>
          </a:p>
          <a:p>
            <a:pPr marL="971550" lvl="2" indent="-285750">
              <a:lnSpc>
                <a:spcPct val="150000"/>
              </a:lnSpc>
              <a:buClr>
                <a:srgbClr val="0054A3"/>
              </a:buClr>
              <a:buFont typeface="Wingdings" panose="05000000000000000000" charset="0"/>
              <a:buChar char="p"/>
              <a:defRPr/>
            </a:pPr>
            <a:r>
              <a:rPr lang="zh-CN" altLang="en-US" sz="2400" b="1" dirty="0">
                <a:solidFill>
                  <a:srgbClr val="FF0000"/>
                </a:solidFill>
                <a:effectLst>
                  <a:outerShdw blurRad="38100" dist="38100" dir="2700000" algn="tl">
                    <a:srgbClr val="000000">
                      <a:alpha val="43137"/>
                    </a:srgbClr>
                  </a:outerShdw>
                </a:effectLst>
                <a:cs typeface="+mn-ea"/>
                <a:sym typeface="+mn-lt"/>
              </a:rPr>
              <a:t>面向对象的程序设计</a:t>
            </a:r>
            <a:r>
              <a:rPr lang="zh-CN" altLang="en-US" sz="2400" dirty="0">
                <a:cs typeface="+mn-ea"/>
                <a:sym typeface="+mn-lt"/>
              </a:rPr>
              <a:t>（Object Oriented Programming，OOP）：用面向对象的语言实现</a:t>
            </a:r>
            <a:r>
              <a:rPr lang="en-US" altLang="zh-CN" sz="2400" dirty="0">
                <a:cs typeface="+mn-ea"/>
                <a:sym typeface="+mn-lt"/>
              </a:rPr>
              <a:t>OOD</a:t>
            </a:r>
            <a:r>
              <a:rPr lang="zh-CN" altLang="en-US" sz="2400" dirty="0">
                <a:cs typeface="+mn-ea"/>
                <a:sym typeface="+mn-lt"/>
              </a:rPr>
              <a:t>提出的模型。</a:t>
            </a:r>
          </a:p>
        </p:txBody>
      </p:sp>
      <p:sp>
        <p:nvSpPr>
          <p:cNvPr id="19" name="矩形 18"/>
          <p:cNvSpPr/>
          <p:nvPr/>
        </p:nvSpPr>
        <p:spPr>
          <a:xfrm>
            <a:off x="4058544" y="-1"/>
            <a:ext cx="1348118"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基本概念</a:t>
            </a: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17572" y="189569"/>
            <a:ext cx="1701793" cy="402590"/>
          </a:xfrm>
          <a:prstGeom prst="rect">
            <a:avLst/>
          </a:prstGeom>
          <a:noFill/>
        </p:spPr>
        <p:txBody>
          <a:bodyPr wrap="square" lIns="0" tIns="48000" rIns="0" bIns="48000" rtlCol="0">
            <a:spAutoFit/>
          </a:bodyPr>
          <a:lstStyle/>
          <a:p>
            <a:pPr algn="ctr"/>
            <a:r>
              <a:rPr lang="en-US" altLang="zh-CN" sz="2000" b="1" dirty="0">
                <a:solidFill>
                  <a:schemeClr val="bg1">
                    <a:lumMod val="50000"/>
                  </a:schemeClr>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10"/>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7492365" y="0"/>
            <a:ext cx="176149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17572" y="189569"/>
            <a:ext cx="1701793" cy="402590"/>
          </a:xfrm>
          <a:prstGeom prst="rect">
            <a:avLst/>
          </a:prstGeom>
          <a:noFill/>
        </p:spPr>
        <p:txBody>
          <a:bodyPr wrap="square" lIns="0" tIns="48000" rIns="0" bIns="48000" rtlCol="0">
            <a:spAutoFit/>
          </a:bodyPr>
          <a:lstStyle/>
          <a:p>
            <a:pPr algn="ctr"/>
            <a:r>
              <a:rPr lang="en-US" altLang="zh-CN" sz="2000" b="1" dirty="0">
                <a:solidFill>
                  <a:schemeClr val="bg1">
                    <a:lumMod val="50000"/>
                  </a:schemeClr>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35" name="TextBox 6"/>
          <p:cNvSpPr txBox="1"/>
          <p:nvPr>
            <p:custDataLst>
              <p:tags r:id="rId1"/>
            </p:custDataLst>
          </p:nvPr>
        </p:nvSpPr>
        <p:spPr>
          <a:xfrm>
            <a:off x="425449" y="1145141"/>
            <a:ext cx="6304959" cy="525780"/>
          </a:xfrm>
          <a:prstGeom prst="rect">
            <a:avLst/>
          </a:prstGeom>
          <a:noFill/>
        </p:spPr>
        <p:txBody>
          <a:bodyPr wrap="square" lIns="0" tIns="48000" rIns="0" bIns="48000" rtlCol="0">
            <a:spAutoFit/>
          </a:bodyPr>
          <a:lstStyle/>
          <a:p>
            <a:r>
              <a:rPr lang="en-US" altLang="zh-CN" sz="2800" b="1" dirty="0">
                <a:solidFill>
                  <a:schemeClr val="tx1">
                    <a:lumMod val="65000"/>
                    <a:lumOff val="35000"/>
                  </a:schemeClr>
                </a:solidFill>
                <a:cs typeface="+mn-ea"/>
                <a:sym typeface="+mn-lt"/>
              </a:rPr>
              <a:t>3.4 </a:t>
            </a:r>
            <a:r>
              <a:rPr lang="zh-CN" altLang="en-US" sz="2800" b="1" dirty="0">
                <a:solidFill>
                  <a:schemeClr val="tx1">
                    <a:lumMod val="65000"/>
                    <a:lumOff val="35000"/>
                  </a:schemeClr>
                </a:solidFill>
                <a:cs typeface="+mn-ea"/>
                <a:sym typeface="+mn-lt"/>
              </a:rPr>
              <a:t>现代面向对象设计方法</a:t>
            </a:r>
          </a:p>
        </p:txBody>
      </p:sp>
      <p:sp>
        <p:nvSpPr>
          <p:cNvPr id="3" name="文本框 2"/>
          <p:cNvSpPr txBox="1"/>
          <p:nvPr>
            <p:custDataLst>
              <p:tags r:id="rId2"/>
            </p:custDataLst>
          </p:nvPr>
        </p:nvSpPr>
        <p:spPr>
          <a:xfrm>
            <a:off x="220980" y="1822450"/>
            <a:ext cx="11495405" cy="5035550"/>
          </a:xfrm>
          <a:prstGeom prst="rect">
            <a:avLst/>
          </a:prstGeom>
          <a:noFill/>
        </p:spPr>
        <p:txBody>
          <a:bodyPr wrap="square">
            <a:noAutofit/>
          </a:bodyPr>
          <a:lstStyle/>
          <a:p>
            <a:pPr marL="971550" lvl="2" indent="-285750">
              <a:lnSpc>
                <a:spcPct val="150000"/>
              </a:lnSpc>
              <a:buClr>
                <a:srgbClr val="0054A3"/>
              </a:buClr>
              <a:buFont typeface="Wingdings" panose="05000000000000000000" charset="0"/>
              <a:buChar char="p"/>
              <a:defRPr/>
            </a:pPr>
            <a:r>
              <a:rPr lang="zh-CN" altLang="en-US" sz="2400" b="1" dirty="0">
                <a:solidFill>
                  <a:srgbClr val="FF0000"/>
                </a:solidFill>
                <a:effectLst>
                  <a:outerShdw blurRad="38100" dist="38100" dir="2700000" algn="tl">
                    <a:srgbClr val="000000">
                      <a:alpha val="43137"/>
                    </a:srgbClr>
                  </a:outerShdw>
                </a:effectLst>
                <a:cs typeface="+mn-ea"/>
                <a:sym typeface="+mn-lt"/>
              </a:rPr>
              <a:t>云原生</a:t>
            </a:r>
            <a:r>
              <a:rPr lang="zh-CN" altLang="en-US" sz="2400" dirty="0">
                <a:cs typeface="+mn-ea"/>
                <a:sym typeface="+mn-lt"/>
              </a:rPr>
              <a:t>（</a:t>
            </a:r>
            <a:r>
              <a:rPr lang="en-US" altLang="zh-CN" sz="2400" dirty="0">
                <a:cs typeface="+mn-ea"/>
                <a:sym typeface="+mn-lt"/>
              </a:rPr>
              <a:t>Cloud Native</a:t>
            </a:r>
            <a:r>
              <a:rPr lang="zh-CN" altLang="en-US" sz="2400" dirty="0">
                <a:cs typeface="+mn-ea"/>
                <a:sym typeface="+mn-lt"/>
              </a:rPr>
              <a:t>）技术是为了应对软件规模和复杂度的增加，提高现代应用程序的可伸缩性、灵活性和可维护性。</a:t>
            </a:r>
          </a:p>
        </p:txBody>
      </p:sp>
      <p:sp>
        <p:nvSpPr>
          <p:cNvPr id="4" name="云形 3"/>
          <p:cNvSpPr/>
          <p:nvPr/>
        </p:nvSpPr>
        <p:spPr>
          <a:xfrm>
            <a:off x="1302385" y="3429000"/>
            <a:ext cx="2456180" cy="1224280"/>
          </a:xfrm>
          <a:prstGeom prst="cloud">
            <a:avLst/>
          </a:prstGeom>
          <a:noFill/>
          <a:ln w="254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容器、微服务、服务网格</a:t>
            </a:r>
            <a:r>
              <a:rPr lang="en-US" altLang="zh-CN">
                <a:solidFill>
                  <a:schemeClr val="tx1"/>
                </a:solidFill>
              </a:rPr>
              <a:t>……</a:t>
            </a:r>
          </a:p>
        </p:txBody>
      </p:sp>
      <p:sp>
        <p:nvSpPr>
          <p:cNvPr id="6" name="云形 5"/>
          <p:cNvSpPr/>
          <p:nvPr>
            <p:custDataLst>
              <p:tags r:id="rId3"/>
            </p:custDataLst>
          </p:nvPr>
        </p:nvSpPr>
        <p:spPr>
          <a:xfrm>
            <a:off x="1302385" y="5062220"/>
            <a:ext cx="2588260" cy="1350645"/>
          </a:xfrm>
          <a:prstGeom prst="cloud">
            <a:avLst/>
          </a:prstGeom>
          <a:noFill/>
          <a:ln w="254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DevOps</a:t>
            </a:r>
            <a:r>
              <a:rPr lang="zh-CN" altLang="en-US">
                <a:solidFill>
                  <a:schemeClr val="tx1"/>
                </a:solidFill>
              </a:rPr>
              <a:t>、微服务、容器编排</a:t>
            </a:r>
            <a:r>
              <a:rPr lang="en-US" altLang="zh-CN">
                <a:solidFill>
                  <a:schemeClr val="tx1"/>
                </a:solidFill>
              </a:rPr>
              <a:t>……</a:t>
            </a:r>
          </a:p>
        </p:txBody>
      </p:sp>
      <p:sp>
        <p:nvSpPr>
          <p:cNvPr id="7" name="云形 6"/>
          <p:cNvSpPr/>
          <p:nvPr>
            <p:custDataLst>
              <p:tags r:id="rId4"/>
            </p:custDataLst>
          </p:nvPr>
        </p:nvSpPr>
        <p:spPr>
          <a:xfrm>
            <a:off x="8571865" y="4170045"/>
            <a:ext cx="2767965" cy="1297305"/>
          </a:xfrm>
          <a:prstGeom prst="cloud">
            <a:avLst/>
          </a:prstGeom>
          <a:noFill/>
          <a:ln w="254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PaaS</a:t>
            </a:r>
            <a:r>
              <a:rPr lang="zh-CN" altLang="en-US">
                <a:solidFill>
                  <a:schemeClr val="tx1"/>
                </a:solidFill>
              </a:rPr>
              <a:t>、</a:t>
            </a:r>
            <a:r>
              <a:rPr lang="en-US" altLang="zh-CN">
                <a:solidFill>
                  <a:schemeClr val="tx1"/>
                </a:solidFill>
              </a:rPr>
              <a:t>IaaS</a:t>
            </a:r>
            <a:r>
              <a:rPr lang="zh-CN" altLang="en-US">
                <a:solidFill>
                  <a:schemeClr val="tx1"/>
                </a:solidFill>
              </a:rPr>
              <a:t>应用、私有云、公有云</a:t>
            </a:r>
            <a:r>
              <a:rPr lang="en-US" altLang="zh-CN">
                <a:solidFill>
                  <a:schemeClr val="tx1"/>
                </a:solidFill>
              </a:rPr>
              <a:t>……</a:t>
            </a:r>
          </a:p>
        </p:txBody>
      </p:sp>
      <p:sp>
        <p:nvSpPr>
          <p:cNvPr id="9" name="云形 8"/>
          <p:cNvSpPr/>
          <p:nvPr>
            <p:custDataLst>
              <p:tags r:id="rId5"/>
            </p:custDataLst>
          </p:nvPr>
        </p:nvSpPr>
        <p:spPr>
          <a:xfrm>
            <a:off x="4802505" y="4150995"/>
            <a:ext cx="2962275" cy="1482090"/>
          </a:xfrm>
          <a:prstGeom prst="cloud">
            <a:avLst/>
          </a:prstGeom>
          <a:noFill/>
          <a:ln w="254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持续集成、持续发布、容器、分布式云架构</a:t>
            </a:r>
            <a:r>
              <a:rPr lang="en-US" altLang="zh-CN">
                <a:solidFill>
                  <a:schemeClr val="tx1"/>
                </a:solidFill>
              </a:rPr>
              <a:t>……</a:t>
            </a:r>
          </a:p>
        </p:txBody>
      </p:sp>
      <p:cxnSp>
        <p:nvCxnSpPr>
          <p:cNvPr id="10" name="直接箭头连接符 9"/>
          <p:cNvCxnSpPr>
            <a:stCxn id="4" idx="0"/>
            <a:endCxn id="9" idx="2"/>
          </p:cNvCxnSpPr>
          <p:nvPr/>
        </p:nvCxnSpPr>
        <p:spPr>
          <a:xfrm>
            <a:off x="3756660" y="4041140"/>
            <a:ext cx="1054735" cy="85090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6" idx="0"/>
            <a:endCxn id="9" idx="2"/>
          </p:cNvCxnSpPr>
          <p:nvPr/>
        </p:nvCxnSpPr>
        <p:spPr>
          <a:xfrm flipV="1">
            <a:off x="3888740" y="4892040"/>
            <a:ext cx="922655" cy="84582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9" idx="0"/>
          </p:cNvCxnSpPr>
          <p:nvPr/>
        </p:nvCxnSpPr>
        <p:spPr>
          <a:xfrm>
            <a:off x="7762240" y="4892040"/>
            <a:ext cx="86614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3479165" y="4673600"/>
            <a:ext cx="1165860" cy="368300"/>
          </a:xfrm>
          <a:prstGeom prst="rect">
            <a:avLst/>
          </a:prstGeom>
          <a:noFill/>
        </p:spPr>
        <p:txBody>
          <a:bodyPr wrap="square" rtlCol="0">
            <a:spAutoFit/>
          </a:bodyPr>
          <a:lstStyle/>
          <a:p>
            <a:r>
              <a:rPr lang="zh-CN" altLang="en-US"/>
              <a:t>技术支持</a:t>
            </a:r>
          </a:p>
        </p:txBody>
      </p:sp>
      <p:sp>
        <p:nvSpPr>
          <p:cNvPr id="14" name="文本框 13"/>
          <p:cNvSpPr txBox="1"/>
          <p:nvPr>
            <p:custDataLst>
              <p:tags r:id="rId6"/>
            </p:custDataLst>
          </p:nvPr>
        </p:nvSpPr>
        <p:spPr>
          <a:xfrm>
            <a:off x="5651500" y="3672840"/>
            <a:ext cx="1348105" cy="368300"/>
          </a:xfrm>
          <a:prstGeom prst="rect">
            <a:avLst/>
          </a:prstGeom>
          <a:noFill/>
        </p:spPr>
        <p:txBody>
          <a:bodyPr wrap="square" rtlCol="0">
            <a:spAutoFit/>
          </a:bodyPr>
          <a:lstStyle/>
          <a:p>
            <a:r>
              <a:rPr lang="zh-CN" altLang="en-US"/>
              <a:t>云原生技术</a:t>
            </a:r>
          </a:p>
        </p:txBody>
      </p:sp>
      <p:sp>
        <p:nvSpPr>
          <p:cNvPr id="15" name="文本框 14"/>
          <p:cNvSpPr txBox="1"/>
          <p:nvPr>
            <p:custDataLst>
              <p:tags r:id="rId7"/>
            </p:custDataLst>
          </p:nvPr>
        </p:nvSpPr>
        <p:spPr>
          <a:xfrm>
            <a:off x="9553575" y="3672840"/>
            <a:ext cx="1165860" cy="368300"/>
          </a:xfrm>
          <a:prstGeom prst="rect">
            <a:avLst/>
          </a:prstGeom>
          <a:noFill/>
        </p:spPr>
        <p:txBody>
          <a:bodyPr wrap="square" rtlCol="0">
            <a:spAutoFit/>
          </a:bodyPr>
          <a:lstStyle/>
          <a:p>
            <a:r>
              <a:rPr lang="zh-CN" altLang="en-US"/>
              <a:t>应用</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7"/>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7492365" y="0"/>
            <a:ext cx="176149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17572" y="189569"/>
            <a:ext cx="1701793" cy="402590"/>
          </a:xfrm>
          <a:prstGeom prst="rect">
            <a:avLst/>
          </a:prstGeom>
          <a:noFill/>
        </p:spPr>
        <p:txBody>
          <a:bodyPr wrap="square" lIns="0" tIns="48000" rIns="0" bIns="48000" rtlCol="0">
            <a:spAutoFit/>
          </a:bodyPr>
          <a:lstStyle/>
          <a:p>
            <a:pPr algn="ctr"/>
            <a:r>
              <a:rPr lang="en-US" altLang="zh-CN" sz="2000" b="1" dirty="0">
                <a:solidFill>
                  <a:schemeClr val="bg1">
                    <a:lumMod val="50000"/>
                  </a:schemeClr>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35" name="TextBox 6"/>
          <p:cNvSpPr txBox="1"/>
          <p:nvPr>
            <p:custDataLst>
              <p:tags r:id="rId1"/>
            </p:custDataLst>
          </p:nvPr>
        </p:nvSpPr>
        <p:spPr>
          <a:xfrm>
            <a:off x="425449" y="1145141"/>
            <a:ext cx="6304959" cy="525780"/>
          </a:xfrm>
          <a:prstGeom prst="rect">
            <a:avLst/>
          </a:prstGeom>
          <a:noFill/>
        </p:spPr>
        <p:txBody>
          <a:bodyPr wrap="square" lIns="0" tIns="48000" rIns="0" bIns="48000" rtlCol="0">
            <a:spAutoFit/>
          </a:bodyPr>
          <a:lstStyle/>
          <a:p>
            <a:r>
              <a:rPr lang="en-US" altLang="zh-CN" sz="2800" b="1" dirty="0">
                <a:solidFill>
                  <a:schemeClr val="tx1">
                    <a:lumMod val="65000"/>
                    <a:lumOff val="35000"/>
                  </a:schemeClr>
                </a:solidFill>
                <a:cs typeface="+mn-ea"/>
                <a:sym typeface="+mn-lt"/>
              </a:rPr>
              <a:t>3.4 </a:t>
            </a:r>
            <a:r>
              <a:rPr lang="zh-CN" altLang="en-US" sz="2800" b="1" dirty="0">
                <a:solidFill>
                  <a:schemeClr val="tx1">
                    <a:lumMod val="65000"/>
                    <a:lumOff val="35000"/>
                  </a:schemeClr>
                </a:solidFill>
                <a:cs typeface="+mn-ea"/>
                <a:sym typeface="+mn-lt"/>
              </a:rPr>
              <a:t>现代面向对象设计方法</a:t>
            </a:r>
          </a:p>
        </p:txBody>
      </p:sp>
      <p:sp>
        <p:nvSpPr>
          <p:cNvPr id="3" name="文本框 2"/>
          <p:cNvSpPr txBox="1"/>
          <p:nvPr>
            <p:custDataLst>
              <p:tags r:id="rId2"/>
            </p:custDataLst>
          </p:nvPr>
        </p:nvSpPr>
        <p:spPr>
          <a:xfrm>
            <a:off x="220980" y="2152650"/>
            <a:ext cx="11334115" cy="3860800"/>
          </a:xfrm>
          <a:prstGeom prst="rect">
            <a:avLst/>
          </a:prstGeom>
          <a:noFill/>
        </p:spPr>
        <p:txBody>
          <a:bodyPr wrap="square">
            <a:noAutofit/>
          </a:bodyPr>
          <a:lstStyle/>
          <a:p>
            <a:pPr marL="971550" lvl="2" indent="-285750">
              <a:lnSpc>
                <a:spcPct val="150000"/>
              </a:lnSpc>
              <a:buClr>
                <a:srgbClr val="0054A3"/>
              </a:buClr>
              <a:buFont typeface="Wingdings" panose="05000000000000000000" charset="0"/>
              <a:buChar char="p"/>
              <a:defRPr/>
            </a:pPr>
            <a:r>
              <a:rPr lang="en-US" altLang="zh-CN" sz="2400" dirty="0">
                <a:cs typeface="+mn-ea"/>
                <a:sym typeface="+mn-lt"/>
              </a:rPr>
              <a:t>SpringCloud</a:t>
            </a:r>
            <a:r>
              <a:rPr lang="zh-CN" altLang="en-US" sz="2400" dirty="0">
                <a:cs typeface="+mn-ea"/>
                <a:sym typeface="+mn-lt"/>
              </a:rPr>
              <a:t>微服务</a:t>
            </a:r>
          </a:p>
          <a:p>
            <a:pPr marL="685800" lvl="2" indent="457200" fontAlgn="auto">
              <a:lnSpc>
                <a:spcPct val="150000"/>
              </a:lnSpc>
              <a:buClr>
                <a:srgbClr val="0054A3"/>
              </a:buClr>
              <a:buFont typeface="Wingdings" panose="05000000000000000000" charset="0"/>
              <a:buNone/>
              <a:defRPr/>
            </a:pPr>
            <a:r>
              <a:rPr lang="en-US" altLang="zh-CN" sz="2400" dirty="0">
                <a:cs typeface="+mn-ea"/>
                <a:sym typeface="+mn-lt"/>
              </a:rPr>
              <a:t>  2014</a:t>
            </a:r>
            <a:r>
              <a:rPr lang="zh-CN" altLang="en-US" sz="2400" dirty="0">
                <a:cs typeface="+mn-ea"/>
                <a:sym typeface="+mn-lt"/>
              </a:rPr>
              <a:t>年，</a:t>
            </a:r>
            <a:r>
              <a:rPr lang="en-US" altLang="zh-CN" sz="2400" dirty="0">
                <a:cs typeface="+mn-ea"/>
                <a:sym typeface="+mn-lt"/>
              </a:rPr>
              <a:t>Martin Fowler</a:t>
            </a:r>
            <a:r>
              <a:rPr lang="zh-CN" altLang="en-US" sz="2400" dirty="0">
                <a:cs typeface="+mn-ea"/>
                <a:sym typeface="+mn-lt"/>
              </a:rPr>
              <a:t>和</a:t>
            </a:r>
            <a:r>
              <a:rPr lang="en-US" altLang="zh-CN" sz="2400" dirty="0">
                <a:cs typeface="+mn-ea"/>
                <a:sym typeface="+mn-lt"/>
              </a:rPr>
              <a:t>James Lewis</a:t>
            </a:r>
            <a:r>
              <a:rPr lang="zh-CN" altLang="en-US" sz="2400" dirty="0">
                <a:cs typeface="+mn-ea"/>
                <a:sym typeface="+mn-lt"/>
              </a:rPr>
              <a:t>共同提出了微服务的概念。微服务是由小型服务组成的</a:t>
            </a:r>
            <a:r>
              <a:rPr lang="zh-CN" altLang="en-US" sz="2400" b="1" dirty="0">
                <a:solidFill>
                  <a:srgbClr val="FF0000"/>
                </a:solidFill>
                <a:effectLst>
                  <a:outerShdw blurRad="38100" dist="38100" dir="2700000" algn="tl">
                    <a:srgbClr val="000000">
                      <a:alpha val="43137"/>
                    </a:srgbClr>
                  </a:outerShdw>
                </a:effectLst>
                <a:cs typeface="+mn-ea"/>
                <a:sym typeface="+mn-lt"/>
              </a:rPr>
              <a:t>单一应用程序</a:t>
            </a:r>
            <a:r>
              <a:rPr lang="zh-CN" altLang="en-US" sz="2400" dirty="0">
                <a:cs typeface="+mn-ea"/>
                <a:sym typeface="+mn-lt"/>
              </a:rPr>
              <a:t>，每个服务都有自己的进程和轻量级处理过程，按照业务功能进行设计，并且可以通过全自动方式进行部署，使用</a:t>
            </a:r>
            <a:r>
              <a:rPr lang="en-US" altLang="zh-CN" sz="2400" dirty="0">
                <a:cs typeface="+mn-ea"/>
                <a:sym typeface="+mn-lt"/>
              </a:rPr>
              <a:t>HTTP API</a:t>
            </a:r>
            <a:r>
              <a:rPr lang="zh-CN" altLang="en-US" sz="2400" dirty="0">
                <a:cs typeface="+mn-ea"/>
                <a:sym typeface="+mn-lt"/>
              </a:rPr>
              <a:t>进行服务间通信。</a:t>
            </a:r>
          </a:p>
        </p:txBody>
      </p:sp>
      <p:grpSp>
        <p:nvGrpSpPr>
          <p:cNvPr id="7" name="组合 6"/>
          <p:cNvGrpSpPr/>
          <p:nvPr/>
        </p:nvGrpSpPr>
        <p:grpSpPr>
          <a:xfrm>
            <a:off x="791151" y="1816100"/>
            <a:ext cx="3713539" cy="460375"/>
            <a:chOff x="1589" y="2769"/>
            <a:chExt cx="5848" cy="725"/>
          </a:xfrm>
        </p:grpSpPr>
        <p:sp>
          <p:nvSpPr>
            <p:cNvPr id="16" name="矩形 15"/>
            <p:cNvSpPr/>
            <p:nvPr>
              <p:custDataLst>
                <p:tags r:id="rId3"/>
              </p:custDataLst>
            </p:nvPr>
          </p:nvSpPr>
          <p:spPr>
            <a:xfrm flipH="1">
              <a:off x="1589" y="2879"/>
              <a:ext cx="56" cy="496"/>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黑体" panose="02010609060101010101" pitchFamily="49" charset="-122"/>
              </a:endParaRPr>
            </a:p>
          </p:txBody>
        </p:sp>
        <p:sp>
          <p:nvSpPr>
            <p:cNvPr id="8" name="文本框 7"/>
            <p:cNvSpPr txBox="1"/>
            <p:nvPr>
              <p:custDataLst>
                <p:tags r:id="rId4"/>
              </p:custDataLst>
            </p:nvPr>
          </p:nvSpPr>
          <p:spPr>
            <a:xfrm>
              <a:off x="1645" y="2769"/>
              <a:ext cx="5792" cy="725"/>
            </a:xfrm>
            <a:prstGeom prst="rect">
              <a:avLst/>
            </a:prstGeom>
            <a:noFill/>
          </p:spPr>
          <p:txBody>
            <a:bodyPr wrap="square" rtlCol="0">
              <a:spAutoFit/>
            </a:bodyPr>
            <a:lstStyle/>
            <a:p>
              <a:r>
                <a:rPr lang="zh-CN" altLang="en-US" sz="2400" b="1" dirty="0">
                  <a:solidFill>
                    <a:srgbClr val="7F7F7F"/>
                  </a:solidFill>
                </a:rPr>
                <a:t>云原生的体系架构</a:t>
              </a: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7"/>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7492365" y="0"/>
            <a:ext cx="176149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17572" y="189569"/>
            <a:ext cx="1701793" cy="402590"/>
          </a:xfrm>
          <a:prstGeom prst="rect">
            <a:avLst/>
          </a:prstGeom>
          <a:noFill/>
        </p:spPr>
        <p:txBody>
          <a:bodyPr wrap="square" lIns="0" tIns="48000" rIns="0" bIns="48000" rtlCol="0">
            <a:spAutoFit/>
          </a:bodyPr>
          <a:lstStyle/>
          <a:p>
            <a:pPr algn="ctr"/>
            <a:r>
              <a:rPr lang="en-US" altLang="zh-CN" sz="2000" b="1" dirty="0">
                <a:solidFill>
                  <a:schemeClr val="bg1">
                    <a:lumMod val="50000"/>
                  </a:schemeClr>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35" name="TextBox 6"/>
          <p:cNvSpPr txBox="1"/>
          <p:nvPr>
            <p:custDataLst>
              <p:tags r:id="rId1"/>
            </p:custDataLst>
          </p:nvPr>
        </p:nvSpPr>
        <p:spPr>
          <a:xfrm>
            <a:off x="425449" y="1145141"/>
            <a:ext cx="6304959" cy="525780"/>
          </a:xfrm>
          <a:prstGeom prst="rect">
            <a:avLst/>
          </a:prstGeom>
          <a:noFill/>
        </p:spPr>
        <p:txBody>
          <a:bodyPr wrap="square" lIns="0" tIns="48000" rIns="0" bIns="48000" rtlCol="0">
            <a:spAutoFit/>
          </a:bodyPr>
          <a:lstStyle/>
          <a:p>
            <a:r>
              <a:rPr lang="en-US" altLang="zh-CN" sz="2800" b="1" dirty="0">
                <a:solidFill>
                  <a:schemeClr val="tx1">
                    <a:lumMod val="65000"/>
                    <a:lumOff val="35000"/>
                  </a:schemeClr>
                </a:solidFill>
                <a:cs typeface="+mn-ea"/>
                <a:sym typeface="+mn-lt"/>
              </a:rPr>
              <a:t>3.4 </a:t>
            </a:r>
            <a:r>
              <a:rPr lang="zh-CN" altLang="en-US" sz="2800" b="1" dirty="0">
                <a:solidFill>
                  <a:schemeClr val="tx1">
                    <a:lumMod val="65000"/>
                    <a:lumOff val="35000"/>
                  </a:schemeClr>
                </a:solidFill>
                <a:cs typeface="+mn-ea"/>
                <a:sym typeface="+mn-lt"/>
              </a:rPr>
              <a:t>现代面向对象设计方法</a:t>
            </a:r>
          </a:p>
        </p:txBody>
      </p:sp>
      <p:sp>
        <p:nvSpPr>
          <p:cNvPr id="3" name="文本框 2"/>
          <p:cNvSpPr txBox="1"/>
          <p:nvPr>
            <p:custDataLst>
              <p:tags r:id="rId2"/>
            </p:custDataLst>
          </p:nvPr>
        </p:nvSpPr>
        <p:spPr>
          <a:xfrm>
            <a:off x="1487170" y="6265545"/>
            <a:ext cx="9359265" cy="558165"/>
          </a:xfrm>
          <a:prstGeom prst="rect">
            <a:avLst/>
          </a:prstGeom>
          <a:noFill/>
        </p:spPr>
        <p:txBody>
          <a:bodyPr wrap="square">
            <a:noAutofit/>
          </a:bodyPr>
          <a:lstStyle/>
          <a:p>
            <a:pPr marL="685800" lvl="2" indent="0" algn="ctr">
              <a:lnSpc>
                <a:spcPct val="150000"/>
              </a:lnSpc>
              <a:buClr>
                <a:srgbClr val="0054A3"/>
              </a:buClr>
              <a:buFont typeface="Wingdings" panose="05000000000000000000" charset="0"/>
              <a:buNone/>
              <a:defRPr/>
            </a:pPr>
            <a:r>
              <a:rPr lang="en-US" altLang="zh-CN" sz="2000" dirty="0">
                <a:cs typeface="+mn-ea"/>
                <a:sym typeface="+mn-lt"/>
              </a:rPr>
              <a:t>SpringCloud</a:t>
            </a:r>
            <a:r>
              <a:rPr lang="zh-CN" altLang="en-US" sz="2000" dirty="0">
                <a:cs typeface="+mn-ea"/>
                <a:sym typeface="+mn-lt"/>
              </a:rPr>
              <a:t>微服务开发相关组件示意图</a:t>
            </a:r>
          </a:p>
        </p:txBody>
      </p:sp>
      <p:pic>
        <p:nvPicPr>
          <p:cNvPr id="8" name="图片 7" descr="图片2"/>
          <p:cNvPicPr>
            <a:picLocks noChangeAspect="1"/>
          </p:cNvPicPr>
          <p:nvPr/>
        </p:nvPicPr>
        <p:blipFill>
          <a:blip r:embed="rId8"/>
          <a:stretch>
            <a:fillRect/>
          </a:stretch>
        </p:blipFill>
        <p:spPr>
          <a:xfrm>
            <a:off x="3475990" y="1648460"/>
            <a:ext cx="6053455" cy="4682490"/>
          </a:xfrm>
          <a:prstGeom prst="rect">
            <a:avLst/>
          </a:prstGeom>
        </p:spPr>
      </p:pic>
      <p:grpSp>
        <p:nvGrpSpPr>
          <p:cNvPr id="6" name="组合 5"/>
          <p:cNvGrpSpPr/>
          <p:nvPr/>
        </p:nvGrpSpPr>
        <p:grpSpPr>
          <a:xfrm>
            <a:off x="791151" y="1816100"/>
            <a:ext cx="3713539" cy="460375"/>
            <a:chOff x="1589" y="2769"/>
            <a:chExt cx="5848" cy="725"/>
          </a:xfrm>
        </p:grpSpPr>
        <p:sp>
          <p:nvSpPr>
            <p:cNvPr id="9" name="矩形 8"/>
            <p:cNvSpPr/>
            <p:nvPr>
              <p:custDataLst>
                <p:tags r:id="rId3"/>
              </p:custDataLst>
            </p:nvPr>
          </p:nvSpPr>
          <p:spPr>
            <a:xfrm flipH="1">
              <a:off x="1589" y="2879"/>
              <a:ext cx="56" cy="496"/>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黑体" panose="02010609060101010101" pitchFamily="49" charset="-122"/>
              </a:endParaRPr>
            </a:p>
          </p:txBody>
        </p:sp>
        <p:sp>
          <p:nvSpPr>
            <p:cNvPr id="10" name="文本框 9"/>
            <p:cNvSpPr txBox="1"/>
            <p:nvPr>
              <p:custDataLst>
                <p:tags r:id="rId4"/>
              </p:custDataLst>
            </p:nvPr>
          </p:nvSpPr>
          <p:spPr>
            <a:xfrm>
              <a:off x="1645" y="2769"/>
              <a:ext cx="5792" cy="725"/>
            </a:xfrm>
            <a:prstGeom prst="rect">
              <a:avLst/>
            </a:prstGeom>
            <a:noFill/>
          </p:spPr>
          <p:txBody>
            <a:bodyPr wrap="square" rtlCol="0">
              <a:spAutoFit/>
            </a:bodyPr>
            <a:lstStyle/>
            <a:p>
              <a:r>
                <a:rPr lang="zh-CN" altLang="en-US" sz="2400" b="1" dirty="0">
                  <a:solidFill>
                    <a:srgbClr val="7F7F7F"/>
                  </a:solidFill>
                </a:rPr>
                <a:t>云原生的体系架构</a:t>
              </a: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7"/>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7492365" y="0"/>
            <a:ext cx="176149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17572" y="189569"/>
            <a:ext cx="1701793" cy="402590"/>
          </a:xfrm>
          <a:prstGeom prst="rect">
            <a:avLst/>
          </a:prstGeom>
          <a:noFill/>
        </p:spPr>
        <p:txBody>
          <a:bodyPr wrap="square" lIns="0" tIns="48000" rIns="0" bIns="48000" rtlCol="0">
            <a:spAutoFit/>
          </a:bodyPr>
          <a:lstStyle/>
          <a:p>
            <a:pPr algn="ctr"/>
            <a:r>
              <a:rPr lang="en-US" altLang="zh-CN" sz="2000" b="1" dirty="0">
                <a:solidFill>
                  <a:schemeClr val="bg1">
                    <a:lumMod val="50000"/>
                  </a:schemeClr>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35" name="TextBox 6"/>
          <p:cNvSpPr txBox="1"/>
          <p:nvPr>
            <p:custDataLst>
              <p:tags r:id="rId1"/>
            </p:custDataLst>
          </p:nvPr>
        </p:nvSpPr>
        <p:spPr>
          <a:xfrm>
            <a:off x="425449" y="1145141"/>
            <a:ext cx="6304959" cy="525780"/>
          </a:xfrm>
          <a:prstGeom prst="rect">
            <a:avLst/>
          </a:prstGeom>
          <a:noFill/>
        </p:spPr>
        <p:txBody>
          <a:bodyPr wrap="square" lIns="0" tIns="48000" rIns="0" bIns="48000" rtlCol="0">
            <a:spAutoFit/>
          </a:bodyPr>
          <a:lstStyle/>
          <a:p>
            <a:r>
              <a:rPr lang="en-US" altLang="zh-CN" sz="2800" b="1" dirty="0">
                <a:solidFill>
                  <a:schemeClr val="tx1">
                    <a:lumMod val="65000"/>
                    <a:lumOff val="35000"/>
                  </a:schemeClr>
                </a:solidFill>
                <a:cs typeface="+mn-ea"/>
                <a:sym typeface="+mn-lt"/>
              </a:rPr>
              <a:t>3.4 </a:t>
            </a:r>
            <a:r>
              <a:rPr lang="zh-CN" altLang="en-US" sz="2800" b="1" dirty="0">
                <a:solidFill>
                  <a:schemeClr val="tx1">
                    <a:lumMod val="65000"/>
                    <a:lumOff val="35000"/>
                  </a:schemeClr>
                </a:solidFill>
                <a:cs typeface="+mn-ea"/>
                <a:sym typeface="+mn-lt"/>
              </a:rPr>
              <a:t>现代面向对象设计方法</a:t>
            </a:r>
          </a:p>
        </p:txBody>
      </p:sp>
      <p:sp>
        <p:nvSpPr>
          <p:cNvPr id="3" name="文本框 2"/>
          <p:cNvSpPr txBox="1"/>
          <p:nvPr>
            <p:custDataLst>
              <p:tags r:id="rId2"/>
            </p:custDataLst>
          </p:nvPr>
        </p:nvSpPr>
        <p:spPr>
          <a:xfrm>
            <a:off x="791845" y="2130425"/>
            <a:ext cx="11148695" cy="4520565"/>
          </a:xfrm>
          <a:prstGeom prst="rect">
            <a:avLst/>
          </a:prstGeom>
          <a:noFill/>
        </p:spPr>
        <p:txBody>
          <a:bodyPr wrap="square">
            <a:noAutofit/>
          </a:bodyPr>
          <a:lstStyle/>
          <a:p>
            <a:pPr marL="342900" lvl="2" indent="-342900">
              <a:lnSpc>
                <a:spcPct val="150000"/>
              </a:lnSpc>
              <a:buClr>
                <a:srgbClr val="0054A3"/>
              </a:buClr>
              <a:buFont typeface="Wingdings" panose="05000000000000000000" charset="0"/>
              <a:buChar char="p"/>
              <a:defRPr/>
            </a:pPr>
            <a:r>
              <a:rPr lang="en-US" altLang="zh-CN" sz="2400" dirty="0">
                <a:cs typeface="+mn-ea"/>
                <a:sym typeface="+mn-lt"/>
              </a:rPr>
              <a:t>SpringCloud</a:t>
            </a:r>
            <a:r>
              <a:rPr lang="zh-CN" altLang="en-US" sz="2400" dirty="0">
                <a:cs typeface="+mn-ea"/>
                <a:sym typeface="+mn-lt"/>
              </a:rPr>
              <a:t>微服务包含多个组件：</a:t>
            </a:r>
          </a:p>
          <a:p>
            <a:pPr marL="342900" lvl="2" indent="-342900">
              <a:lnSpc>
                <a:spcPct val="150000"/>
              </a:lnSpc>
              <a:buClr>
                <a:srgbClr val="0054A3"/>
              </a:buClr>
              <a:buFont typeface="Arial" panose="020B0604020202020204" pitchFamily="34" charset="0"/>
              <a:buChar char="•"/>
              <a:defRPr/>
            </a:pPr>
            <a:r>
              <a:rPr lang="zh-CN" altLang="en-US" sz="2400" dirty="0">
                <a:cs typeface="+mn-ea"/>
                <a:sym typeface="+mn-lt"/>
              </a:rPr>
              <a:t>服务网关（</a:t>
            </a:r>
            <a:r>
              <a:rPr lang="en-US" altLang="zh-CN" sz="2400" dirty="0">
                <a:cs typeface="+mn-ea"/>
                <a:sym typeface="+mn-lt"/>
              </a:rPr>
              <a:t>Zuul</a:t>
            </a:r>
            <a:r>
              <a:rPr lang="zh-CN" altLang="en-US" sz="2400" dirty="0">
                <a:cs typeface="+mn-ea"/>
                <a:sym typeface="+mn-lt"/>
              </a:rPr>
              <a:t>）作为整个微服务系统的入口，负责接收外部请求并将其路由到相应的微服务实例。</a:t>
            </a:r>
          </a:p>
          <a:p>
            <a:pPr marL="342900" lvl="2" indent="-342900">
              <a:lnSpc>
                <a:spcPct val="150000"/>
              </a:lnSpc>
              <a:buClr>
                <a:srgbClr val="0054A3"/>
              </a:buClr>
              <a:buFont typeface="Arial" panose="020B0604020202020204" pitchFamily="34" charset="0"/>
              <a:buChar char="•"/>
              <a:defRPr/>
            </a:pPr>
            <a:r>
              <a:rPr lang="zh-CN" altLang="en-US" sz="2400" dirty="0">
                <a:cs typeface="+mn-ea"/>
                <a:sym typeface="+mn-lt"/>
              </a:rPr>
              <a:t>服务注册（</a:t>
            </a:r>
            <a:r>
              <a:rPr lang="en-US" altLang="zh-CN" sz="2400" dirty="0">
                <a:cs typeface="+mn-ea"/>
                <a:sym typeface="+mn-lt"/>
              </a:rPr>
              <a:t>Eureka</a:t>
            </a:r>
            <a:r>
              <a:rPr lang="zh-CN" altLang="en-US" sz="2400" dirty="0">
                <a:cs typeface="+mn-ea"/>
                <a:sym typeface="+mn-lt"/>
              </a:rPr>
              <a:t>）用于注册和发现微服务实例的机制。</a:t>
            </a:r>
          </a:p>
          <a:p>
            <a:pPr marL="342900" lvl="2" indent="-342900">
              <a:lnSpc>
                <a:spcPct val="150000"/>
              </a:lnSpc>
              <a:buClr>
                <a:srgbClr val="0054A3"/>
              </a:buClr>
              <a:buFont typeface="Arial" panose="020B0604020202020204" pitchFamily="34" charset="0"/>
              <a:buChar char="•"/>
              <a:defRPr/>
            </a:pPr>
            <a:r>
              <a:rPr lang="zh-CN" altLang="en-US" sz="2400" dirty="0">
                <a:cs typeface="+mn-ea"/>
                <a:sym typeface="+mn-lt"/>
              </a:rPr>
              <a:t>服务配置（</a:t>
            </a:r>
            <a:r>
              <a:rPr lang="en-US" altLang="zh-CN" sz="2400" dirty="0">
                <a:cs typeface="+mn-ea"/>
                <a:sym typeface="+mn-lt"/>
              </a:rPr>
              <a:t>Config</a:t>
            </a:r>
            <a:r>
              <a:rPr lang="zh-CN" altLang="en-US" sz="2400" dirty="0">
                <a:cs typeface="+mn-ea"/>
                <a:sym typeface="+mn-lt"/>
              </a:rPr>
              <a:t>）用于集中管理和配置应用程序的信息。</a:t>
            </a:r>
          </a:p>
          <a:p>
            <a:pPr marL="342900" lvl="2" indent="-342900">
              <a:lnSpc>
                <a:spcPct val="150000"/>
              </a:lnSpc>
              <a:buClr>
                <a:srgbClr val="0054A3"/>
              </a:buClr>
              <a:buFont typeface="Arial" panose="020B0604020202020204" pitchFamily="34" charset="0"/>
              <a:buChar char="•"/>
              <a:defRPr/>
            </a:pPr>
            <a:r>
              <a:rPr lang="zh-CN" altLang="en-US" sz="2400" dirty="0">
                <a:cs typeface="+mn-ea"/>
                <a:sym typeface="+mn-lt"/>
              </a:rPr>
              <a:t>负载均衡（</a:t>
            </a:r>
            <a:r>
              <a:rPr lang="en-US" altLang="zh-CN" sz="2400" dirty="0">
                <a:cs typeface="+mn-ea"/>
                <a:sym typeface="+mn-lt"/>
              </a:rPr>
              <a:t>Ribbon</a:t>
            </a:r>
            <a:r>
              <a:rPr lang="zh-CN" altLang="en-US" sz="2400" dirty="0">
                <a:cs typeface="+mn-ea"/>
                <a:sym typeface="+mn-lt"/>
              </a:rPr>
              <a:t>）负责将请求平均地分配到多个服务器上。</a:t>
            </a:r>
          </a:p>
          <a:p>
            <a:pPr marL="342900" lvl="2" indent="-342900">
              <a:lnSpc>
                <a:spcPct val="150000"/>
              </a:lnSpc>
              <a:buClr>
                <a:srgbClr val="0054A3"/>
              </a:buClr>
              <a:buFont typeface="Arial" panose="020B0604020202020204" pitchFamily="34" charset="0"/>
              <a:buChar char="•"/>
              <a:defRPr/>
            </a:pPr>
            <a:r>
              <a:rPr lang="zh-CN" altLang="en-US" sz="2400" dirty="0">
                <a:cs typeface="+mn-ea"/>
                <a:sym typeface="+mn-lt"/>
              </a:rPr>
              <a:t>熔断降级（</a:t>
            </a:r>
            <a:r>
              <a:rPr lang="en-US" altLang="zh-CN" sz="2400" dirty="0">
                <a:cs typeface="+mn-ea"/>
                <a:sym typeface="+mn-lt"/>
              </a:rPr>
              <a:t>Hystrix</a:t>
            </a:r>
            <a:r>
              <a:rPr lang="zh-CN" altLang="en-US" sz="2400" dirty="0">
                <a:cs typeface="+mn-ea"/>
                <a:sym typeface="+mn-lt"/>
              </a:rPr>
              <a:t>）用于处理异常故障，避免系统资源耗尽等问题。</a:t>
            </a:r>
          </a:p>
          <a:p>
            <a:pPr marL="342900" lvl="2" indent="-342900">
              <a:lnSpc>
                <a:spcPct val="150000"/>
              </a:lnSpc>
              <a:buClr>
                <a:srgbClr val="0054A3"/>
              </a:buClr>
              <a:buFont typeface="Arial" panose="020B0604020202020204" pitchFamily="34" charset="0"/>
              <a:buChar char="•"/>
              <a:defRPr/>
            </a:pPr>
            <a:r>
              <a:rPr lang="zh-CN" altLang="en-US" sz="2400" dirty="0">
                <a:cs typeface="+mn-ea"/>
                <a:sym typeface="+mn-lt"/>
              </a:rPr>
              <a:t>权限认证（</a:t>
            </a:r>
            <a:r>
              <a:rPr lang="en-US" altLang="zh-CN" sz="2400" dirty="0">
                <a:cs typeface="+mn-ea"/>
                <a:sym typeface="+mn-lt"/>
              </a:rPr>
              <a:t>Security OAuth2</a:t>
            </a:r>
            <a:r>
              <a:rPr lang="zh-CN" altLang="en-US" sz="2400" dirty="0">
                <a:cs typeface="+mn-ea"/>
                <a:sym typeface="+mn-lt"/>
              </a:rPr>
              <a:t>）实现授权认证和安全保护的功能。</a:t>
            </a:r>
          </a:p>
        </p:txBody>
      </p:sp>
      <p:grpSp>
        <p:nvGrpSpPr>
          <p:cNvPr id="7" name="组合 6"/>
          <p:cNvGrpSpPr/>
          <p:nvPr/>
        </p:nvGrpSpPr>
        <p:grpSpPr>
          <a:xfrm>
            <a:off x="791151" y="1816100"/>
            <a:ext cx="3713539" cy="460375"/>
            <a:chOff x="1589" y="2769"/>
            <a:chExt cx="5848" cy="725"/>
          </a:xfrm>
        </p:grpSpPr>
        <p:sp>
          <p:nvSpPr>
            <p:cNvPr id="16" name="矩形 15"/>
            <p:cNvSpPr/>
            <p:nvPr>
              <p:custDataLst>
                <p:tags r:id="rId3"/>
              </p:custDataLst>
            </p:nvPr>
          </p:nvSpPr>
          <p:spPr>
            <a:xfrm flipH="1">
              <a:off x="1589" y="2879"/>
              <a:ext cx="56" cy="496"/>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黑体" panose="02010609060101010101" pitchFamily="49" charset="-122"/>
              </a:endParaRPr>
            </a:p>
          </p:txBody>
        </p:sp>
        <p:sp>
          <p:nvSpPr>
            <p:cNvPr id="8" name="文本框 7"/>
            <p:cNvSpPr txBox="1"/>
            <p:nvPr>
              <p:custDataLst>
                <p:tags r:id="rId4"/>
              </p:custDataLst>
            </p:nvPr>
          </p:nvSpPr>
          <p:spPr>
            <a:xfrm>
              <a:off x="1645" y="2769"/>
              <a:ext cx="5792" cy="725"/>
            </a:xfrm>
            <a:prstGeom prst="rect">
              <a:avLst/>
            </a:prstGeom>
            <a:noFill/>
          </p:spPr>
          <p:txBody>
            <a:bodyPr wrap="square" rtlCol="0">
              <a:spAutoFit/>
            </a:bodyPr>
            <a:lstStyle/>
            <a:p>
              <a:r>
                <a:rPr lang="zh-CN" altLang="en-US" sz="2400" b="1" dirty="0">
                  <a:solidFill>
                    <a:srgbClr val="7F7F7F"/>
                  </a:solidFill>
                </a:rPr>
                <a:t>云原生的体系架构</a:t>
              </a: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19"/>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7492365" y="0"/>
            <a:ext cx="176149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17572" y="189569"/>
            <a:ext cx="1701793" cy="402590"/>
          </a:xfrm>
          <a:prstGeom prst="rect">
            <a:avLst/>
          </a:prstGeom>
          <a:noFill/>
        </p:spPr>
        <p:txBody>
          <a:bodyPr wrap="square" lIns="0" tIns="48000" rIns="0" bIns="48000" rtlCol="0">
            <a:spAutoFit/>
          </a:bodyPr>
          <a:lstStyle/>
          <a:p>
            <a:pPr algn="ctr"/>
            <a:r>
              <a:rPr lang="en-US" altLang="zh-CN" sz="2000" b="1" dirty="0">
                <a:solidFill>
                  <a:schemeClr val="bg1">
                    <a:lumMod val="50000"/>
                  </a:schemeClr>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35" name="TextBox 6"/>
          <p:cNvSpPr txBox="1"/>
          <p:nvPr>
            <p:custDataLst>
              <p:tags r:id="rId1"/>
            </p:custDataLst>
          </p:nvPr>
        </p:nvSpPr>
        <p:spPr>
          <a:xfrm>
            <a:off x="425449" y="1145141"/>
            <a:ext cx="6304959" cy="525780"/>
          </a:xfrm>
          <a:prstGeom prst="rect">
            <a:avLst/>
          </a:prstGeom>
          <a:noFill/>
        </p:spPr>
        <p:txBody>
          <a:bodyPr wrap="square" lIns="0" tIns="48000" rIns="0" bIns="48000" rtlCol="0">
            <a:spAutoFit/>
          </a:bodyPr>
          <a:lstStyle/>
          <a:p>
            <a:r>
              <a:rPr lang="en-US" altLang="zh-CN" sz="2800" b="1" dirty="0">
                <a:solidFill>
                  <a:schemeClr val="tx1">
                    <a:lumMod val="65000"/>
                    <a:lumOff val="35000"/>
                  </a:schemeClr>
                </a:solidFill>
                <a:cs typeface="+mn-ea"/>
                <a:sym typeface="+mn-lt"/>
              </a:rPr>
              <a:t>3.4 </a:t>
            </a:r>
            <a:r>
              <a:rPr lang="zh-CN" altLang="en-US" sz="2800" b="1" dirty="0">
                <a:solidFill>
                  <a:schemeClr val="tx1">
                    <a:lumMod val="65000"/>
                    <a:lumOff val="35000"/>
                  </a:schemeClr>
                </a:solidFill>
                <a:cs typeface="+mn-ea"/>
                <a:sym typeface="+mn-lt"/>
              </a:rPr>
              <a:t>现代面向对象设计方法</a:t>
            </a:r>
          </a:p>
        </p:txBody>
      </p:sp>
      <p:sp>
        <p:nvSpPr>
          <p:cNvPr id="3" name="文本框 2"/>
          <p:cNvSpPr txBox="1"/>
          <p:nvPr>
            <p:custDataLst>
              <p:tags r:id="rId2"/>
            </p:custDataLst>
          </p:nvPr>
        </p:nvSpPr>
        <p:spPr>
          <a:xfrm>
            <a:off x="208280" y="2063750"/>
            <a:ext cx="8183880" cy="1663700"/>
          </a:xfrm>
          <a:prstGeom prst="rect">
            <a:avLst/>
          </a:prstGeom>
          <a:noFill/>
        </p:spPr>
        <p:txBody>
          <a:bodyPr wrap="square">
            <a:noAutofit/>
          </a:bodyPr>
          <a:lstStyle/>
          <a:p>
            <a:pPr marL="971550" lvl="2" indent="-285750">
              <a:lnSpc>
                <a:spcPct val="150000"/>
              </a:lnSpc>
              <a:buClr>
                <a:srgbClr val="0054A3"/>
              </a:buClr>
              <a:buFont typeface="Wingdings" panose="05000000000000000000" charset="0"/>
              <a:buChar char="p"/>
              <a:defRPr/>
            </a:pPr>
            <a:r>
              <a:rPr lang="en-US" altLang="zh-CN" sz="2400" dirty="0">
                <a:cs typeface="+mn-ea"/>
                <a:sym typeface="+mn-lt"/>
              </a:rPr>
              <a:t>Docker</a:t>
            </a:r>
            <a:r>
              <a:rPr lang="zh-CN" altLang="en-US" sz="2400" dirty="0">
                <a:cs typeface="+mn-ea"/>
                <a:sym typeface="+mn-lt"/>
              </a:rPr>
              <a:t>容器技术</a:t>
            </a:r>
          </a:p>
          <a:p>
            <a:pPr marL="685800" lvl="2" indent="0">
              <a:lnSpc>
                <a:spcPct val="150000"/>
              </a:lnSpc>
              <a:buClr>
                <a:srgbClr val="0054A3"/>
              </a:buClr>
              <a:buFont typeface="Wingdings" panose="05000000000000000000" charset="0"/>
              <a:buNone/>
              <a:defRPr/>
            </a:pPr>
            <a:r>
              <a:rPr lang="en-US" altLang="zh-CN" sz="2400" dirty="0">
                <a:cs typeface="+mn-ea"/>
                <a:sym typeface="+mn-lt"/>
              </a:rPr>
              <a:t>       </a:t>
            </a:r>
            <a:r>
              <a:rPr lang="zh-CN" altLang="en-US" sz="2400" dirty="0">
                <a:cs typeface="+mn-ea"/>
                <a:sym typeface="+mn-lt"/>
              </a:rPr>
              <a:t>虚拟容器技术是一种操作系统层虚拟化技术，它可以让容器共享宿主机内核，同时提供相互隔离的空间。</a:t>
            </a:r>
          </a:p>
        </p:txBody>
      </p:sp>
      <p:sp>
        <p:nvSpPr>
          <p:cNvPr id="4" name="矩形 3"/>
          <p:cNvSpPr/>
          <p:nvPr/>
        </p:nvSpPr>
        <p:spPr>
          <a:xfrm>
            <a:off x="9657080" y="5373370"/>
            <a:ext cx="1322705" cy="45148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操作系统</a:t>
            </a:r>
          </a:p>
        </p:txBody>
      </p:sp>
      <p:sp>
        <p:nvSpPr>
          <p:cNvPr id="6" name="矩形 5"/>
          <p:cNvSpPr/>
          <p:nvPr>
            <p:custDataLst>
              <p:tags r:id="rId3"/>
            </p:custDataLst>
          </p:nvPr>
        </p:nvSpPr>
        <p:spPr>
          <a:xfrm>
            <a:off x="5250815" y="4279265"/>
            <a:ext cx="1322705" cy="43751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应用</a:t>
            </a:r>
          </a:p>
        </p:txBody>
      </p:sp>
      <p:sp>
        <p:nvSpPr>
          <p:cNvPr id="7" name="矩形 6"/>
          <p:cNvSpPr/>
          <p:nvPr>
            <p:custDataLst>
              <p:tags r:id="rId4"/>
            </p:custDataLst>
          </p:nvPr>
        </p:nvSpPr>
        <p:spPr>
          <a:xfrm>
            <a:off x="5250815" y="6104890"/>
            <a:ext cx="1322705" cy="45148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物理资源</a:t>
            </a:r>
          </a:p>
        </p:txBody>
      </p:sp>
      <p:sp>
        <p:nvSpPr>
          <p:cNvPr id="9" name="矩形 8"/>
          <p:cNvSpPr/>
          <p:nvPr>
            <p:custDataLst>
              <p:tags r:id="rId5"/>
            </p:custDataLst>
          </p:nvPr>
        </p:nvSpPr>
        <p:spPr>
          <a:xfrm>
            <a:off x="5250815" y="5373370"/>
            <a:ext cx="1322705" cy="45148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操作系统</a:t>
            </a:r>
          </a:p>
        </p:txBody>
      </p:sp>
      <p:sp>
        <p:nvSpPr>
          <p:cNvPr id="10" name="矩形 9"/>
          <p:cNvSpPr/>
          <p:nvPr>
            <p:custDataLst>
              <p:tags r:id="rId6"/>
            </p:custDataLst>
          </p:nvPr>
        </p:nvSpPr>
        <p:spPr>
          <a:xfrm>
            <a:off x="9657080" y="6117590"/>
            <a:ext cx="1321435" cy="45148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物理资源</a:t>
            </a:r>
          </a:p>
        </p:txBody>
      </p:sp>
      <p:grpSp>
        <p:nvGrpSpPr>
          <p:cNvPr id="28" name="组合 27"/>
          <p:cNvGrpSpPr/>
          <p:nvPr/>
        </p:nvGrpSpPr>
        <p:grpSpPr>
          <a:xfrm>
            <a:off x="8658225" y="3009900"/>
            <a:ext cx="3321050" cy="1706880"/>
            <a:chOff x="10599" y="4891"/>
            <a:chExt cx="5230" cy="2688"/>
          </a:xfrm>
        </p:grpSpPr>
        <p:sp>
          <p:nvSpPr>
            <p:cNvPr id="11" name="矩形 10"/>
            <p:cNvSpPr/>
            <p:nvPr>
              <p:custDataLst>
                <p:tags r:id="rId10"/>
              </p:custDataLst>
            </p:nvPr>
          </p:nvSpPr>
          <p:spPr>
            <a:xfrm>
              <a:off x="10599" y="4891"/>
              <a:ext cx="5230" cy="2688"/>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a:p>
              <a:pPr algn="ctr"/>
              <a:endParaRPr lang="zh-CN" altLang="en-US">
                <a:solidFill>
                  <a:schemeClr val="tx1"/>
                </a:solidFill>
              </a:endParaRPr>
            </a:p>
            <a:p>
              <a:pPr algn="ctr"/>
              <a:endParaRPr lang="zh-CN" altLang="en-US">
                <a:solidFill>
                  <a:schemeClr val="tx1"/>
                </a:solidFill>
              </a:endParaRPr>
            </a:p>
            <a:p>
              <a:pPr algn="ctr"/>
              <a:endParaRPr lang="zh-CN" altLang="en-US">
                <a:solidFill>
                  <a:schemeClr val="tx1"/>
                </a:solidFill>
              </a:endParaRPr>
            </a:p>
            <a:p>
              <a:pPr algn="ctr"/>
              <a:endParaRPr lang="zh-CN" altLang="en-US">
                <a:solidFill>
                  <a:schemeClr val="tx1"/>
                </a:solidFill>
              </a:endParaRPr>
            </a:p>
            <a:p>
              <a:pPr algn="ctr"/>
              <a:r>
                <a:rPr lang="zh-CN" altLang="en-US">
                  <a:solidFill>
                    <a:schemeClr val="tx1"/>
                  </a:solidFill>
                </a:rPr>
                <a:t>虚拟化</a:t>
              </a:r>
            </a:p>
          </p:txBody>
        </p:sp>
        <p:grpSp>
          <p:nvGrpSpPr>
            <p:cNvPr id="16" name="组合 15"/>
            <p:cNvGrpSpPr/>
            <p:nvPr/>
          </p:nvGrpSpPr>
          <p:grpSpPr>
            <a:xfrm>
              <a:off x="11106" y="5181"/>
              <a:ext cx="1646" cy="1710"/>
              <a:chOff x="11106" y="5181"/>
              <a:chExt cx="1646" cy="1710"/>
            </a:xfrm>
          </p:grpSpPr>
          <p:sp>
            <p:nvSpPr>
              <p:cNvPr id="12" name="矩形 11"/>
              <p:cNvSpPr/>
              <p:nvPr>
                <p:custDataLst>
                  <p:tags r:id="rId14"/>
                </p:custDataLst>
              </p:nvPr>
            </p:nvSpPr>
            <p:spPr>
              <a:xfrm>
                <a:off x="11277" y="5400"/>
                <a:ext cx="1277" cy="1334"/>
              </a:xfrm>
              <a:prstGeom prst="rect">
                <a:avLst/>
              </a:prstGeom>
              <a:noFill/>
              <a:ln w="254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a:p>
                <a:pPr algn="ctr"/>
                <a:endParaRPr lang="zh-CN" altLang="en-US">
                  <a:solidFill>
                    <a:schemeClr val="tx1"/>
                  </a:solidFill>
                </a:endParaRPr>
              </a:p>
              <a:p>
                <a:pPr algn="ctr"/>
                <a:r>
                  <a:rPr lang="zh-CN" altLang="en-US">
                    <a:solidFill>
                      <a:schemeClr val="tx1"/>
                    </a:solidFill>
                  </a:rPr>
                  <a:t>容器</a:t>
                </a:r>
              </a:p>
            </p:txBody>
          </p:sp>
          <p:sp>
            <p:nvSpPr>
              <p:cNvPr id="13" name="矩形 12"/>
              <p:cNvSpPr/>
              <p:nvPr>
                <p:custDataLst>
                  <p:tags r:id="rId15"/>
                </p:custDataLst>
              </p:nvPr>
            </p:nvSpPr>
            <p:spPr>
              <a:xfrm>
                <a:off x="11357" y="5620"/>
                <a:ext cx="1102" cy="501"/>
              </a:xfrm>
              <a:prstGeom prst="rect">
                <a:avLst/>
              </a:prstGeom>
              <a:noFill/>
              <a:ln w="254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应用</a:t>
                </a:r>
              </a:p>
            </p:txBody>
          </p:sp>
          <p:sp>
            <p:nvSpPr>
              <p:cNvPr id="14" name="矩形 13"/>
              <p:cNvSpPr/>
              <p:nvPr>
                <p:custDataLst>
                  <p:tags r:id="rId16"/>
                </p:custDataLst>
              </p:nvPr>
            </p:nvSpPr>
            <p:spPr>
              <a:xfrm>
                <a:off x="11106" y="5181"/>
                <a:ext cx="1646" cy="1710"/>
              </a:xfrm>
              <a:prstGeom prst="rect">
                <a:avLst/>
              </a:prstGeom>
              <a:noFill/>
              <a:ln w="254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7" name="组合 16"/>
            <p:cNvGrpSpPr/>
            <p:nvPr/>
          </p:nvGrpSpPr>
          <p:grpSpPr>
            <a:xfrm>
              <a:off x="13659" y="5181"/>
              <a:ext cx="1646" cy="1710"/>
              <a:chOff x="11106" y="5181"/>
              <a:chExt cx="1646" cy="1710"/>
            </a:xfrm>
          </p:grpSpPr>
          <p:sp>
            <p:nvSpPr>
              <p:cNvPr id="18" name="矩形 17"/>
              <p:cNvSpPr/>
              <p:nvPr>
                <p:custDataLst>
                  <p:tags r:id="rId11"/>
                </p:custDataLst>
              </p:nvPr>
            </p:nvSpPr>
            <p:spPr>
              <a:xfrm>
                <a:off x="11277" y="5400"/>
                <a:ext cx="1277" cy="1334"/>
              </a:xfrm>
              <a:prstGeom prst="rect">
                <a:avLst/>
              </a:prstGeom>
              <a:noFill/>
              <a:ln w="254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a:p>
                <a:pPr algn="ctr"/>
                <a:endParaRPr lang="zh-CN" altLang="en-US">
                  <a:solidFill>
                    <a:schemeClr val="tx1"/>
                  </a:solidFill>
                </a:endParaRPr>
              </a:p>
              <a:p>
                <a:pPr algn="ctr"/>
                <a:r>
                  <a:rPr lang="zh-CN" altLang="en-US">
                    <a:solidFill>
                      <a:schemeClr val="tx1"/>
                    </a:solidFill>
                  </a:rPr>
                  <a:t>容器</a:t>
                </a:r>
              </a:p>
            </p:txBody>
          </p:sp>
          <p:sp>
            <p:nvSpPr>
              <p:cNvPr id="21" name="矩形 20"/>
              <p:cNvSpPr/>
              <p:nvPr>
                <p:custDataLst>
                  <p:tags r:id="rId12"/>
                </p:custDataLst>
              </p:nvPr>
            </p:nvSpPr>
            <p:spPr>
              <a:xfrm>
                <a:off x="11357" y="5620"/>
                <a:ext cx="1102" cy="501"/>
              </a:xfrm>
              <a:prstGeom prst="rect">
                <a:avLst/>
              </a:prstGeom>
              <a:noFill/>
              <a:ln w="254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应用</a:t>
                </a:r>
              </a:p>
            </p:txBody>
          </p:sp>
          <p:sp>
            <p:nvSpPr>
              <p:cNvPr id="27" name="矩形 26"/>
              <p:cNvSpPr/>
              <p:nvPr>
                <p:custDataLst>
                  <p:tags r:id="rId13"/>
                </p:custDataLst>
              </p:nvPr>
            </p:nvSpPr>
            <p:spPr>
              <a:xfrm>
                <a:off x="11106" y="5181"/>
                <a:ext cx="1646" cy="1710"/>
              </a:xfrm>
              <a:prstGeom prst="rect">
                <a:avLst/>
              </a:prstGeom>
              <a:noFill/>
              <a:ln w="254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sp>
        <p:nvSpPr>
          <p:cNvPr id="29" name="右箭头 28"/>
          <p:cNvSpPr/>
          <p:nvPr/>
        </p:nvSpPr>
        <p:spPr>
          <a:xfrm>
            <a:off x="7085965" y="5056505"/>
            <a:ext cx="1306195" cy="510540"/>
          </a:xfrm>
          <a:prstGeom prst="rightArrow">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791151" y="1790700"/>
            <a:ext cx="3713539" cy="460375"/>
            <a:chOff x="1589" y="2769"/>
            <a:chExt cx="5848" cy="725"/>
          </a:xfrm>
        </p:grpSpPr>
        <p:sp>
          <p:nvSpPr>
            <p:cNvPr id="15" name="矩形 14"/>
            <p:cNvSpPr/>
            <p:nvPr>
              <p:custDataLst>
                <p:tags r:id="rId8"/>
              </p:custDataLst>
            </p:nvPr>
          </p:nvSpPr>
          <p:spPr>
            <a:xfrm flipH="1">
              <a:off x="1589" y="2879"/>
              <a:ext cx="56" cy="496"/>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黑体" panose="02010609060101010101" pitchFamily="49" charset="-122"/>
              </a:endParaRPr>
            </a:p>
          </p:txBody>
        </p:sp>
        <p:sp>
          <p:nvSpPr>
            <p:cNvPr id="30" name="文本框 29"/>
            <p:cNvSpPr txBox="1"/>
            <p:nvPr>
              <p:custDataLst>
                <p:tags r:id="rId9"/>
              </p:custDataLst>
            </p:nvPr>
          </p:nvSpPr>
          <p:spPr>
            <a:xfrm>
              <a:off x="1645" y="2769"/>
              <a:ext cx="5792" cy="725"/>
            </a:xfrm>
            <a:prstGeom prst="rect">
              <a:avLst/>
            </a:prstGeom>
            <a:noFill/>
          </p:spPr>
          <p:txBody>
            <a:bodyPr wrap="square" rtlCol="0">
              <a:spAutoFit/>
            </a:bodyPr>
            <a:lstStyle/>
            <a:p>
              <a:r>
                <a:rPr lang="zh-CN" altLang="en-US" sz="2400" b="1" dirty="0">
                  <a:solidFill>
                    <a:srgbClr val="7F7F7F"/>
                  </a:solidFill>
                </a:rPr>
                <a:t>云原生的体系架构</a:t>
              </a:r>
            </a:p>
          </p:txBody>
        </p:sp>
      </p:grpSp>
      <p:cxnSp>
        <p:nvCxnSpPr>
          <p:cNvPr id="31" name="直接连接符 30"/>
          <p:cNvCxnSpPr/>
          <p:nvPr/>
        </p:nvCxnSpPr>
        <p:spPr>
          <a:xfrm>
            <a:off x="4906645" y="5167630"/>
            <a:ext cx="1993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custDataLst>
              <p:tags r:id="rId7"/>
            </p:custDataLst>
          </p:nvPr>
        </p:nvCxnSpPr>
        <p:spPr>
          <a:xfrm>
            <a:off x="8411845" y="5167630"/>
            <a:ext cx="3747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7"/>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7492365" y="0"/>
            <a:ext cx="176149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17572" y="189569"/>
            <a:ext cx="1701793" cy="402590"/>
          </a:xfrm>
          <a:prstGeom prst="rect">
            <a:avLst/>
          </a:prstGeom>
          <a:noFill/>
        </p:spPr>
        <p:txBody>
          <a:bodyPr wrap="square" lIns="0" tIns="48000" rIns="0" bIns="48000" rtlCol="0">
            <a:spAutoFit/>
          </a:bodyPr>
          <a:lstStyle/>
          <a:p>
            <a:pPr algn="ctr"/>
            <a:r>
              <a:rPr lang="en-US" altLang="zh-CN" sz="2000" b="1" dirty="0">
                <a:solidFill>
                  <a:schemeClr val="bg1">
                    <a:lumMod val="50000"/>
                  </a:schemeClr>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35" name="TextBox 6"/>
          <p:cNvSpPr txBox="1"/>
          <p:nvPr>
            <p:custDataLst>
              <p:tags r:id="rId1"/>
            </p:custDataLst>
          </p:nvPr>
        </p:nvSpPr>
        <p:spPr>
          <a:xfrm>
            <a:off x="425449" y="1145141"/>
            <a:ext cx="6304959" cy="525780"/>
          </a:xfrm>
          <a:prstGeom prst="rect">
            <a:avLst/>
          </a:prstGeom>
          <a:noFill/>
        </p:spPr>
        <p:txBody>
          <a:bodyPr wrap="square" lIns="0" tIns="48000" rIns="0" bIns="48000" rtlCol="0">
            <a:spAutoFit/>
          </a:bodyPr>
          <a:lstStyle/>
          <a:p>
            <a:r>
              <a:rPr lang="en-US" altLang="zh-CN" sz="2800" b="1" dirty="0">
                <a:solidFill>
                  <a:schemeClr val="tx1">
                    <a:lumMod val="65000"/>
                    <a:lumOff val="35000"/>
                  </a:schemeClr>
                </a:solidFill>
                <a:cs typeface="+mn-ea"/>
                <a:sym typeface="+mn-lt"/>
              </a:rPr>
              <a:t>3.4 </a:t>
            </a:r>
            <a:r>
              <a:rPr lang="zh-CN" altLang="en-US" sz="2800" b="1" dirty="0">
                <a:solidFill>
                  <a:schemeClr val="tx1">
                    <a:lumMod val="65000"/>
                    <a:lumOff val="35000"/>
                  </a:schemeClr>
                </a:solidFill>
                <a:cs typeface="+mn-ea"/>
                <a:sym typeface="+mn-lt"/>
              </a:rPr>
              <a:t>现代面向对象设计方法</a:t>
            </a:r>
          </a:p>
        </p:txBody>
      </p:sp>
      <p:sp>
        <p:nvSpPr>
          <p:cNvPr id="3" name="文本框 2"/>
          <p:cNvSpPr txBox="1"/>
          <p:nvPr>
            <p:custDataLst>
              <p:tags r:id="rId2"/>
            </p:custDataLst>
          </p:nvPr>
        </p:nvSpPr>
        <p:spPr>
          <a:xfrm>
            <a:off x="220980" y="2127250"/>
            <a:ext cx="11705590" cy="4490085"/>
          </a:xfrm>
          <a:prstGeom prst="rect">
            <a:avLst/>
          </a:prstGeom>
          <a:noFill/>
        </p:spPr>
        <p:txBody>
          <a:bodyPr wrap="square">
            <a:noAutofit/>
          </a:bodyPr>
          <a:lstStyle/>
          <a:p>
            <a:pPr marL="971550" lvl="2" indent="-285750">
              <a:lnSpc>
                <a:spcPct val="150000"/>
              </a:lnSpc>
              <a:buClr>
                <a:srgbClr val="0054A3"/>
              </a:buClr>
              <a:buFont typeface="Wingdings" panose="05000000000000000000" charset="0"/>
              <a:buChar char="p"/>
              <a:defRPr/>
            </a:pPr>
            <a:r>
              <a:rPr lang="en-US" altLang="zh-CN" sz="2400" dirty="0">
                <a:cs typeface="+mn-ea"/>
                <a:sym typeface="+mn-lt"/>
              </a:rPr>
              <a:t>Docker</a:t>
            </a:r>
            <a:r>
              <a:rPr lang="zh-CN" altLang="en-US" sz="2400" dirty="0">
                <a:cs typeface="+mn-ea"/>
                <a:sym typeface="+mn-lt"/>
              </a:rPr>
              <a:t>容器技术</a:t>
            </a:r>
          </a:p>
          <a:p>
            <a:pPr marL="685800" lvl="2" indent="0">
              <a:lnSpc>
                <a:spcPct val="150000"/>
              </a:lnSpc>
              <a:buClr>
                <a:srgbClr val="0054A3"/>
              </a:buClr>
              <a:buFont typeface="Wingdings" panose="05000000000000000000" charset="0"/>
              <a:buNone/>
              <a:defRPr/>
            </a:pPr>
            <a:r>
              <a:rPr lang="zh-CN" altLang="en-US" sz="2400" dirty="0">
                <a:cs typeface="+mn-ea"/>
                <a:sym typeface="+mn-lt"/>
              </a:rPr>
              <a:t>常见的虚拟容器技术有：</a:t>
            </a:r>
            <a:r>
              <a:rPr lang="en-US" altLang="zh-CN" sz="2400" dirty="0">
                <a:cs typeface="+mn-ea"/>
                <a:sym typeface="+mn-lt"/>
              </a:rPr>
              <a:t>Docker</a:t>
            </a:r>
            <a:r>
              <a:rPr lang="zh-CN" altLang="en-US" sz="2400" dirty="0">
                <a:cs typeface="+mn-ea"/>
                <a:sym typeface="+mn-lt"/>
              </a:rPr>
              <a:t>、</a:t>
            </a:r>
            <a:r>
              <a:rPr lang="en-US" altLang="zh-CN" sz="2400" dirty="0">
                <a:cs typeface="+mn-ea"/>
                <a:sym typeface="+mn-lt"/>
              </a:rPr>
              <a:t>LXC</a:t>
            </a:r>
            <a:r>
              <a:rPr lang="zh-CN" altLang="en-US" sz="2400" dirty="0">
                <a:cs typeface="+mn-ea"/>
                <a:sym typeface="+mn-lt"/>
              </a:rPr>
              <a:t>、</a:t>
            </a:r>
            <a:r>
              <a:rPr lang="en-US" altLang="zh-CN" sz="2400" dirty="0">
                <a:cs typeface="+mn-ea"/>
                <a:sym typeface="+mn-lt"/>
              </a:rPr>
              <a:t>runC</a:t>
            </a:r>
            <a:r>
              <a:rPr lang="zh-CN" altLang="en-US" sz="2400" dirty="0">
                <a:cs typeface="+mn-ea"/>
                <a:sym typeface="+mn-lt"/>
              </a:rPr>
              <a:t>、</a:t>
            </a:r>
            <a:r>
              <a:rPr lang="en-US" altLang="zh-CN" sz="2400" dirty="0">
                <a:cs typeface="+mn-ea"/>
                <a:sym typeface="+mn-lt"/>
              </a:rPr>
              <a:t>containerd</a:t>
            </a:r>
            <a:r>
              <a:rPr lang="zh-CN" altLang="en-US" sz="2400" dirty="0">
                <a:cs typeface="+mn-ea"/>
                <a:sym typeface="+mn-lt"/>
              </a:rPr>
              <a:t>等。</a:t>
            </a:r>
          </a:p>
          <a:p>
            <a:pPr marL="1028700" lvl="2" indent="-342900">
              <a:lnSpc>
                <a:spcPct val="150000"/>
              </a:lnSpc>
              <a:buClr>
                <a:srgbClr val="0054A3"/>
              </a:buClr>
              <a:buFont typeface="Wingdings" panose="05000000000000000000" charset="0"/>
              <a:buChar char="p"/>
              <a:defRPr/>
            </a:pPr>
            <a:r>
              <a:rPr lang="en-US" altLang="zh-CN" sz="2400" dirty="0">
                <a:cs typeface="+mn-ea"/>
                <a:sym typeface="+mn-lt"/>
              </a:rPr>
              <a:t>Docker</a:t>
            </a:r>
            <a:r>
              <a:rPr lang="zh-CN" altLang="en-US" sz="2400" dirty="0">
                <a:cs typeface="+mn-ea"/>
                <a:sym typeface="+mn-lt"/>
              </a:rPr>
              <a:t>生命周期由</a:t>
            </a:r>
            <a:r>
              <a:rPr lang="zh-CN" altLang="en-US" sz="2400" b="1" dirty="0">
                <a:solidFill>
                  <a:srgbClr val="FF0000"/>
                </a:solidFill>
                <a:effectLst>
                  <a:outerShdw blurRad="38100" dist="38100" dir="2700000" algn="tl">
                    <a:srgbClr val="000000">
                      <a:alpha val="43137"/>
                    </a:srgbClr>
                  </a:outerShdw>
                </a:effectLst>
                <a:cs typeface="+mn-ea"/>
                <a:sym typeface="+mn-lt"/>
              </a:rPr>
              <a:t>镜像、容器、仓库</a:t>
            </a:r>
            <a:r>
              <a:rPr lang="zh-CN" altLang="en-US" sz="2400" dirty="0">
                <a:cs typeface="+mn-ea"/>
                <a:sym typeface="+mn-lt"/>
              </a:rPr>
              <a:t>三部分组成。</a:t>
            </a:r>
          </a:p>
          <a:p>
            <a:pPr marL="1028700" lvl="2" indent="-342900">
              <a:lnSpc>
                <a:spcPct val="150000"/>
              </a:lnSpc>
              <a:buClr>
                <a:srgbClr val="0054A3"/>
              </a:buClr>
              <a:buFont typeface="Arial" panose="020B0604020202020204" pitchFamily="34" charset="0"/>
              <a:buChar char="•"/>
              <a:defRPr/>
            </a:pPr>
            <a:r>
              <a:rPr lang="zh-CN" altLang="en-US" sz="2400" dirty="0">
                <a:cs typeface="+mn-ea"/>
                <a:sym typeface="+mn-lt"/>
              </a:rPr>
              <a:t>镜像（</a:t>
            </a:r>
            <a:r>
              <a:rPr lang="en-US" altLang="zh-CN" sz="2400" dirty="0">
                <a:cs typeface="+mn-ea"/>
                <a:sym typeface="+mn-lt"/>
              </a:rPr>
              <a:t>Images</a:t>
            </a:r>
            <a:r>
              <a:rPr lang="zh-CN" altLang="en-US" sz="2400" dirty="0">
                <a:cs typeface="+mn-ea"/>
                <a:sym typeface="+mn-lt"/>
              </a:rPr>
              <a:t>）：是容器的运行基础，由一系列的指令构建而成，包含环境变量、库和配置文件等。</a:t>
            </a:r>
          </a:p>
          <a:p>
            <a:pPr marL="1028700" lvl="2" indent="-342900">
              <a:lnSpc>
                <a:spcPct val="150000"/>
              </a:lnSpc>
              <a:buClr>
                <a:srgbClr val="0054A3"/>
              </a:buClr>
              <a:buFont typeface="Arial" panose="020B0604020202020204" pitchFamily="34" charset="0"/>
              <a:buChar char="•"/>
              <a:defRPr/>
            </a:pPr>
            <a:r>
              <a:rPr lang="zh-CN" altLang="en-US" sz="2400" dirty="0">
                <a:cs typeface="+mn-ea"/>
                <a:sym typeface="+mn-lt"/>
              </a:rPr>
              <a:t>容器（</a:t>
            </a:r>
            <a:r>
              <a:rPr lang="en-US" altLang="zh-CN" sz="2400" dirty="0">
                <a:cs typeface="+mn-ea"/>
                <a:sym typeface="+mn-lt"/>
              </a:rPr>
              <a:t>Container</a:t>
            </a:r>
            <a:r>
              <a:rPr lang="zh-CN" altLang="en-US" sz="2400" dirty="0">
                <a:cs typeface="+mn-ea"/>
                <a:sym typeface="+mn-lt"/>
              </a:rPr>
              <a:t>）：镜像的运行实例，能够运行和隔离应用程序，容器之间互不可见。</a:t>
            </a:r>
          </a:p>
          <a:p>
            <a:pPr marL="1028700" lvl="2" indent="-342900">
              <a:lnSpc>
                <a:spcPct val="150000"/>
              </a:lnSpc>
              <a:buClr>
                <a:srgbClr val="0054A3"/>
              </a:buClr>
              <a:buFont typeface="Arial" panose="020B0604020202020204" pitchFamily="34" charset="0"/>
              <a:buChar char="•"/>
              <a:defRPr/>
            </a:pPr>
            <a:r>
              <a:rPr lang="zh-CN" altLang="en-US" sz="2400" dirty="0">
                <a:cs typeface="+mn-ea"/>
                <a:sym typeface="+mn-lt"/>
              </a:rPr>
              <a:t>仓库（</a:t>
            </a:r>
            <a:r>
              <a:rPr lang="en-US" altLang="zh-CN" sz="2400" dirty="0">
                <a:cs typeface="+mn-ea"/>
                <a:sym typeface="+mn-lt"/>
              </a:rPr>
              <a:t>Registry</a:t>
            </a:r>
            <a:r>
              <a:rPr lang="zh-CN" altLang="en-US" sz="2400" dirty="0">
                <a:cs typeface="+mn-ea"/>
                <a:sym typeface="+mn-lt"/>
              </a:rPr>
              <a:t>）：集中存放和分配镜像的场所，包括私有和公有两种。</a:t>
            </a:r>
          </a:p>
        </p:txBody>
      </p:sp>
      <p:grpSp>
        <p:nvGrpSpPr>
          <p:cNvPr id="7" name="组合 6"/>
          <p:cNvGrpSpPr/>
          <p:nvPr/>
        </p:nvGrpSpPr>
        <p:grpSpPr>
          <a:xfrm>
            <a:off x="791151" y="1816100"/>
            <a:ext cx="3713539" cy="460375"/>
            <a:chOff x="1589" y="2769"/>
            <a:chExt cx="5848" cy="725"/>
          </a:xfrm>
        </p:grpSpPr>
        <p:sp>
          <p:nvSpPr>
            <p:cNvPr id="16" name="矩形 15"/>
            <p:cNvSpPr/>
            <p:nvPr>
              <p:custDataLst>
                <p:tags r:id="rId3"/>
              </p:custDataLst>
            </p:nvPr>
          </p:nvSpPr>
          <p:spPr>
            <a:xfrm flipH="1">
              <a:off x="1589" y="2879"/>
              <a:ext cx="56" cy="496"/>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黑体" panose="02010609060101010101" pitchFamily="49" charset="-122"/>
              </a:endParaRPr>
            </a:p>
          </p:txBody>
        </p:sp>
        <p:sp>
          <p:nvSpPr>
            <p:cNvPr id="8" name="文本框 7"/>
            <p:cNvSpPr txBox="1"/>
            <p:nvPr>
              <p:custDataLst>
                <p:tags r:id="rId4"/>
              </p:custDataLst>
            </p:nvPr>
          </p:nvSpPr>
          <p:spPr>
            <a:xfrm>
              <a:off x="1645" y="2769"/>
              <a:ext cx="5792" cy="725"/>
            </a:xfrm>
            <a:prstGeom prst="rect">
              <a:avLst/>
            </a:prstGeom>
            <a:noFill/>
          </p:spPr>
          <p:txBody>
            <a:bodyPr wrap="square" rtlCol="0">
              <a:spAutoFit/>
            </a:bodyPr>
            <a:lstStyle/>
            <a:p>
              <a:r>
                <a:rPr lang="zh-CN" altLang="en-US" sz="2400" b="1" dirty="0">
                  <a:solidFill>
                    <a:srgbClr val="7F7F7F"/>
                  </a:solidFill>
                </a:rPr>
                <a:t>云原生的体系架构</a:t>
              </a: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7"/>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7492365" y="0"/>
            <a:ext cx="176149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17572" y="189569"/>
            <a:ext cx="1701793" cy="402590"/>
          </a:xfrm>
          <a:prstGeom prst="rect">
            <a:avLst/>
          </a:prstGeom>
          <a:noFill/>
        </p:spPr>
        <p:txBody>
          <a:bodyPr wrap="square" lIns="0" tIns="48000" rIns="0" bIns="48000" rtlCol="0">
            <a:spAutoFit/>
          </a:bodyPr>
          <a:lstStyle/>
          <a:p>
            <a:pPr algn="ctr"/>
            <a:r>
              <a:rPr lang="en-US" altLang="zh-CN" sz="2000" b="1" dirty="0">
                <a:solidFill>
                  <a:schemeClr val="bg1">
                    <a:lumMod val="50000"/>
                  </a:schemeClr>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35" name="TextBox 6"/>
          <p:cNvSpPr txBox="1"/>
          <p:nvPr>
            <p:custDataLst>
              <p:tags r:id="rId1"/>
            </p:custDataLst>
          </p:nvPr>
        </p:nvSpPr>
        <p:spPr>
          <a:xfrm>
            <a:off x="425449" y="1145141"/>
            <a:ext cx="6304959" cy="525780"/>
          </a:xfrm>
          <a:prstGeom prst="rect">
            <a:avLst/>
          </a:prstGeom>
          <a:noFill/>
        </p:spPr>
        <p:txBody>
          <a:bodyPr wrap="square" lIns="0" tIns="48000" rIns="0" bIns="48000" rtlCol="0">
            <a:spAutoFit/>
          </a:bodyPr>
          <a:lstStyle/>
          <a:p>
            <a:r>
              <a:rPr lang="en-US" altLang="zh-CN" sz="2800" b="1" dirty="0">
                <a:solidFill>
                  <a:schemeClr val="tx1">
                    <a:lumMod val="65000"/>
                    <a:lumOff val="35000"/>
                  </a:schemeClr>
                </a:solidFill>
                <a:cs typeface="+mn-ea"/>
                <a:sym typeface="+mn-lt"/>
              </a:rPr>
              <a:t>3.4 </a:t>
            </a:r>
            <a:r>
              <a:rPr lang="zh-CN" altLang="en-US" sz="2800" b="1" dirty="0">
                <a:solidFill>
                  <a:schemeClr val="tx1">
                    <a:lumMod val="65000"/>
                    <a:lumOff val="35000"/>
                  </a:schemeClr>
                </a:solidFill>
                <a:cs typeface="+mn-ea"/>
                <a:sym typeface="+mn-lt"/>
              </a:rPr>
              <a:t>现代面向对象设计方法</a:t>
            </a:r>
          </a:p>
        </p:txBody>
      </p:sp>
      <p:sp>
        <p:nvSpPr>
          <p:cNvPr id="3" name="文本框 2"/>
          <p:cNvSpPr txBox="1"/>
          <p:nvPr>
            <p:custDataLst>
              <p:tags r:id="rId2"/>
            </p:custDataLst>
          </p:nvPr>
        </p:nvSpPr>
        <p:spPr>
          <a:xfrm>
            <a:off x="57150" y="2162175"/>
            <a:ext cx="11990070" cy="4671060"/>
          </a:xfrm>
          <a:prstGeom prst="rect">
            <a:avLst/>
          </a:prstGeom>
          <a:noFill/>
        </p:spPr>
        <p:txBody>
          <a:bodyPr wrap="square">
            <a:noAutofit/>
          </a:bodyPr>
          <a:lstStyle/>
          <a:p>
            <a:pPr marL="971550" lvl="2" indent="-285750">
              <a:lnSpc>
                <a:spcPct val="150000"/>
              </a:lnSpc>
              <a:buClr>
                <a:srgbClr val="0054A3"/>
              </a:buClr>
              <a:buFont typeface="Wingdings" panose="05000000000000000000" charset="0"/>
              <a:buChar char="p"/>
              <a:defRPr/>
            </a:pPr>
            <a:r>
              <a:rPr lang="zh-CN" altLang="en-US" sz="2400" dirty="0">
                <a:cs typeface="+mn-ea"/>
                <a:sym typeface="+mn-lt"/>
              </a:rPr>
              <a:t>自动化工具和流程</a:t>
            </a:r>
          </a:p>
          <a:p>
            <a:pPr marL="685800" lvl="2" indent="0">
              <a:lnSpc>
                <a:spcPct val="150000"/>
              </a:lnSpc>
              <a:buClr>
                <a:srgbClr val="0054A3"/>
              </a:buClr>
              <a:buFont typeface="Wingdings" panose="05000000000000000000" charset="0"/>
              <a:buNone/>
              <a:defRPr/>
            </a:pPr>
            <a:r>
              <a:rPr lang="zh-CN" altLang="en-US" sz="2400" dirty="0">
                <a:cs typeface="+mn-ea"/>
                <a:sym typeface="+mn-lt"/>
              </a:rPr>
              <a:t>云原生领域中自动化工具和流程常使用</a:t>
            </a:r>
            <a:r>
              <a:rPr lang="en-US" altLang="zh-CN" sz="2400" dirty="0">
                <a:cs typeface="+mn-ea"/>
                <a:sym typeface="+mn-lt"/>
              </a:rPr>
              <a:t>CI/CD</a:t>
            </a:r>
            <a:r>
              <a:rPr lang="zh-CN" altLang="en-US" sz="2400" dirty="0">
                <a:cs typeface="+mn-ea"/>
                <a:sym typeface="+mn-lt"/>
              </a:rPr>
              <a:t>方式。</a:t>
            </a:r>
          </a:p>
          <a:p>
            <a:pPr marL="1028700" lvl="2" indent="-342900">
              <a:lnSpc>
                <a:spcPct val="150000"/>
              </a:lnSpc>
              <a:buClr>
                <a:srgbClr val="0054A3"/>
              </a:buClr>
              <a:buFont typeface="Arial" panose="020B0604020202020204" pitchFamily="34" charset="0"/>
              <a:buChar char="•"/>
              <a:defRPr/>
            </a:pPr>
            <a:r>
              <a:rPr lang="zh-CN" altLang="en-US" sz="2400" b="1" dirty="0">
                <a:solidFill>
                  <a:srgbClr val="FF0000"/>
                </a:solidFill>
                <a:effectLst>
                  <a:outerShdw blurRad="38100" dist="38100" dir="2700000" algn="tl">
                    <a:srgbClr val="000000">
                      <a:alpha val="43137"/>
                    </a:srgbClr>
                  </a:outerShdw>
                </a:effectLst>
                <a:cs typeface="+mn-ea"/>
                <a:sym typeface="+mn-lt"/>
              </a:rPr>
              <a:t>持续集成</a:t>
            </a:r>
            <a:r>
              <a:rPr lang="zh-CN" altLang="en-US" sz="2400" dirty="0">
                <a:cs typeface="+mn-ea"/>
                <a:sym typeface="+mn-lt"/>
              </a:rPr>
              <a:t>（</a:t>
            </a:r>
            <a:r>
              <a:rPr lang="en-US" altLang="zh-CN" sz="2400" dirty="0">
                <a:cs typeface="+mn-ea"/>
                <a:sym typeface="+mn-lt"/>
              </a:rPr>
              <a:t>Continuous Integration</a:t>
            </a:r>
            <a:r>
              <a:rPr lang="zh-CN" altLang="en-US" sz="2400" dirty="0">
                <a:cs typeface="+mn-ea"/>
                <a:sym typeface="+mn-lt"/>
              </a:rPr>
              <a:t>，</a:t>
            </a:r>
            <a:r>
              <a:rPr lang="en-US" altLang="zh-CN" sz="2400" dirty="0">
                <a:cs typeface="+mn-ea"/>
                <a:sym typeface="+mn-lt"/>
              </a:rPr>
              <a:t>CI</a:t>
            </a:r>
            <a:r>
              <a:rPr lang="zh-CN" altLang="en-US" sz="2400" dirty="0">
                <a:cs typeface="+mn-ea"/>
                <a:sym typeface="+mn-lt"/>
              </a:rPr>
              <a:t>）是指在软件开发中，频繁地将代码集成到共享的代码仓库，并提高自动化构建、测试和验证来确保代码的质量和稳定性。</a:t>
            </a:r>
          </a:p>
          <a:p>
            <a:pPr marL="1028700" lvl="2" indent="-342900">
              <a:lnSpc>
                <a:spcPct val="150000"/>
              </a:lnSpc>
              <a:buClr>
                <a:srgbClr val="0054A3"/>
              </a:buClr>
              <a:buFont typeface="Arial" panose="020B0604020202020204" pitchFamily="34" charset="0"/>
              <a:buChar char="•"/>
              <a:defRPr/>
            </a:pPr>
            <a:r>
              <a:rPr lang="zh-CN" altLang="en-US" sz="2400" b="1" dirty="0">
                <a:solidFill>
                  <a:srgbClr val="FF0000"/>
                </a:solidFill>
                <a:effectLst>
                  <a:outerShdw blurRad="38100" dist="38100" dir="2700000" algn="tl">
                    <a:srgbClr val="000000">
                      <a:alpha val="43137"/>
                    </a:srgbClr>
                  </a:outerShdw>
                </a:effectLst>
                <a:cs typeface="+mn-ea"/>
                <a:sym typeface="+mn-lt"/>
              </a:rPr>
              <a:t>持续交付</a:t>
            </a:r>
            <a:r>
              <a:rPr lang="zh-CN" altLang="en-US" sz="2400" dirty="0">
                <a:cs typeface="+mn-ea"/>
                <a:sym typeface="+mn-lt"/>
              </a:rPr>
              <a:t>（</a:t>
            </a:r>
            <a:r>
              <a:rPr lang="en-US" altLang="zh-CN" sz="2400" dirty="0">
                <a:cs typeface="+mn-ea"/>
                <a:sym typeface="+mn-lt"/>
              </a:rPr>
              <a:t>Continuous Delivery</a:t>
            </a:r>
            <a:r>
              <a:rPr lang="zh-CN" altLang="en-US" sz="2400" dirty="0">
                <a:cs typeface="+mn-ea"/>
                <a:sym typeface="+mn-lt"/>
              </a:rPr>
              <a:t>，</a:t>
            </a:r>
            <a:r>
              <a:rPr lang="en-US" altLang="zh-CN" sz="2400" dirty="0">
                <a:cs typeface="+mn-ea"/>
                <a:sym typeface="+mn-lt"/>
              </a:rPr>
              <a:t>CD</a:t>
            </a:r>
            <a:r>
              <a:rPr lang="zh-CN" altLang="en-US" sz="2400" dirty="0">
                <a:cs typeface="+mn-ea"/>
                <a:sym typeface="+mn-lt"/>
              </a:rPr>
              <a:t>）将经过集成和验证的软件持续地交付给生产环境或其他预定的环境。</a:t>
            </a:r>
          </a:p>
          <a:p>
            <a:pPr marL="1028700" lvl="2" indent="-342900">
              <a:lnSpc>
                <a:spcPct val="150000"/>
              </a:lnSpc>
              <a:buClr>
                <a:srgbClr val="0054A3"/>
              </a:buClr>
              <a:buFont typeface="Arial" panose="020B0604020202020204" pitchFamily="34" charset="0"/>
              <a:buChar char="•"/>
              <a:defRPr/>
            </a:pPr>
            <a:r>
              <a:rPr lang="en-US" altLang="zh-CN" sz="2400" dirty="0">
                <a:cs typeface="+mn-ea"/>
                <a:sym typeface="+mn-lt"/>
              </a:rPr>
              <a:t>CI/CD</a:t>
            </a:r>
            <a:r>
              <a:rPr lang="zh-CN" altLang="en-US" sz="2400" dirty="0">
                <a:cs typeface="+mn-ea"/>
                <a:sym typeface="+mn-lt"/>
              </a:rPr>
              <a:t>中有许多常用的工具，包括</a:t>
            </a:r>
            <a:r>
              <a:rPr lang="en-US" altLang="zh-CN" sz="2400" dirty="0">
                <a:cs typeface="+mn-ea"/>
                <a:sym typeface="+mn-lt"/>
              </a:rPr>
              <a:t>Jenkins</a:t>
            </a:r>
            <a:r>
              <a:rPr lang="zh-CN" altLang="en-US" sz="2400" dirty="0">
                <a:cs typeface="+mn-ea"/>
                <a:sym typeface="+mn-lt"/>
              </a:rPr>
              <a:t>、</a:t>
            </a:r>
            <a:r>
              <a:rPr lang="en-US" altLang="zh-CN" sz="2400" dirty="0">
                <a:cs typeface="+mn-ea"/>
                <a:sym typeface="+mn-lt"/>
              </a:rPr>
              <a:t>GitLab CI/CD</a:t>
            </a:r>
            <a:r>
              <a:rPr lang="zh-CN" altLang="en-US" sz="2400" dirty="0">
                <a:cs typeface="+mn-ea"/>
                <a:sym typeface="+mn-lt"/>
              </a:rPr>
              <a:t>、</a:t>
            </a:r>
            <a:r>
              <a:rPr lang="en-US" altLang="zh-CN" sz="2400" dirty="0">
                <a:cs typeface="+mn-ea"/>
                <a:sym typeface="+mn-lt"/>
              </a:rPr>
              <a:t>Docker</a:t>
            </a:r>
            <a:r>
              <a:rPr lang="zh-CN" altLang="en-US" sz="2400" dirty="0">
                <a:cs typeface="+mn-ea"/>
                <a:sym typeface="+mn-lt"/>
              </a:rPr>
              <a:t>、</a:t>
            </a:r>
            <a:r>
              <a:rPr lang="en-US" altLang="zh-CN" sz="2400" dirty="0">
                <a:cs typeface="+mn-ea"/>
                <a:sym typeface="+mn-lt"/>
              </a:rPr>
              <a:t>Kubernetes</a:t>
            </a:r>
            <a:r>
              <a:rPr lang="zh-CN" altLang="en-US" sz="2400" dirty="0">
                <a:cs typeface="+mn-ea"/>
                <a:sym typeface="+mn-lt"/>
              </a:rPr>
              <a:t>、</a:t>
            </a:r>
            <a:r>
              <a:rPr lang="en-US" altLang="zh-CN" sz="2400" dirty="0">
                <a:cs typeface="+mn-ea"/>
                <a:sym typeface="+mn-lt"/>
              </a:rPr>
              <a:t>Ansible</a:t>
            </a:r>
            <a:r>
              <a:rPr lang="zh-CN" altLang="en-US" sz="2400" dirty="0">
                <a:cs typeface="+mn-ea"/>
                <a:sym typeface="+mn-lt"/>
              </a:rPr>
              <a:t>等。</a:t>
            </a:r>
          </a:p>
        </p:txBody>
      </p:sp>
      <p:grpSp>
        <p:nvGrpSpPr>
          <p:cNvPr id="7" name="组合 6"/>
          <p:cNvGrpSpPr/>
          <p:nvPr/>
        </p:nvGrpSpPr>
        <p:grpSpPr>
          <a:xfrm>
            <a:off x="791151" y="1816100"/>
            <a:ext cx="3713539" cy="460375"/>
            <a:chOff x="1589" y="2769"/>
            <a:chExt cx="5848" cy="725"/>
          </a:xfrm>
        </p:grpSpPr>
        <p:sp>
          <p:nvSpPr>
            <p:cNvPr id="16" name="矩形 15"/>
            <p:cNvSpPr/>
            <p:nvPr>
              <p:custDataLst>
                <p:tags r:id="rId3"/>
              </p:custDataLst>
            </p:nvPr>
          </p:nvSpPr>
          <p:spPr>
            <a:xfrm flipH="1">
              <a:off x="1589" y="2879"/>
              <a:ext cx="56" cy="496"/>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黑体" panose="02010609060101010101" pitchFamily="49" charset="-122"/>
              </a:endParaRPr>
            </a:p>
          </p:txBody>
        </p:sp>
        <p:sp>
          <p:nvSpPr>
            <p:cNvPr id="8" name="文本框 7"/>
            <p:cNvSpPr txBox="1"/>
            <p:nvPr>
              <p:custDataLst>
                <p:tags r:id="rId4"/>
              </p:custDataLst>
            </p:nvPr>
          </p:nvSpPr>
          <p:spPr>
            <a:xfrm>
              <a:off x="1645" y="2769"/>
              <a:ext cx="5792" cy="725"/>
            </a:xfrm>
            <a:prstGeom prst="rect">
              <a:avLst/>
            </a:prstGeom>
            <a:noFill/>
          </p:spPr>
          <p:txBody>
            <a:bodyPr wrap="square" rtlCol="0">
              <a:spAutoFit/>
            </a:bodyPr>
            <a:lstStyle/>
            <a:p>
              <a:r>
                <a:rPr lang="zh-CN" altLang="en-US" sz="2400" b="1" dirty="0">
                  <a:solidFill>
                    <a:srgbClr val="7F7F7F"/>
                  </a:solidFill>
                </a:rPr>
                <a:t>云原生的体系架构</a:t>
              </a: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59" y="-4227756"/>
            <a:ext cx="3736490" cy="12192002"/>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cs typeface="+mn-ea"/>
                <a:sym typeface="+mn-lt"/>
              </a:endParaRPr>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cs typeface="+mn-ea"/>
                <a:sym typeface="+mn-lt"/>
              </a:endParaRPr>
            </a:p>
          </p:txBody>
        </p:sp>
      </p:grpSp>
      <p:sp>
        <p:nvSpPr>
          <p:cNvPr id="8" name="文本框 7"/>
          <p:cNvSpPr txBox="1"/>
          <p:nvPr/>
        </p:nvSpPr>
        <p:spPr>
          <a:xfrm>
            <a:off x="5491220" y="3502820"/>
            <a:ext cx="1165225" cy="460375"/>
          </a:xfrm>
          <a:prstGeom prst="rect">
            <a:avLst/>
          </a:prstGeom>
          <a:noFill/>
        </p:spPr>
        <p:txBody>
          <a:bodyPr wrap="none" rtlCol="0">
            <a:spAutoFit/>
          </a:bodyPr>
          <a:lstStyle/>
          <a:p>
            <a:r>
              <a:rPr lang="en-US" altLang="zh-CN" sz="2400" dirty="0">
                <a:solidFill>
                  <a:srgbClr val="0070C0"/>
                </a:solidFill>
                <a:cs typeface="+mn-ea"/>
                <a:sym typeface="+mn-lt"/>
              </a:rPr>
              <a:t>Part.04</a:t>
            </a:r>
          </a:p>
        </p:txBody>
      </p:sp>
      <p:sp>
        <p:nvSpPr>
          <p:cNvPr id="9" name="文本框 8"/>
          <p:cNvSpPr txBox="1"/>
          <p:nvPr/>
        </p:nvSpPr>
        <p:spPr>
          <a:xfrm>
            <a:off x="2748915" y="4789616"/>
            <a:ext cx="6661552" cy="706755"/>
          </a:xfrm>
          <a:prstGeom prst="rect">
            <a:avLst/>
          </a:prstGeom>
          <a:noFill/>
          <a:ln>
            <a:noFill/>
          </a:ln>
        </p:spPr>
        <p:txBody>
          <a:bodyPr wrap="square" rtlCol="0">
            <a:spAutoFit/>
          </a:bodyPr>
          <a:lstStyle/>
          <a:p>
            <a:pPr algn="ctr"/>
            <a:r>
              <a:rPr lang="en-US" altLang="zh-CN" sz="4000" b="1" spc="600" dirty="0">
                <a:solidFill>
                  <a:srgbClr val="0070C0"/>
                </a:solidFill>
                <a:cs typeface="+mn-ea"/>
                <a:sym typeface="+mn-lt"/>
              </a:rPr>
              <a:t>UML</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3106" y="917624"/>
            <a:ext cx="1267268" cy="1267268"/>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5368" y="737426"/>
            <a:ext cx="3293526" cy="1627664"/>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5"/>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9332595" y="0"/>
            <a:ext cx="11690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79802" y="189569"/>
            <a:ext cx="1701793" cy="402590"/>
          </a:xfrm>
          <a:prstGeom prst="rect">
            <a:avLst/>
          </a:prstGeom>
          <a:noFill/>
        </p:spPr>
        <p:txBody>
          <a:bodyPr wrap="square" lIns="0" tIns="48000" rIns="0" bIns="48000" rtlCol="0">
            <a:spAutoFit/>
          </a:bodyPr>
          <a:lstStyle/>
          <a:p>
            <a:pPr algn="ctr"/>
            <a:r>
              <a:rPr lang="en-US" altLang="zh-CN" sz="2000" b="1" dirty="0">
                <a:solidFill>
                  <a:schemeClr val="bg1"/>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35" name="TextBox 6"/>
          <p:cNvSpPr txBox="1"/>
          <p:nvPr>
            <p:custDataLst>
              <p:tags r:id="rId1"/>
            </p:custDataLst>
          </p:nvPr>
        </p:nvSpPr>
        <p:spPr>
          <a:xfrm>
            <a:off x="425449" y="1145141"/>
            <a:ext cx="6304959" cy="525780"/>
          </a:xfrm>
          <a:prstGeom prst="rect">
            <a:avLst/>
          </a:prstGeom>
          <a:noFill/>
        </p:spPr>
        <p:txBody>
          <a:bodyPr wrap="square" lIns="0" tIns="48000" rIns="0" bIns="48000" rtlCol="0">
            <a:spAutoFit/>
          </a:bodyPr>
          <a:lstStyle/>
          <a:p>
            <a:r>
              <a:rPr lang="en-US" altLang="zh-CN" sz="2800" b="1" dirty="0">
                <a:solidFill>
                  <a:schemeClr val="tx1">
                    <a:lumMod val="65000"/>
                    <a:lumOff val="35000"/>
                  </a:schemeClr>
                </a:solidFill>
                <a:cs typeface="+mn-ea"/>
                <a:sym typeface="+mn-lt"/>
              </a:rPr>
              <a:t>4.1 UML</a:t>
            </a:r>
            <a:r>
              <a:rPr lang="zh-CN" altLang="en-US" sz="2800" b="1" dirty="0">
                <a:solidFill>
                  <a:schemeClr val="tx1">
                    <a:lumMod val="65000"/>
                    <a:lumOff val="35000"/>
                  </a:schemeClr>
                </a:solidFill>
                <a:cs typeface="+mn-ea"/>
                <a:sym typeface="+mn-lt"/>
              </a:rPr>
              <a:t>及应用范围</a:t>
            </a:r>
          </a:p>
        </p:txBody>
      </p:sp>
      <p:sp>
        <p:nvSpPr>
          <p:cNvPr id="3" name="文本框 2"/>
          <p:cNvSpPr txBox="1"/>
          <p:nvPr>
            <p:custDataLst>
              <p:tags r:id="rId2"/>
            </p:custDataLst>
          </p:nvPr>
        </p:nvSpPr>
        <p:spPr>
          <a:xfrm>
            <a:off x="57150" y="1922780"/>
            <a:ext cx="11990070" cy="4055110"/>
          </a:xfrm>
          <a:prstGeom prst="rect">
            <a:avLst/>
          </a:prstGeom>
          <a:noFill/>
        </p:spPr>
        <p:txBody>
          <a:bodyPr wrap="square">
            <a:noAutofit/>
          </a:bodyPr>
          <a:lstStyle/>
          <a:p>
            <a:pPr marL="971550" lvl="2" indent="-285750">
              <a:lnSpc>
                <a:spcPct val="150000"/>
              </a:lnSpc>
              <a:buClr>
                <a:srgbClr val="0054A3"/>
              </a:buClr>
              <a:buFont typeface="Wingdings" panose="05000000000000000000" charset="0"/>
              <a:buChar char="p"/>
              <a:defRPr/>
            </a:pPr>
            <a:r>
              <a:rPr lang="zh-CN" altLang="en-US" sz="2400" dirty="0">
                <a:cs typeface="+mn-ea"/>
                <a:sym typeface="+mn-lt"/>
              </a:rPr>
              <a:t>自从对象管理组织（</a:t>
            </a:r>
            <a:r>
              <a:rPr lang="en-US" altLang="zh-CN" sz="2400" dirty="0">
                <a:cs typeface="+mn-ea"/>
                <a:sym typeface="+mn-lt"/>
              </a:rPr>
              <a:t>Object Management Group</a:t>
            </a:r>
            <a:r>
              <a:rPr lang="zh-CN" altLang="en-US" sz="2400" dirty="0">
                <a:cs typeface="+mn-ea"/>
                <a:sym typeface="+mn-lt"/>
              </a:rPr>
              <a:t>，</a:t>
            </a:r>
            <a:r>
              <a:rPr lang="en-US" altLang="zh-CN" sz="2400" dirty="0">
                <a:cs typeface="+mn-ea"/>
                <a:sym typeface="+mn-lt"/>
              </a:rPr>
              <a:t>OMG</a:t>
            </a:r>
            <a:r>
              <a:rPr lang="zh-CN" altLang="en-US" sz="2400" dirty="0">
                <a:cs typeface="+mn-ea"/>
                <a:sym typeface="+mn-lt"/>
              </a:rPr>
              <a:t>）</a:t>
            </a:r>
            <a:r>
              <a:rPr lang="en-US" altLang="zh-CN" sz="2400" dirty="0">
                <a:cs typeface="+mn-ea"/>
                <a:sym typeface="+mn-lt"/>
              </a:rPr>
              <a:t>1997</a:t>
            </a:r>
            <a:r>
              <a:rPr lang="zh-CN" altLang="en-US" sz="2400" dirty="0">
                <a:cs typeface="+mn-ea"/>
                <a:sym typeface="+mn-lt"/>
              </a:rPr>
              <a:t>年正式发布</a:t>
            </a:r>
            <a:r>
              <a:rPr lang="en-US" altLang="zh-CN" sz="2400" dirty="0">
                <a:cs typeface="+mn-ea"/>
                <a:sym typeface="+mn-lt"/>
              </a:rPr>
              <a:t>UML</a:t>
            </a:r>
            <a:r>
              <a:rPr lang="zh-CN" altLang="en-US" sz="2400" dirty="0">
                <a:cs typeface="+mn-ea"/>
                <a:sym typeface="+mn-lt"/>
              </a:rPr>
              <a:t>（</a:t>
            </a:r>
            <a:r>
              <a:rPr lang="en-US" altLang="zh-CN" sz="2400" dirty="0">
                <a:cs typeface="+mn-ea"/>
                <a:sym typeface="+mn-lt"/>
              </a:rPr>
              <a:t>Unified Modeling Language</a:t>
            </a:r>
            <a:r>
              <a:rPr lang="zh-CN" altLang="en-US" sz="2400" dirty="0">
                <a:cs typeface="+mn-ea"/>
                <a:sym typeface="+mn-lt"/>
              </a:rPr>
              <a:t>，统一建模语言）以来，</a:t>
            </a:r>
            <a:r>
              <a:rPr lang="en-US" altLang="zh-CN" sz="2400" dirty="0">
                <a:cs typeface="+mn-ea"/>
                <a:sym typeface="+mn-lt"/>
              </a:rPr>
              <a:t>UML</a:t>
            </a:r>
            <a:r>
              <a:rPr lang="zh-CN" altLang="en-US" sz="2400" dirty="0">
                <a:cs typeface="+mn-ea"/>
                <a:sym typeface="+mn-lt"/>
              </a:rPr>
              <a:t>已成为面向对象的需求分析、设计的首要标准建模语言。</a:t>
            </a:r>
          </a:p>
          <a:p>
            <a:pPr marL="971550" lvl="2" indent="-285750">
              <a:lnSpc>
                <a:spcPct val="150000"/>
              </a:lnSpc>
              <a:buClr>
                <a:srgbClr val="0054A3"/>
              </a:buClr>
              <a:buFont typeface="Wingdings" panose="05000000000000000000" charset="0"/>
              <a:buChar char="p"/>
              <a:defRPr/>
            </a:pPr>
            <a:r>
              <a:rPr lang="en-US" altLang="zh-CN" sz="2400" dirty="0">
                <a:cs typeface="+mn-ea"/>
                <a:sym typeface="+mn-lt"/>
              </a:rPr>
              <a:t>UML</a:t>
            </a:r>
            <a:r>
              <a:rPr lang="zh-CN" altLang="en-US" sz="2400" dirty="0">
                <a:cs typeface="+mn-ea"/>
                <a:sym typeface="+mn-lt"/>
              </a:rPr>
              <a:t>的模型元素使用符号化表示，元素之间的连接关系也可以用符号表示。这些元素可以组成多种类型的图示模型，如</a:t>
            </a:r>
            <a:r>
              <a:rPr lang="zh-CN" altLang="en-US" sz="2400" b="1" dirty="0">
                <a:solidFill>
                  <a:srgbClr val="FF0000"/>
                </a:solidFill>
                <a:effectLst>
                  <a:outerShdw blurRad="38100" dist="38100" dir="2700000" algn="tl">
                    <a:srgbClr val="000000">
                      <a:alpha val="43137"/>
                    </a:srgbClr>
                  </a:outerShdw>
                </a:effectLst>
                <a:cs typeface="+mn-ea"/>
                <a:sym typeface="+mn-lt"/>
              </a:rPr>
              <a:t>用例图、类图、对象图、状态图、序列图、协作图、活动图和组件图等</a:t>
            </a:r>
            <a:r>
              <a:rPr lang="zh-CN" altLang="en-US" sz="2400" dirty="0">
                <a:cs typeface="+mn-ea"/>
                <a:sym typeface="+mn-lt"/>
              </a:rPr>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5"/>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9332595" y="0"/>
            <a:ext cx="11690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79802" y="189569"/>
            <a:ext cx="1701793" cy="402590"/>
          </a:xfrm>
          <a:prstGeom prst="rect">
            <a:avLst/>
          </a:prstGeom>
          <a:noFill/>
        </p:spPr>
        <p:txBody>
          <a:bodyPr wrap="square" lIns="0" tIns="48000" rIns="0" bIns="48000" rtlCol="0">
            <a:spAutoFit/>
          </a:bodyPr>
          <a:lstStyle/>
          <a:p>
            <a:pPr algn="ctr"/>
            <a:r>
              <a:rPr lang="en-US" altLang="zh-CN" sz="2000" b="1" dirty="0">
                <a:solidFill>
                  <a:schemeClr val="bg1"/>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35" name="TextBox 6"/>
          <p:cNvSpPr txBox="1"/>
          <p:nvPr>
            <p:custDataLst>
              <p:tags r:id="rId1"/>
            </p:custDataLst>
          </p:nvPr>
        </p:nvSpPr>
        <p:spPr>
          <a:xfrm>
            <a:off x="425449" y="1145141"/>
            <a:ext cx="6304959" cy="525780"/>
          </a:xfrm>
          <a:prstGeom prst="rect">
            <a:avLst/>
          </a:prstGeom>
          <a:noFill/>
        </p:spPr>
        <p:txBody>
          <a:bodyPr wrap="square" lIns="0" tIns="48000" rIns="0" bIns="48000" rtlCol="0">
            <a:spAutoFit/>
          </a:bodyPr>
          <a:lstStyle/>
          <a:p>
            <a:r>
              <a:rPr lang="en-US" altLang="zh-CN" sz="2800" b="1" dirty="0">
                <a:solidFill>
                  <a:schemeClr val="tx1">
                    <a:lumMod val="65000"/>
                    <a:lumOff val="35000"/>
                  </a:schemeClr>
                </a:solidFill>
                <a:cs typeface="+mn-ea"/>
                <a:sym typeface="+mn-lt"/>
              </a:rPr>
              <a:t>4.1 UML</a:t>
            </a:r>
            <a:r>
              <a:rPr lang="zh-CN" altLang="en-US" sz="2800" b="1" dirty="0">
                <a:solidFill>
                  <a:schemeClr val="tx1">
                    <a:lumMod val="65000"/>
                    <a:lumOff val="35000"/>
                  </a:schemeClr>
                </a:solidFill>
                <a:cs typeface="+mn-ea"/>
                <a:sym typeface="+mn-lt"/>
              </a:rPr>
              <a:t>及应用范围</a:t>
            </a:r>
            <a:endParaRPr lang="en-US" altLang="zh-CN" sz="2800" b="1" dirty="0">
              <a:solidFill>
                <a:schemeClr val="tx1">
                  <a:lumMod val="65000"/>
                  <a:lumOff val="35000"/>
                </a:schemeClr>
              </a:solidFill>
              <a:cs typeface="+mn-ea"/>
              <a:sym typeface="+mn-lt"/>
            </a:endParaRPr>
          </a:p>
        </p:txBody>
      </p:sp>
      <p:pic>
        <p:nvPicPr>
          <p:cNvPr id="4" name="图片 3" descr="图片3"/>
          <p:cNvPicPr>
            <a:picLocks noChangeAspect="1"/>
          </p:cNvPicPr>
          <p:nvPr/>
        </p:nvPicPr>
        <p:blipFill>
          <a:blip r:embed="rId6"/>
          <a:stretch>
            <a:fillRect/>
          </a:stretch>
        </p:blipFill>
        <p:spPr>
          <a:xfrm>
            <a:off x="5962015" y="1922780"/>
            <a:ext cx="6201410" cy="3872230"/>
          </a:xfrm>
          <a:prstGeom prst="rect">
            <a:avLst/>
          </a:prstGeom>
        </p:spPr>
      </p:pic>
      <p:sp>
        <p:nvSpPr>
          <p:cNvPr id="3" name="文本框 2"/>
          <p:cNvSpPr txBox="1"/>
          <p:nvPr>
            <p:custDataLst>
              <p:tags r:id="rId2"/>
            </p:custDataLst>
          </p:nvPr>
        </p:nvSpPr>
        <p:spPr>
          <a:xfrm>
            <a:off x="-133985" y="1924685"/>
            <a:ext cx="5996940" cy="4385945"/>
          </a:xfrm>
          <a:prstGeom prst="rect">
            <a:avLst/>
          </a:prstGeom>
          <a:noFill/>
        </p:spPr>
        <p:txBody>
          <a:bodyPr wrap="square">
            <a:noAutofit/>
          </a:bodyPr>
          <a:lstStyle/>
          <a:p>
            <a:pPr marL="971550" lvl="2" indent="-285750">
              <a:lnSpc>
                <a:spcPct val="150000"/>
              </a:lnSpc>
              <a:buClr>
                <a:srgbClr val="0054A3"/>
              </a:buClr>
              <a:buFont typeface="Wingdings" panose="05000000000000000000" charset="0"/>
              <a:buChar char="p"/>
              <a:defRPr/>
            </a:pPr>
            <a:r>
              <a:rPr lang="en-US" sz="2400" dirty="0">
                <a:cs typeface="+mn-ea"/>
                <a:sym typeface="+mn-lt"/>
              </a:rPr>
              <a:t>UML</a:t>
            </a:r>
            <a:r>
              <a:rPr lang="zh-CN" altLang="en-US" sz="2400" dirty="0">
                <a:cs typeface="+mn-ea"/>
                <a:sym typeface="+mn-lt"/>
              </a:rPr>
              <a:t>支持面向对象的各种概念，提供了丰富的模型元素，如类、对象、状态、节点、包和组件等。</a:t>
            </a:r>
          </a:p>
        </p:txBody>
      </p:sp>
      <p:sp>
        <p:nvSpPr>
          <p:cNvPr id="6" name="文本框 5"/>
          <p:cNvSpPr txBox="1"/>
          <p:nvPr/>
        </p:nvSpPr>
        <p:spPr>
          <a:xfrm>
            <a:off x="7570470" y="6047105"/>
            <a:ext cx="2984500" cy="368300"/>
          </a:xfrm>
          <a:prstGeom prst="rect">
            <a:avLst/>
          </a:prstGeom>
          <a:noFill/>
        </p:spPr>
        <p:txBody>
          <a:bodyPr wrap="square" rtlCol="0">
            <a:spAutoFit/>
          </a:bodyPr>
          <a:lstStyle/>
          <a:p>
            <a:pPr algn="ctr"/>
            <a:r>
              <a:rPr lang="zh-CN" altLang="en-US"/>
              <a:t>模型元素的符号示例</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7"/>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solidFill>
                  <a:schemeClr val="tx1"/>
                </a:solidFill>
                <a:cs typeface="+mn-ea"/>
                <a:sym typeface="+mn-lt"/>
              </a:rPr>
              <a:t>面向对象的软件工程</a:t>
            </a:r>
          </a:p>
        </p:txBody>
      </p:sp>
      <p:sp>
        <p:nvSpPr>
          <p:cNvPr id="19" name="矩形 18"/>
          <p:cNvSpPr/>
          <p:nvPr/>
        </p:nvSpPr>
        <p:spPr>
          <a:xfrm>
            <a:off x="4058544" y="-1"/>
            <a:ext cx="1348118"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基本概念</a:t>
            </a: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17572" y="189569"/>
            <a:ext cx="1701793" cy="402590"/>
          </a:xfrm>
          <a:prstGeom prst="rect">
            <a:avLst/>
          </a:prstGeom>
          <a:noFill/>
        </p:spPr>
        <p:txBody>
          <a:bodyPr wrap="square" lIns="0" tIns="48000" rIns="0" bIns="48000" rtlCol="0">
            <a:spAutoFit/>
          </a:bodyPr>
          <a:lstStyle/>
          <a:p>
            <a:pPr algn="ctr"/>
            <a:r>
              <a:rPr lang="en-US" altLang="zh-CN" sz="2000" b="1" dirty="0">
                <a:solidFill>
                  <a:schemeClr val="bg1">
                    <a:lumMod val="50000"/>
                  </a:schemeClr>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3" name="TextBox 6"/>
          <p:cNvSpPr txBox="1"/>
          <p:nvPr>
            <p:custDataLst>
              <p:tags r:id="rId1"/>
            </p:custDataLst>
          </p:nvPr>
        </p:nvSpPr>
        <p:spPr>
          <a:xfrm>
            <a:off x="425449" y="1145141"/>
            <a:ext cx="6304959" cy="525780"/>
          </a:xfrm>
          <a:prstGeom prst="rect">
            <a:avLst/>
          </a:prstGeom>
          <a:noFill/>
        </p:spPr>
        <p:txBody>
          <a:bodyPr wrap="square" lIns="0" tIns="48000" rIns="0" bIns="48000" rtlCol="0">
            <a:spAutoFit/>
          </a:bodyPr>
          <a:lstStyle/>
          <a:p>
            <a:r>
              <a:rPr lang="en-US" altLang="zh-CN" sz="2800" b="1" dirty="0">
                <a:solidFill>
                  <a:schemeClr val="tx1">
                    <a:lumMod val="65000"/>
                    <a:lumOff val="35000"/>
                  </a:schemeClr>
                </a:solidFill>
                <a:cs typeface="+mn-ea"/>
                <a:sym typeface="+mn-lt"/>
              </a:rPr>
              <a:t>1.1 </a:t>
            </a:r>
            <a:r>
              <a:rPr lang="zh-CN" altLang="en-US" sz="2800" b="1" dirty="0">
                <a:solidFill>
                  <a:schemeClr val="tx1">
                    <a:lumMod val="65000"/>
                    <a:lumOff val="35000"/>
                  </a:schemeClr>
                </a:solidFill>
                <a:cs typeface="+mn-ea"/>
                <a:sym typeface="+mn-lt"/>
              </a:rPr>
              <a:t>对象</a:t>
            </a:r>
          </a:p>
        </p:txBody>
      </p:sp>
      <p:sp>
        <p:nvSpPr>
          <p:cNvPr id="4" name="文本框 3"/>
          <p:cNvSpPr txBox="1"/>
          <p:nvPr>
            <p:custDataLst>
              <p:tags r:id="rId2"/>
            </p:custDataLst>
          </p:nvPr>
        </p:nvSpPr>
        <p:spPr>
          <a:xfrm>
            <a:off x="467995" y="1822450"/>
            <a:ext cx="10864850" cy="3415030"/>
          </a:xfrm>
          <a:prstGeom prst="rect">
            <a:avLst/>
          </a:prstGeom>
          <a:noFill/>
        </p:spPr>
        <p:txBody>
          <a:bodyPr wrap="square">
            <a:spAutoFit/>
          </a:bodyPr>
          <a:lstStyle/>
          <a:p>
            <a:pPr marL="971550" lvl="2" indent="-285750">
              <a:lnSpc>
                <a:spcPct val="150000"/>
              </a:lnSpc>
              <a:buClr>
                <a:srgbClr val="0054A3"/>
              </a:buClr>
              <a:buFont typeface="Wingdings" panose="05000000000000000000" charset="0"/>
              <a:buChar char="p"/>
              <a:defRPr/>
            </a:pPr>
            <a:r>
              <a:rPr lang="zh-CN" altLang="en-US" sz="2400" dirty="0">
                <a:cs typeface="+mn-ea"/>
                <a:sym typeface="+mn-lt"/>
              </a:rPr>
              <a:t>现实世界中的任何</a:t>
            </a:r>
            <a:r>
              <a:rPr lang="zh-CN" altLang="en-US" sz="2400" b="1" dirty="0">
                <a:solidFill>
                  <a:srgbClr val="FF0000"/>
                </a:solidFill>
                <a:effectLst>
                  <a:outerShdw blurRad="38100" dist="38100" dir="2700000" algn="tl">
                    <a:srgbClr val="000000">
                      <a:alpha val="43137"/>
                    </a:srgbClr>
                  </a:outerShdw>
                </a:effectLst>
                <a:cs typeface="+mn-ea"/>
                <a:sym typeface="+mn-lt"/>
              </a:rPr>
              <a:t>有属性的单个实体或概念</a:t>
            </a:r>
            <a:r>
              <a:rPr lang="zh-CN" altLang="en-US" sz="2400" dirty="0">
                <a:cs typeface="+mn-ea"/>
                <a:sym typeface="+mn-lt"/>
              </a:rPr>
              <a:t>，都可看作是对象。</a:t>
            </a:r>
          </a:p>
          <a:p>
            <a:pPr marL="685800" lvl="2" indent="0">
              <a:lnSpc>
                <a:spcPct val="150000"/>
              </a:lnSpc>
              <a:buClr>
                <a:srgbClr val="0054A3"/>
              </a:buClr>
              <a:buFont typeface="Wingdings" panose="05000000000000000000" charset="0"/>
              <a:buNone/>
              <a:defRPr/>
            </a:pPr>
            <a:r>
              <a:rPr lang="zh-CN" altLang="en-US" sz="2400" dirty="0">
                <a:cs typeface="+mn-ea"/>
                <a:sym typeface="+mn-lt"/>
              </a:rPr>
              <a:t>现实世界中的对象</a:t>
            </a:r>
          </a:p>
          <a:p>
            <a:pPr marL="685800" lvl="2" indent="0">
              <a:lnSpc>
                <a:spcPct val="150000"/>
              </a:lnSpc>
              <a:buClr>
                <a:srgbClr val="0054A3"/>
              </a:buClr>
              <a:buFont typeface="Wingdings" panose="05000000000000000000" charset="0"/>
              <a:buNone/>
              <a:defRPr/>
            </a:pPr>
            <a:r>
              <a:rPr lang="zh-CN" altLang="en-US" sz="2400" dirty="0">
                <a:cs typeface="+mn-ea"/>
                <a:sym typeface="+mn-lt"/>
              </a:rPr>
              <a:t>学生：张三</a:t>
            </a:r>
          </a:p>
          <a:p>
            <a:pPr marL="685800" lvl="2" indent="0">
              <a:lnSpc>
                <a:spcPct val="150000"/>
              </a:lnSpc>
              <a:buClr>
                <a:srgbClr val="0054A3"/>
              </a:buClr>
              <a:buFont typeface="Wingdings" panose="05000000000000000000" charset="0"/>
              <a:buNone/>
              <a:defRPr/>
            </a:pPr>
            <a:r>
              <a:rPr lang="zh-CN" altLang="en-US" sz="2400" dirty="0">
                <a:cs typeface="+mn-ea"/>
                <a:sym typeface="+mn-lt"/>
              </a:rPr>
              <a:t>属性：姓名、学号、成绩</a:t>
            </a:r>
            <a:r>
              <a:rPr lang="en-US" altLang="zh-CN" sz="2400" dirty="0">
                <a:cs typeface="+mn-ea"/>
                <a:sym typeface="+mn-lt"/>
              </a:rPr>
              <a:t>...</a:t>
            </a:r>
          </a:p>
          <a:p>
            <a:pPr marL="685800" lvl="2" indent="0">
              <a:lnSpc>
                <a:spcPct val="150000"/>
              </a:lnSpc>
              <a:buClr>
                <a:srgbClr val="0054A3"/>
              </a:buClr>
              <a:buFont typeface="Wingdings" panose="05000000000000000000" charset="0"/>
              <a:buNone/>
              <a:defRPr/>
            </a:pPr>
            <a:r>
              <a:rPr lang="zh-CN" altLang="en-US" sz="2400" dirty="0">
                <a:cs typeface="+mn-ea"/>
                <a:sym typeface="+mn-lt"/>
              </a:rPr>
              <a:t>操作：打印学生信息；查询成绩</a:t>
            </a:r>
            <a:r>
              <a:rPr lang="en-US" altLang="zh-CN" sz="2400" dirty="0">
                <a:cs typeface="+mn-ea"/>
                <a:sym typeface="+mn-lt"/>
              </a:rPr>
              <a:t>...</a:t>
            </a:r>
          </a:p>
          <a:p>
            <a:pPr marL="685800" lvl="2" indent="0">
              <a:lnSpc>
                <a:spcPct val="150000"/>
              </a:lnSpc>
              <a:buClr>
                <a:srgbClr val="0054A3"/>
              </a:buClr>
              <a:buFont typeface="Wingdings" panose="05000000000000000000" charset="0"/>
              <a:buNone/>
              <a:defRPr/>
            </a:pPr>
            <a:endParaRPr lang="zh-CN" altLang="en-US" sz="2400" dirty="0">
              <a:cs typeface="+mn-ea"/>
              <a:sym typeface="+mn-lt"/>
            </a:endParaRPr>
          </a:p>
        </p:txBody>
      </p:sp>
      <p:sp>
        <p:nvSpPr>
          <p:cNvPr id="6" name="文本框 5"/>
          <p:cNvSpPr txBox="1"/>
          <p:nvPr>
            <p:custDataLst>
              <p:tags r:id="rId3"/>
            </p:custDataLst>
          </p:nvPr>
        </p:nvSpPr>
        <p:spPr>
          <a:xfrm>
            <a:off x="6078220" y="1816735"/>
            <a:ext cx="5759450" cy="2861310"/>
          </a:xfrm>
          <a:prstGeom prst="rect">
            <a:avLst/>
          </a:prstGeom>
          <a:noFill/>
        </p:spPr>
        <p:txBody>
          <a:bodyPr wrap="square">
            <a:spAutoFit/>
          </a:bodyPr>
          <a:lstStyle/>
          <a:p>
            <a:pPr marL="971550" lvl="2" indent="-285750">
              <a:lnSpc>
                <a:spcPct val="150000"/>
              </a:lnSpc>
              <a:buClr>
                <a:srgbClr val="0054A3"/>
              </a:buClr>
              <a:buFont typeface="Wingdings" panose="05000000000000000000" charset="0"/>
              <a:buChar char="p"/>
              <a:defRPr/>
            </a:pPr>
            <a:endParaRPr lang="zh-CN" altLang="en-US" sz="2400" dirty="0">
              <a:cs typeface="+mn-ea"/>
              <a:sym typeface="+mn-lt"/>
            </a:endParaRPr>
          </a:p>
          <a:p>
            <a:pPr marL="685800" lvl="2" indent="0">
              <a:lnSpc>
                <a:spcPct val="150000"/>
              </a:lnSpc>
              <a:buClr>
                <a:srgbClr val="0054A3"/>
              </a:buClr>
              <a:buFont typeface="Wingdings" panose="05000000000000000000" charset="0"/>
              <a:buNone/>
              <a:defRPr/>
            </a:pPr>
            <a:r>
              <a:rPr lang="zh-CN" altLang="en-US" sz="2400" dirty="0">
                <a:cs typeface="+mn-ea"/>
                <a:sym typeface="+mn-lt"/>
              </a:rPr>
              <a:t>软件工程中的对象</a:t>
            </a:r>
          </a:p>
          <a:p>
            <a:pPr marL="685800" lvl="2" indent="0">
              <a:lnSpc>
                <a:spcPct val="150000"/>
              </a:lnSpc>
              <a:buClr>
                <a:srgbClr val="0054A3"/>
              </a:buClr>
              <a:buFont typeface="Wingdings" panose="05000000000000000000" charset="0"/>
              <a:buNone/>
              <a:defRPr/>
            </a:pPr>
            <a:r>
              <a:rPr lang="zh-CN" altLang="en-US" sz="2400" dirty="0">
                <a:cs typeface="+mn-ea"/>
                <a:sym typeface="+mn-lt"/>
              </a:rPr>
              <a:t>对象名：</a:t>
            </a:r>
            <a:r>
              <a:rPr lang="en-US" altLang="zh-CN" sz="2400" dirty="0">
                <a:cs typeface="+mn-ea"/>
                <a:sym typeface="+mn-lt"/>
              </a:rPr>
              <a:t>Student</a:t>
            </a:r>
            <a:endParaRPr lang="zh-CN" altLang="en-US" sz="2400" dirty="0">
              <a:cs typeface="+mn-ea"/>
              <a:sym typeface="+mn-lt"/>
            </a:endParaRPr>
          </a:p>
          <a:p>
            <a:pPr marL="685800" lvl="2" indent="0">
              <a:lnSpc>
                <a:spcPct val="150000"/>
              </a:lnSpc>
              <a:buClr>
                <a:srgbClr val="0054A3"/>
              </a:buClr>
              <a:buFont typeface="Wingdings" panose="05000000000000000000" charset="0"/>
              <a:buNone/>
              <a:defRPr/>
            </a:pPr>
            <a:r>
              <a:rPr lang="zh-CN" altLang="en-US" sz="2400" dirty="0">
                <a:cs typeface="+mn-ea"/>
                <a:sym typeface="+mn-lt"/>
              </a:rPr>
              <a:t>属性：</a:t>
            </a:r>
            <a:r>
              <a:rPr lang="en-US" altLang="zh-CN" sz="2400" dirty="0">
                <a:cs typeface="+mn-ea"/>
                <a:sym typeface="+mn-lt"/>
              </a:rPr>
              <a:t>name:String</a:t>
            </a:r>
            <a:r>
              <a:rPr lang="zh-CN" altLang="en-US" sz="2400" dirty="0">
                <a:cs typeface="+mn-ea"/>
                <a:sym typeface="+mn-lt"/>
              </a:rPr>
              <a:t>；</a:t>
            </a:r>
            <a:r>
              <a:rPr lang="en-US" altLang="zh-CN" sz="2400" dirty="0">
                <a:cs typeface="+mn-ea"/>
                <a:sym typeface="+mn-lt"/>
              </a:rPr>
              <a:t>grade:Int</a:t>
            </a:r>
            <a:r>
              <a:rPr lang="zh-CN" altLang="en-US" sz="2400" dirty="0">
                <a:cs typeface="+mn-ea"/>
                <a:sym typeface="+mn-lt"/>
              </a:rPr>
              <a:t>；</a:t>
            </a:r>
            <a:r>
              <a:rPr lang="en-US" altLang="zh-CN" sz="2400" dirty="0">
                <a:cs typeface="+mn-ea"/>
                <a:sym typeface="+mn-lt"/>
              </a:rPr>
              <a:t>...</a:t>
            </a:r>
          </a:p>
          <a:p>
            <a:pPr marL="685800" lvl="2" indent="0">
              <a:lnSpc>
                <a:spcPct val="150000"/>
              </a:lnSpc>
              <a:buClr>
                <a:srgbClr val="0054A3"/>
              </a:buClr>
              <a:buFont typeface="Wingdings" panose="05000000000000000000" charset="0"/>
              <a:buNone/>
              <a:defRPr/>
            </a:pPr>
            <a:r>
              <a:rPr lang="zh-CN" altLang="en-US" sz="2400" dirty="0">
                <a:cs typeface="+mn-ea"/>
                <a:sym typeface="+mn-lt"/>
              </a:rPr>
              <a:t>操作：</a:t>
            </a:r>
            <a:r>
              <a:rPr lang="en-US" altLang="zh-CN" sz="2400" dirty="0">
                <a:cs typeface="+mn-ea"/>
                <a:sym typeface="+mn-lt"/>
              </a:rPr>
              <a:t>getGrade()</a:t>
            </a:r>
            <a:r>
              <a:rPr lang="zh-CN" altLang="en-US" sz="2400" dirty="0">
                <a:cs typeface="+mn-ea"/>
                <a:sym typeface="+mn-lt"/>
              </a:rPr>
              <a:t>；</a:t>
            </a:r>
            <a:r>
              <a:rPr lang="en-US" altLang="zh-CN" sz="2400" dirty="0">
                <a:cs typeface="+mn-ea"/>
                <a:sym typeface="+mn-lt"/>
              </a:rPr>
              <a:t>...</a:t>
            </a:r>
          </a:p>
        </p:txBody>
      </p:sp>
      <p:sp>
        <p:nvSpPr>
          <p:cNvPr id="8" name="矩形 7"/>
          <p:cNvSpPr/>
          <p:nvPr/>
        </p:nvSpPr>
        <p:spPr>
          <a:xfrm>
            <a:off x="1840865" y="5052695"/>
            <a:ext cx="2309495" cy="121348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客观世界描述的</a:t>
            </a:r>
          </a:p>
          <a:p>
            <a:pPr algn="ctr"/>
            <a:r>
              <a:rPr lang="zh-CN" altLang="en-US">
                <a:solidFill>
                  <a:schemeClr val="tx1"/>
                </a:solidFill>
              </a:rPr>
              <a:t>问题域中的对象</a:t>
            </a:r>
          </a:p>
        </p:txBody>
      </p:sp>
      <p:sp>
        <p:nvSpPr>
          <p:cNvPr id="9" name="矩形 8"/>
          <p:cNvSpPr/>
          <p:nvPr>
            <p:custDataLst>
              <p:tags r:id="rId4"/>
            </p:custDataLst>
          </p:nvPr>
        </p:nvSpPr>
        <p:spPr>
          <a:xfrm>
            <a:off x="7466330" y="5052695"/>
            <a:ext cx="2309495" cy="121348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一组属性</a:t>
            </a:r>
          </a:p>
          <a:p>
            <a:pPr algn="ctr"/>
            <a:r>
              <a:rPr lang="zh-CN" altLang="en-US">
                <a:solidFill>
                  <a:schemeClr val="tx1"/>
                </a:solidFill>
              </a:rPr>
              <a:t>一组操作</a:t>
            </a:r>
          </a:p>
        </p:txBody>
      </p:sp>
      <p:cxnSp>
        <p:nvCxnSpPr>
          <p:cNvPr id="10" name="直接箭头连接符 9"/>
          <p:cNvCxnSpPr>
            <a:stCxn id="8" idx="3"/>
            <a:endCxn id="9" idx="1"/>
          </p:cNvCxnSpPr>
          <p:nvPr/>
        </p:nvCxnSpPr>
        <p:spPr>
          <a:xfrm>
            <a:off x="4150360" y="5659755"/>
            <a:ext cx="3315970" cy="0"/>
          </a:xfrm>
          <a:prstGeom prst="straightConnector1">
            <a:avLst/>
          </a:prstGeom>
          <a:solidFill>
            <a:schemeClr val="bg1"/>
          </a:solidFill>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4471670" y="5879465"/>
            <a:ext cx="2704465" cy="368300"/>
          </a:xfrm>
          <a:prstGeom prst="rect">
            <a:avLst/>
          </a:prstGeom>
          <a:noFill/>
        </p:spPr>
        <p:txBody>
          <a:bodyPr wrap="square" rtlCol="0">
            <a:spAutoFit/>
          </a:bodyPr>
          <a:lstStyle/>
          <a:p>
            <a:r>
              <a:rPr lang="zh-CN" altLang="en-US"/>
              <a:t>进行面向对象的软件设计</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5"/>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9332595" y="0"/>
            <a:ext cx="11690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79802" y="189569"/>
            <a:ext cx="1701793" cy="402590"/>
          </a:xfrm>
          <a:prstGeom prst="rect">
            <a:avLst/>
          </a:prstGeom>
          <a:noFill/>
        </p:spPr>
        <p:txBody>
          <a:bodyPr wrap="square" lIns="0" tIns="48000" rIns="0" bIns="48000" rtlCol="0">
            <a:spAutoFit/>
          </a:bodyPr>
          <a:lstStyle/>
          <a:p>
            <a:pPr algn="ctr"/>
            <a:r>
              <a:rPr lang="en-US" altLang="zh-CN" sz="2000" b="1" dirty="0">
                <a:solidFill>
                  <a:schemeClr val="bg1"/>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35" name="TextBox 6"/>
          <p:cNvSpPr txBox="1"/>
          <p:nvPr>
            <p:custDataLst>
              <p:tags r:id="rId1"/>
            </p:custDataLst>
          </p:nvPr>
        </p:nvSpPr>
        <p:spPr>
          <a:xfrm>
            <a:off x="425450" y="1144905"/>
            <a:ext cx="6304915" cy="678180"/>
          </a:xfrm>
          <a:prstGeom prst="rect">
            <a:avLst/>
          </a:prstGeom>
          <a:noFill/>
        </p:spPr>
        <p:txBody>
          <a:bodyPr wrap="square" lIns="0" tIns="48000" rIns="0" bIns="48000" rtlCol="0">
            <a:noAutofit/>
          </a:bodyPr>
          <a:lstStyle/>
          <a:p>
            <a:r>
              <a:rPr lang="en-US" altLang="zh-CN" sz="2800" b="1" dirty="0">
                <a:solidFill>
                  <a:schemeClr val="tx1">
                    <a:lumMod val="65000"/>
                    <a:lumOff val="35000"/>
                  </a:schemeClr>
                </a:solidFill>
                <a:cs typeface="+mn-ea"/>
                <a:sym typeface="+mn-lt"/>
              </a:rPr>
              <a:t>4.1 UML</a:t>
            </a:r>
            <a:r>
              <a:rPr lang="zh-CN" altLang="en-US" sz="2800" b="1" dirty="0">
                <a:solidFill>
                  <a:schemeClr val="tx1">
                    <a:lumMod val="65000"/>
                    <a:lumOff val="35000"/>
                  </a:schemeClr>
                </a:solidFill>
                <a:cs typeface="+mn-ea"/>
                <a:sym typeface="+mn-lt"/>
              </a:rPr>
              <a:t>及应用范围</a:t>
            </a:r>
            <a:endParaRPr lang="en-US" altLang="zh-CN" sz="2800" b="1" dirty="0">
              <a:solidFill>
                <a:schemeClr val="tx1">
                  <a:lumMod val="65000"/>
                  <a:lumOff val="35000"/>
                </a:schemeClr>
              </a:solidFill>
              <a:cs typeface="+mn-ea"/>
              <a:sym typeface="+mn-lt"/>
            </a:endParaRPr>
          </a:p>
        </p:txBody>
      </p:sp>
      <p:pic>
        <p:nvPicPr>
          <p:cNvPr id="3" name="图片 2" descr="图片4"/>
          <p:cNvPicPr>
            <a:picLocks noChangeAspect="1"/>
          </p:cNvPicPr>
          <p:nvPr/>
        </p:nvPicPr>
        <p:blipFill>
          <a:blip r:embed="rId6"/>
          <a:stretch>
            <a:fillRect/>
          </a:stretch>
        </p:blipFill>
        <p:spPr>
          <a:xfrm>
            <a:off x="7353935" y="2160270"/>
            <a:ext cx="4076065" cy="3519805"/>
          </a:xfrm>
          <a:prstGeom prst="rect">
            <a:avLst/>
          </a:prstGeom>
        </p:spPr>
      </p:pic>
      <p:sp>
        <p:nvSpPr>
          <p:cNvPr id="6" name="文本框 5"/>
          <p:cNvSpPr txBox="1"/>
          <p:nvPr>
            <p:custDataLst>
              <p:tags r:id="rId2"/>
            </p:custDataLst>
          </p:nvPr>
        </p:nvSpPr>
        <p:spPr>
          <a:xfrm>
            <a:off x="57150" y="1922780"/>
            <a:ext cx="6336030" cy="4395470"/>
          </a:xfrm>
          <a:prstGeom prst="rect">
            <a:avLst/>
          </a:prstGeom>
          <a:noFill/>
        </p:spPr>
        <p:txBody>
          <a:bodyPr wrap="square">
            <a:noAutofit/>
          </a:bodyPr>
          <a:lstStyle/>
          <a:p>
            <a:pPr marL="971550" lvl="2" indent="-285750">
              <a:lnSpc>
                <a:spcPct val="150000"/>
              </a:lnSpc>
              <a:buClr>
                <a:srgbClr val="0054A3"/>
              </a:buClr>
              <a:buFont typeface="Wingdings" panose="05000000000000000000" charset="0"/>
              <a:buChar char="p"/>
              <a:defRPr/>
            </a:pPr>
            <a:r>
              <a:rPr lang="zh-CN" altLang="en-US" sz="2400" dirty="0">
                <a:cs typeface="+mn-ea"/>
                <a:sym typeface="+mn-lt"/>
              </a:rPr>
              <a:t>模型元素之间的连接关系也是模型元素，常见的关系有依赖、通用化（继承）、关联、聚合。</a:t>
            </a:r>
          </a:p>
          <a:p>
            <a:pPr marL="685800" lvl="2" indent="0">
              <a:lnSpc>
                <a:spcPct val="150000"/>
              </a:lnSpc>
              <a:buClr>
                <a:srgbClr val="0054A3"/>
              </a:buClr>
              <a:buFont typeface="Arial" panose="020B0604020202020204" pitchFamily="34" charset="0"/>
              <a:buNone/>
              <a:defRPr/>
            </a:pPr>
            <a:r>
              <a:rPr lang="zh-CN" altLang="en-US" sz="2400" dirty="0">
                <a:cs typeface="+mn-ea"/>
                <a:sym typeface="+mn-lt"/>
              </a:rPr>
              <a:t>（</a:t>
            </a:r>
            <a:r>
              <a:rPr lang="en-US" altLang="zh-CN" sz="2400" dirty="0">
                <a:cs typeface="+mn-ea"/>
                <a:sym typeface="+mn-lt"/>
              </a:rPr>
              <a:t>1</a:t>
            </a:r>
            <a:r>
              <a:rPr lang="zh-CN" altLang="en-US" sz="2400" dirty="0">
                <a:cs typeface="+mn-ea"/>
                <a:sym typeface="+mn-lt"/>
              </a:rPr>
              <a:t>）</a:t>
            </a:r>
            <a:r>
              <a:rPr lang="zh-CN" altLang="en-US" sz="2400" b="1" dirty="0">
                <a:solidFill>
                  <a:srgbClr val="FF0000"/>
                </a:solidFill>
                <a:effectLst>
                  <a:outerShdw blurRad="38100" dist="38100" dir="2700000" algn="tl">
                    <a:srgbClr val="000000">
                      <a:alpha val="43137"/>
                    </a:srgbClr>
                  </a:outerShdw>
                </a:effectLst>
                <a:cs typeface="+mn-ea"/>
                <a:sym typeface="+mn-lt"/>
              </a:rPr>
              <a:t>依赖</a:t>
            </a:r>
            <a:r>
              <a:rPr lang="en-US" altLang="zh-CN" sz="2400" b="1" dirty="0">
                <a:solidFill>
                  <a:srgbClr val="FF0000"/>
                </a:solidFill>
                <a:effectLst>
                  <a:outerShdw blurRad="38100" dist="38100" dir="2700000" algn="tl">
                    <a:srgbClr val="000000">
                      <a:alpha val="43137"/>
                    </a:srgbClr>
                  </a:outerShdw>
                </a:effectLst>
                <a:cs typeface="+mn-ea"/>
                <a:sym typeface="+mn-lt"/>
              </a:rPr>
              <a:t>Dependency</a:t>
            </a:r>
            <a:r>
              <a:rPr lang="zh-CN" altLang="en-US" sz="2400" dirty="0">
                <a:cs typeface="+mn-ea"/>
                <a:sym typeface="+mn-lt"/>
              </a:rPr>
              <a:t>：一个类对另一个类的使用。这种关系是临时性的，通常体现在局部变量、方法的参数或对另一个类的方法的调用中。在UML类图中，依赖关系使用带有箭头的虚线表示。</a:t>
            </a:r>
            <a:endParaRPr lang="en-US" altLang="zh-CN" sz="2400" dirty="0">
              <a:cs typeface="+mn-ea"/>
              <a:sym typeface="+mn-lt"/>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5"/>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9332595" y="0"/>
            <a:ext cx="11690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79802" y="189569"/>
            <a:ext cx="1701793" cy="402590"/>
          </a:xfrm>
          <a:prstGeom prst="rect">
            <a:avLst/>
          </a:prstGeom>
          <a:noFill/>
        </p:spPr>
        <p:txBody>
          <a:bodyPr wrap="square" lIns="0" tIns="48000" rIns="0" bIns="48000" rtlCol="0">
            <a:spAutoFit/>
          </a:bodyPr>
          <a:lstStyle/>
          <a:p>
            <a:pPr algn="ctr"/>
            <a:r>
              <a:rPr lang="en-US" altLang="zh-CN" sz="2000" b="1" dirty="0">
                <a:solidFill>
                  <a:schemeClr val="bg1"/>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35" name="TextBox 6"/>
          <p:cNvSpPr txBox="1"/>
          <p:nvPr>
            <p:custDataLst>
              <p:tags r:id="rId1"/>
            </p:custDataLst>
          </p:nvPr>
        </p:nvSpPr>
        <p:spPr>
          <a:xfrm>
            <a:off x="425449" y="1145141"/>
            <a:ext cx="6304959" cy="525780"/>
          </a:xfrm>
          <a:prstGeom prst="rect">
            <a:avLst/>
          </a:prstGeom>
          <a:noFill/>
        </p:spPr>
        <p:txBody>
          <a:bodyPr wrap="square" lIns="0" tIns="48000" rIns="0" bIns="48000" rtlCol="0">
            <a:spAutoFit/>
          </a:bodyPr>
          <a:lstStyle/>
          <a:p>
            <a:r>
              <a:rPr lang="en-US" altLang="zh-CN" sz="2800" b="1" dirty="0">
                <a:solidFill>
                  <a:schemeClr val="tx1">
                    <a:lumMod val="65000"/>
                    <a:lumOff val="35000"/>
                  </a:schemeClr>
                </a:solidFill>
                <a:cs typeface="+mn-ea"/>
                <a:sym typeface="+mn-lt"/>
              </a:rPr>
              <a:t>4.1 UML</a:t>
            </a:r>
            <a:r>
              <a:rPr lang="zh-CN" altLang="en-US" sz="2800" b="1" dirty="0">
                <a:solidFill>
                  <a:schemeClr val="tx1">
                    <a:lumMod val="65000"/>
                    <a:lumOff val="35000"/>
                  </a:schemeClr>
                </a:solidFill>
                <a:cs typeface="+mn-ea"/>
                <a:sym typeface="+mn-lt"/>
              </a:rPr>
              <a:t>及应用范围</a:t>
            </a:r>
            <a:endParaRPr lang="en-US" altLang="zh-CN" sz="2800" b="1" dirty="0">
              <a:solidFill>
                <a:schemeClr val="tx1">
                  <a:lumMod val="65000"/>
                  <a:lumOff val="35000"/>
                </a:schemeClr>
              </a:solidFill>
              <a:cs typeface="+mn-ea"/>
              <a:sym typeface="+mn-lt"/>
            </a:endParaRPr>
          </a:p>
        </p:txBody>
      </p:sp>
      <p:pic>
        <p:nvPicPr>
          <p:cNvPr id="3" name="图片 2" descr="图片4"/>
          <p:cNvPicPr>
            <a:picLocks noChangeAspect="1"/>
          </p:cNvPicPr>
          <p:nvPr/>
        </p:nvPicPr>
        <p:blipFill>
          <a:blip r:embed="rId6"/>
          <a:stretch>
            <a:fillRect/>
          </a:stretch>
        </p:blipFill>
        <p:spPr>
          <a:xfrm>
            <a:off x="7353935" y="2160270"/>
            <a:ext cx="4076065" cy="3519805"/>
          </a:xfrm>
          <a:prstGeom prst="rect">
            <a:avLst/>
          </a:prstGeom>
        </p:spPr>
      </p:pic>
      <p:sp>
        <p:nvSpPr>
          <p:cNvPr id="6" name="文本框 5"/>
          <p:cNvSpPr txBox="1"/>
          <p:nvPr>
            <p:custDataLst>
              <p:tags r:id="rId2"/>
            </p:custDataLst>
          </p:nvPr>
        </p:nvSpPr>
        <p:spPr>
          <a:xfrm>
            <a:off x="57150" y="1922780"/>
            <a:ext cx="6311265" cy="4624705"/>
          </a:xfrm>
          <a:prstGeom prst="rect">
            <a:avLst/>
          </a:prstGeom>
          <a:noFill/>
        </p:spPr>
        <p:txBody>
          <a:bodyPr wrap="square">
            <a:noAutofit/>
          </a:bodyPr>
          <a:lstStyle/>
          <a:p>
            <a:pPr marL="685800" lvl="2" indent="0">
              <a:lnSpc>
                <a:spcPct val="150000"/>
              </a:lnSpc>
              <a:buClr>
                <a:srgbClr val="0054A3"/>
              </a:buClr>
              <a:buFont typeface="Arial" panose="020B0604020202020204" pitchFamily="34" charset="0"/>
              <a:buNone/>
              <a:defRPr/>
            </a:pPr>
            <a:r>
              <a:rPr lang="zh-CN" altLang="en-US" sz="2400" dirty="0">
                <a:cs typeface="+mn-ea"/>
                <a:sym typeface="+mn-lt"/>
              </a:rPr>
              <a:t>（</a:t>
            </a:r>
            <a:r>
              <a:rPr lang="en-US" altLang="zh-CN" sz="2400" dirty="0">
                <a:cs typeface="+mn-ea"/>
                <a:sym typeface="+mn-lt"/>
              </a:rPr>
              <a:t>2</a:t>
            </a:r>
            <a:r>
              <a:rPr lang="zh-CN" altLang="en-US" sz="2400" dirty="0">
                <a:cs typeface="+mn-ea"/>
                <a:sym typeface="+mn-lt"/>
              </a:rPr>
              <a:t>）</a:t>
            </a:r>
            <a:r>
              <a:rPr lang="zh-CN" altLang="en-US" sz="2400" b="1" dirty="0">
                <a:solidFill>
                  <a:srgbClr val="FF0000"/>
                </a:solidFill>
                <a:effectLst>
                  <a:outerShdw blurRad="38100" dist="38100" dir="2700000" algn="tl">
                    <a:srgbClr val="000000">
                      <a:alpha val="43137"/>
                    </a:srgbClr>
                  </a:outerShdw>
                </a:effectLst>
                <a:cs typeface="+mn-ea"/>
                <a:sym typeface="+mn-lt"/>
              </a:rPr>
              <a:t>通用化（继承）</a:t>
            </a:r>
            <a:r>
              <a:rPr lang="en-US" altLang="zh-CN" sz="2400" b="1" dirty="0">
                <a:solidFill>
                  <a:srgbClr val="FF0000"/>
                </a:solidFill>
                <a:effectLst>
                  <a:outerShdw blurRad="38100" dist="38100" dir="2700000" algn="tl">
                    <a:srgbClr val="000000">
                      <a:alpha val="43137"/>
                    </a:srgbClr>
                  </a:outerShdw>
                </a:effectLst>
                <a:cs typeface="+mn-ea"/>
                <a:sym typeface="+mn-lt"/>
              </a:rPr>
              <a:t>Generalization</a:t>
            </a:r>
            <a:r>
              <a:rPr lang="zh-CN" altLang="en-US" sz="2400" dirty="0">
                <a:cs typeface="+mn-ea"/>
                <a:sym typeface="+mn-lt"/>
              </a:rPr>
              <a:t>：也称为泛化，表示一般与特殊的关系。子类继承父类的属性和方法，并可以添加新的属性和方法。</a:t>
            </a:r>
          </a:p>
          <a:p>
            <a:pPr marL="685800" lvl="2" indent="0">
              <a:lnSpc>
                <a:spcPct val="150000"/>
              </a:lnSpc>
              <a:buClr>
                <a:srgbClr val="0054A3"/>
              </a:buClr>
              <a:buFont typeface="Arial" panose="020B0604020202020204" pitchFamily="34" charset="0"/>
              <a:buNone/>
              <a:defRPr/>
            </a:pPr>
            <a:r>
              <a:rPr lang="zh-CN" altLang="en-US" sz="2400" dirty="0">
                <a:cs typeface="+mn-ea"/>
                <a:sym typeface="+mn-lt"/>
              </a:rPr>
              <a:t>（3）</a:t>
            </a:r>
            <a:r>
              <a:rPr lang="zh-CN" altLang="en-US" sz="2400" b="1" dirty="0">
                <a:solidFill>
                  <a:srgbClr val="FF0000"/>
                </a:solidFill>
                <a:effectLst>
                  <a:outerShdw blurRad="38100" dist="38100" dir="2700000" algn="tl">
                    <a:srgbClr val="000000">
                      <a:alpha val="43137"/>
                    </a:srgbClr>
                  </a:outerShdw>
                </a:effectLst>
                <a:cs typeface="+mn-ea"/>
                <a:sym typeface="+mn-lt"/>
              </a:rPr>
              <a:t>关联Association</a:t>
            </a:r>
            <a:r>
              <a:rPr lang="zh-CN" altLang="en-US" sz="2400" dirty="0">
                <a:cs typeface="+mn-ea"/>
                <a:sym typeface="+mn-lt"/>
              </a:rPr>
              <a:t>：表示类与类之间的联系，通常是通过类的属性来实现。关联可以是单向的或双向的，表示一个类对象知道另一个类的属性和方法。</a:t>
            </a:r>
          </a:p>
          <a:p>
            <a:pPr marL="685800" lvl="2" indent="0">
              <a:lnSpc>
                <a:spcPct val="150000"/>
              </a:lnSpc>
              <a:buClr>
                <a:srgbClr val="0054A3"/>
              </a:buClr>
              <a:buFont typeface="Arial" panose="020B0604020202020204" pitchFamily="34" charset="0"/>
              <a:buNone/>
              <a:defRPr/>
            </a:pPr>
            <a:endParaRPr lang="en-US" altLang="zh-CN" sz="2400" dirty="0">
              <a:cs typeface="+mn-ea"/>
              <a:sym typeface="+mn-lt"/>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5"/>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9332595" y="0"/>
            <a:ext cx="11690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79802" y="189569"/>
            <a:ext cx="1701793" cy="402590"/>
          </a:xfrm>
          <a:prstGeom prst="rect">
            <a:avLst/>
          </a:prstGeom>
          <a:noFill/>
        </p:spPr>
        <p:txBody>
          <a:bodyPr wrap="square" lIns="0" tIns="48000" rIns="0" bIns="48000" rtlCol="0">
            <a:spAutoFit/>
          </a:bodyPr>
          <a:lstStyle/>
          <a:p>
            <a:pPr algn="ctr"/>
            <a:r>
              <a:rPr lang="en-US" altLang="zh-CN" sz="2000" b="1" dirty="0">
                <a:solidFill>
                  <a:schemeClr val="bg1"/>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35" name="TextBox 6"/>
          <p:cNvSpPr txBox="1"/>
          <p:nvPr>
            <p:custDataLst>
              <p:tags r:id="rId1"/>
            </p:custDataLst>
          </p:nvPr>
        </p:nvSpPr>
        <p:spPr>
          <a:xfrm>
            <a:off x="425449" y="1145141"/>
            <a:ext cx="6304959" cy="525780"/>
          </a:xfrm>
          <a:prstGeom prst="rect">
            <a:avLst/>
          </a:prstGeom>
          <a:noFill/>
        </p:spPr>
        <p:txBody>
          <a:bodyPr wrap="square" lIns="0" tIns="48000" rIns="0" bIns="48000" rtlCol="0">
            <a:spAutoFit/>
          </a:bodyPr>
          <a:lstStyle/>
          <a:p>
            <a:r>
              <a:rPr lang="en-US" altLang="zh-CN" sz="2800" b="1" dirty="0">
                <a:solidFill>
                  <a:schemeClr val="tx1">
                    <a:lumMod val="65000"/>
                    <a:lumOff val="35000"/>
                  </a:schemeClr>
                </a:solidFill>
                <a:cs typeface="+mn-ea"/>
                <a:sym typeface="+mn-lt"/>
              </a:rPr>
              <a:t>4.1 UML</a:t>
            </a:r>
            <a:r>
              <a:rPr lang="zh-CN" altLang="en-US" sz="2800" b="1" dirty="0">
                <a:solidFill>
                  <a:schemeClr val="tx1">
                    <a:lumMod val="65000"/>
                    <a:lumOff val="35000"/>
                  </a:schemeClr>
                </a:solidFill>
                <a:cs typeface="+mn-ea"/>
                <a:sym typeface="+mn-lt"/>
              </a:rPr>
              <a:t>及应用范围</a:t>
            </a:r>
            <a:r>
              <a:rPr lang="en-US" altLang="zh-CN" sz="2800" b="1" dirty="0">
                <a:solidFill>
                  <a:schemeClr val="tx1">
                    <a:lumMod val="65000"/>
                    <a:lumOff val="35000"/>
                  </a:schemeClr>
                </a:solidFill>
                <a:cs typeface="+mn-ea"/>
                <a:sym typeface="+mn-lt"/>
              </a:rPr>
              <a:t>	</a:t>
            </a:r>
          </a:p>
        </p:txBody>
      </p:sp>
      <p:pic>
        <p:nvPicPr>
          <p:cNvPr id="3" name="图片 2" descr="图片4"/>
          <p:cNvPicPr>
            <a:picLocks noChangeAspect="1"/>
          </p:cNvPicPr>
          <p:nvPr/>
        </p:nvPicPr>
        <p:blipFill>
          <a:blip r:embed="rId6"/>
          <a:stretch>
            <a:fillRect/>
          </a:stretch>
        </p:blipFill>
        <p:spPr>
          <a:xfrm>
            <a:off x="7353935" y="2160270"/>
            <a:ext cx="4076065" cy="3519805"/>
          </a:xfrm>
          <a:prstGeom prst="rect">
            <a:avLst/>
          </a:prstGeom>
        </p:spPr>
      </p:pic>
      <p:sp>
        <p:nvSpPr>
          <p:cNvPr id="6" name="文本框 5"/>
          <p:cNvSpPr txBox="1"/>
          <p:nvPr>
            <p:custDataLst>
              <p:tags r:id="rId2"/>
            </p:custDataLst>
          </p:nvPr>
        </p:nvSpPr>
        <p:spPr>
          <a:xfrm>
            <a:off x="57150" y="1922780"/>
            <a:ext cx="6336030" cy="4395470"/>
          </a:xfrm>
          <a:prstGeom prst="rect">
            <a:avLst/>
          </a:prstGeom>
          <a:noFill/>
        </p:spPr>
        <p:txBody>
          <a:bodyPr wrap="square">
            <a:noAutofit/>
          </a:bodyPr>
          <a:lstStyle/>
          <a:p>
            <a:pPr marL="685800" lvl="2" indent="0">
              <a:lnSpc>
                <a:spcPct val="150000"/>
              </a:lnSpc>
              <a:buClr>
                <a:srgbClr val="0054A3"/>
              </a:buClr>
              <a:buFont typeface="Wingdings" panose="05000000000000000000" charset="0"/>
              <a:buNone/>
              <a:defRPr/>
            </a:pPr>
            <a:r>
              <a:rPr lang="zh-CN" altLang="en-US" sz="2400" dirty="0">
                <a:solidFill>
                  <a:schemeClr val="tx1"/>
                </a:solidFill>
                <a:effectLst/>
                <a:cs typeface="+mn-ea"/>
                <a:sym typeface="+mn-lt"/>
              </a:rPr>
              <a:t>（</a:t>
            </a:r>
            <a:r>
              <a:rPr lang="en-US" altLang="zh-CN" sz="2400" dirty="0">
                <a:solidFill>
                  <a:schemeClr val="tx1"/>
                </a:solidFill>
                <a:effectLst/>
                <a:cs typeface="+mn-ea"/>
                <a:sym typeface="+mn-lt"/>
              </a:rPr>
              <a:t>4</a:t>
            </a:r>
            <a:r>
              <a:rPr lang="zh-CN" altLang="en-US" sz="2400" dirty="0">
                <a:solidFill>
                  <a:schemeClr val="tx1"/>
                </a:solidFill>
                <a:effectLst/>
                <a:cs typeface="+mn-ea"/>
                <a:sym typeface="+mn-lt"/>
              </a:rPr>
              <a:t>）</a:t>
            </a:r>
            <a:r>
              <a:rPr lang="zh-CN" altLang="en-US" sz="2400" b="1" dirty="0">
                <a:solidFill>
                  <a:srgbClr val="FF0000"/>
                </a:solidFill>
                <a:effectLst>
                  <a:outerShdw blurRad="38100" dist="38100" dir="2700000" algn="tl">
                    <a:srgbClr val="000000">
                      <a:alpha val="43137"/>
                    </a:srgbClr>
                  </a:outerShdw>
                </a:effectLst>
                <a:cs typeface="+mn-ea"/>
                <a:sym typeface="+mn-lt"/>
              </a:rPr>
              <a:t>聚合</a:t>
            </a:r>
            <a:r>
              <a:rPr lang="en-US" altLang="zh-CN" sz="2400" b="1" dirty="0">
                <a:solidFill>
                  <a:srgbClr val="FF0000"/>
                </a:solidFill>
                <a:effectLst>
                  <a:outerShdw blurRad="38100" dist="38100" dir="2700000" algn="tl">
                    <a:srgbClr val="000000">
                      <a:alpha val="43137"/>
                    </a:srgbClr>
                  </a:outerShdw>
                </a:effectLst>
                <a:cs typeface="+mn-ea"/>
                <a:sym typeface="+mn-lt"/>
              </a:rPr>
              <a:t>Aggregation</a:t>
            </a:r>
            <a:r>
              <a:rPr lang="zh-CN" altLang="en-US" sz="2400" dirty="0">
                <a:cs typeface="+mn-ea"/>
                <a:sym typeface="+mn-lt"/>
              </a:rPr>
              <a:t>：表示整体与部分的关系，且部分可以离开整体而单独存在。如车和轮胎是整体和部分的关系，轮胎离开车仍然可以存在。聚合关系是关联关系的一种，是强的关联关系。</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5"/>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9332595" y="0"/>
            <a:ext cx="11690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79802" y="189569"/>
            <a:ext cx="1701793" cy="402590"/>
          </a:xfrm>
          <a:prstGeom prst="rect">
            <a:avLst/>
          </a:prstGeom>
          <a:noFill/>
        </p:spPr>
        <p:txBody>
          <a:bodyPr wrap="square" lIns="0" tIns="48000" rIns="0" bIns="48000" rtlCol="0">
            <a:spAutoFit/>
          </a:bodyPr>
          <a:lstStyle/>
          <a:p>
            <a:pPr algn="ctr"/>
            <a:r>
              <a:rPr lang="en-US" altLang="zh-CN" sz="2000" b="1" dirty="0">
                <a:solidFill>
                  <a:schemeClr val="bg1"/>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35" name="TextBox 6"/>
          <p:cNvSpPr txBox="1"/>
          <p:nvPr>
            <p:custDataLst>
              <p:tags r:id="rId1"/>
            </p:custDataLst>
          </p:nvPr>
        </p:nvSpPr>
        <p:spPr>
          <a:xfrm>
            <a:off x="425449" y="1145141"/>
            <a:ext cx="6304959" cy="525780"/>
          </a:xfrm>
          <a:prstGeom prst="rect">
            <a:avLst/>
          </a:prstGeom>
          <a:noFill/>
        </p:spPr>
        <p:txBody>
          <a:bodyPr wrap="square" lIns="0" tIns="48000" rIns="0" bIns="48000" rtlCol="0">
            <a:spAutoFit/>
          </a:bodyPr>
          <a:lstStyle/>
          <a:p>
            <a:r>
              <a:rPr lang="en-US" altLang="zh-CN" sz="2800" b="1" dirty="0">
                <a:solidFill>
                  <a:schemeClr val="tx1">
                    <a:lumMod val="65000"/>
                    <a:lumOff val="35000"/>
                  </a:schemeClr>
                </a:solidFill>
                <a:cs typeface="+mn-ea"/>
                <a:sym typeface="+mn-lt"/>
              </a:rPr>
              <a:t>4.2 UML</a:t>
            </a:r>
            <a:r>
              <a:rPr lang="zh-CN" altLang="en-US" sz="2800" b="1" dirty="0">
                <a:solidFill>
                  <a:schemeClr val="tx1">
                    <a:lumMod val="65000"/>
                    <a:lumOff val="35000"/>
                  </a:schemeClr>
                </a:solidFill>
                <a:cs typeface="+mn-ea"/>
                <a:sym typeface="+mn-lt"/>
              </a:rPr>
              <a:t>与面向对象的分析与设计</a:t>
            </a:r>
            <a:r>
              <a:rPr lang="en-US" altLang="zh-CN" sz="2800" b="1" dirty="0">
                <a:solidFill>
                  <a:schemeClr val="tx1">
                    <a:lumMod val="65000"/>
                    <a:lumOff val="35000"/>
                  </a:schemeClr>
                </a:solidFill>
                <a:cs typeface="+mn-ea"/>
                <a:sym typeface="+mn-lt"/>
              </a:rPr>
              <a:t>	</a:t>
            </a:r>
          </a:p>
        </p:txBody>
      </p:sp>
      <p:sp>
        <p:nvSpPr>
          <p:cNvPr id="6" name="文本框 5"/>
          <p:cNvSpPr txBox="1"/>
          <p:nvPr>
            <p:custDataLst>
              <p:tags r:id="rId2"/>
            </p:custDataLst>
          </p:nvPr>
        </p:nvSpPr>
        <p:spPr>
          <a:xfrm>
            <a:off x="0" y="1922780"/>
            <a:ext cx="11800840" cy="4545965"/>
          </a:xfrm>
          <a:prstGeom prst="rect">
            <a:avLst/>
          </a:prstGeom>
          <a:noFill/>
        </p:spPr>
        <p:txBody>
          <a:bodyPr wrap="square">
            <a:noAutofit/>
          </a:bodyPr>
          <a:lstStyle/>
          <a:p>
            <a:pPr marL="1028700" lvl="2" indent="-342900">
              <a:lnSpc>
                <a:spcPct val="150000"/>
              </a:lnSpc>
              <a:buClr>
                <a:srgbClr val="0054A3"/>
              </a:buClr>
              <a:buFont typeface="Wingdings" panose="05000000000000000000" charset="0"/>
              <a:buChar char="p"/>
              <a:defRPr/>
            </a:pPr>
            <a:r>
              <a:rPr lang="zh-CN" altLang="en-US" sz="2400" dirty="0">
                <a:solidFill>
                  <a:schemeClr val="tx1"/>
                </a:solidFill>
                <a:effectLst/>
                <a:latin typeface="Marlett" charset="0"/>
                <a:sym typeface="+mn-lt"/>
              </a:rPr>
              <a:t>建立模型的必要性</a:t>
            </a:r>
          </a:p>
          <a:p>
            <a:pPr marL="685800" lvl="2" indent="0">
              <a:lnSpc>
                <a:spcPct val="150000"/>
              </a:lnSpc>
              <a:buClr>
                <a:srgbClr val="0054A3"/>
              </a:buClr>
              <a:buFont typeface="Wingdings" panose="05000000000000000000" charset="0"/>
              <a:buNone/>
              <a:defRPr/>
            </a:pPr>
            <a:r>
              <a:rPr lang="zh-CN" altLang="en-US" sz="2400" dirty="0">
                <a:solidFill>
                  <a:srgbClr val="0000FF"/>
                </a:solidFill>
                <a:effectLst>
                  <a:outerShdw blurRad="38100" dist="38100" dir="2700000" algn="tl">
                    <a:srgbClr val="000000">
                      <a:alpha val="43137"/>
                    </a:srgbClr>
                  </a:outerShdw>
                </a:effectLst>
                <a:latin typeface="Marlett" charset="0"/>
                <a:sym typeface="+mn-lt"/>
              </a:rPr>
              <a:t>为什么要建立模型？</a:t>
            </a:r>
          </a:p>
          <a:p>
            <a:pPr marL="1143000" lvl="2" indent="-457200">
              <a:lnSpc>
                <a:spcPct val="150000"/>
              </a:lnSpc>
              <a:buClr>
                <a:srgbClr val="0054A3"/>
              </a:buClr>
              <a:buFont typeface="+mj-ea"/>
              <a:buAutoNum type="circleNumDbPlain"/>
              <a:defRPr/>
            </a:pPr>
            <a:r>
              <a:rPr lang="zh-CN" altLang="en-US" sz="2200" dirty="0">
                <a:solidFill>
                  <a:schemeClr val="tx1"/>
                </a:solidFill>
                <a:effectLst/>
                <a:latin typeface="+mn-ea"/>
                <a:cs typeface="+mn-ea"/>
                <a:sym typeface="+mn-lt"/>
              </a:rPr>
              <a:t>仅通过人脑的记忆能力难以理解复杂问题，建立模型可以帮助开发者更好地对系统进行</a:t>
            </a:r>
            <a:r>
              <a:rPr lang="zh-CN" altLang="en-US" sz="2200" b="1" dirty="0">
                <a:solidFill>
                  <a:srgbClr val="FF0000"/>
                </a:solidFill>
                <a:effectLst>
                  <a:outerShdw blurRad="38100" dist="38100" dir="2700000" algn="tl">
                    <a:srgbClr val="000000">
                      <a:alpha val="43137"/>
                    </a:srgbClr>
                  </a:outerShdw>
                </a:effectLst>
                <a:latin typeface="+mn-ea"/>
                <a:cs typeface="+mn-ea"/>
                <a:sym typeface="+mn-lt"/>
              </a:rPr>
              <a:t>可视化设计</a:t>
            </a:r>
            <a:r>
              <a:rPr lang="zh-CN" altLang="en-US" sz="2200" dirty="0">
                <a:solidFill>
                  <a:schemeClr val="tx1"/>
                </a:solidFill>
                <a:effectLst/>
                <a:latin typeface="+mn-ea"/>
                <a:cs typeface="+mn-ea"/>
                <a:sym typeface="+mn-lt"/>
              </a:rPr>
              <a:t>。</a:t>
            </a:r>
          </a:p>
          <a:p>
            <a:pPr marL="1143000" lvl="2" indent="-457200">
              <a:lnSpc>
                <a:spcPct val="150000"/>
              </a:lnSpc>
              <a:buClr>
                <a:srgbClr val="0054A3"/>
              </a:buClr>
              <a:buFont typeface="+mj-ea"/>
              <a:buAutoNum type="circleNumDbPlain"/>
              <a:defRPr/>
            </a:pPr>
            <a:r>
              <a:rPr lang="zh-CN" altLang="en-US" sz="2200" dirty="0">
                <a:solidFill>
                  <a:schemeClr val="tx1"/>
                </a:solidFill>
                <a:effectLst/>
                <a:latin typeface="+mn-ea"/>
                <a:cs typeface="+mn-ea"/>
                <a:sym typeface="+mn-lt"/>
              </a:rPr>
              <a:t>软件开发的双方</a:t>
            </a:r>
            <a:r>
              <a:rPr lang="en-US" altLang="zh-CN" sz="2200" dirty="0">
                <a:solidFill>
                  <a:schemeClr val="tx1"/>
                </a:solidFill>
                <a:effectLst/>
                <a:latin typeface="+mn-ea"/>
                <a:cs typeface="+mn-ea"/>
                <a:sym typeface="+mn-lt"/>
              </a:rPr>
              <a:t>——</a:t>
            </a:r>
            <a:r>
              <a:rPr lang="zh-CN" altLang="en-US" sz="2200" dirty="0">
                <a:solidFill>
                  <a:schemeClr val="tx1"/>
                </a:solidFill>
                <a:effectLst/>
                <a:latin typeface="+mn-ea"/>
                <a:cs typeface="+mn-ea"/>
                <a:sym typeface="+mn-lt"/>
              </a:rPr>
              <a:t>客户与开发人员之间的交流有困难，客户因缺乏专业知识，无法准确描述自己的需求，开发人员使用的专业词汇也无法让客户理解。模型如</a:t>
            </a:r>
            <a:r>
              <a:rPr lang="en-US" altLang="zh-CN" sz="2200" dirty="0">
                <a:solidFill>
                  <a:schemeClr val="tx1"/>
                </a:solidFill>
                <a:effectLst/>
                <a:latin typeface="+mn-ea"/>
                <a:cs typeface="+mn-ea"/>
                <a:sym typeface="+mn-lt"/>
              </a:rPr>
              <a:t>UML</a:t>
            </a:r>
            <a:r>
              <a:rPr lang="zh-CN" altLang="en-US" sz="2200" dirty="0">
                <a:solidFill>
                  <a:schemeClr val="tx1"/>
                </a:solidFill>
                <a:effectLst/>
                <a:latin typeface="+mn-ea"/>
                <a:cs typeface="+mn-ea"/>
                <a:sym typeface="+mn-lt"/>
              </a:rPr>
              <a:t>通过可视化、统一标准</a:t>
            </a:r>
            <a:r>
              <a:rPr lang="zh-CN" altLang="en-US" sz="2200" b="1" dirty="0">
                <a:solidFill>
                  <a:srgbClr val="FF0000"/>
                </a:solidFill>
                <a:effectLst>
                  <a:outerShdw blurRad="38100" dist="38100" dir="2700000" algn="tl">
                    <a:srgbClr val="000000">
                      <a:alpha val="43137"/>
                    </a:srgbClr>
                  </a:outerShdw>
                </a:effectLst>
                <a:latin typeface="+mn-ea"/>
                <a:cs typeface="+mn-ea"/>
                <a:sym typeface="+mn-lt"/>
              </a:rPr>
              <a:t>促进了双方的交流沟通</a:t>
            </a:r>
            <a:r>
              <a:rPr lang="zh-CN" altLang="en-US" sz="2200" dirty="0">
                <a:solidFill>
                  <a:schemeClr val="tx1"/>
                </a:solidFill>
                <a:effectLst/>
                <a:latin typeface="+mn-ea"/>
                <a:cs typeface="+mn-ea"/>
                <a:sym typeface="+mn-lt"/>
              </a:rPr>
              <a:t>。</a:t>
            </a:r>
          </a:p>
          <a:p>
            <a:pPr marL="685800" lvl="2" indent="0">
              <a:lnSpc>
                <a:spcPct val="150000"/>
              </a:lnSpc>
              <a:buClr>
                <a:srgbClr val="0054A3"/>
              </a:buClr>
              <a:buFont typeface="Wingdings" panose="05000000000000000000" charset="0"/>
              <a:buNone/>
              <a:defRPr/>
            </a:pPr>
            <a:endParaRPr lang="zh-CN" altLang="en-US" sz="2200" dirty="0">
              <a:solidFill>
                <a:schemeClr val="tx1"/>
              </a:solidFill>
              <a:effectLst/>
              <a:latin typeface="+mn-ea"/>
              <a:cs typeface="+mn-ea"/>
              <a:sym typeface="+mn-lt"/>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5"/>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9332595" y="0"/>
            <a:ext cx="11690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79802" y="189569"/>
            <a:ext cx="1701793" cy="402590"/>
          </a:xfrm>
          <a:prstGeom prst="rect">
            <a:avLst/>
          </a:prstGeom>
          <a:noFill/>
        </p:spPr>
        <p:txBody>
          <a:bodyPr wrap="square" lIns="0" tIns="48000" rIns="0" bIns="48000" rtlCol="0">
            <a:spAutoFit/>
          </a:bodyPr>
          <a:lstStyle/>
          <a:p>
            <a:pPr algn="ctr"/>
            <a:r>
              <a:rPr lang="en-US" altLang="zh-CN" sz="2000" b="1" dirty="0">
                <a:solidFill>
                  <a:schemeClr val="bg1"/>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35" name="TextBox 6"/>
          <p:cNvSpPr txBox="1"/>
          <p:nvPr>
            <p:custDataLst>
              <p:tags r:id="rId1"/>
            </p:custDataLst>
          </p:nvPr>
        </p:nvSpPr>
        <p:spPr>
          <a:xfrm>
            <a:off x="425449" y="1145141"/>
            <a:ext cx="6304959" cy="525780"/>
          </a:xfrm>
          <a:prstGeom prst="rect">
            <a:avLst/>
          </a:prstGeom>
          <a:noFill/>
        </p:spPr>
        <p:txBody>
          <a:bodyPr wrap="square" lIns="0" tIns="48000" rIns="0" bIns="48000" rtlCol="0">
            <a:spAutoFit/>
          </a:bodyPr>
          <a:lstStyle/>
          <a:p>
            <a:r>
              <a:rPr lang="en-US" altLang="zh-CN" sz="2800" b="1" dirty="0">
                <a:solidFill>
                  <a:schemeClr val="tx1">
                    <a:lumMod val="65000"/>
                    <a:lumOff val="35000"/>
                  </a:schemeClr>
                </a:solidFill>
                <a:cs typeface="+mn-ea"/>
                <a:sym typeface="+mn-lt"/>
              </a:rPr>
              <a:t>4.2 UML</a:t>
            </a:r>
            <a:r>
              <a:rPr lang="zh-CN" altLang="en-US" sz="2800" b="1" dirty="0">
                <a:solidFill>
                  <a:schemeClr val="tx1">
                    <a:lumMod val="65000"/>
                    <a:lumOff val="35000"/>
                  </a:schemeClr>
                </a:solidFill>
                <a:cs typeface="+mn-ea"/>
                <a:sym typeface="+mn-lt"/>
              </a:rPr>
              <a:t>与面向对象的分析与设计</a:t>
            </a:r>
            <a:r>
              <a:rPr lang="en-US" altLang="zh-CN" sz="2800" b="1" dirty="0">
                <a:solidFill>
                  <a:schemeClr val="tx1">
                    <a:lumMod val="65000"/>
                    <a:lumOff val="35000"/>
                  </a:schemeClr>
                </a:solidFill>
                <a:cs typeface="+mn-ea"/>
                <a:sym typeface="+mn-lt"/>
              </a:rPr>
              <a:t>	</a:t>
            </a:r>
          </a:p>
        </p:txBody>
      </p:sp>
      <p:sp>
        <p:nvSpPr>
          <p:cNvPr id="6" name="文本框 5"/>
          <p:cNvSpPr txBox="1"/>
          <p:nvPr>
            <p:custDataLst>
              <p:tags r:id="rId2"/>
            </p:custDataLst>
          </p:nvPr>
        </p:nvSpPr>
        <p:spPr>
          <a:xfrm>
            <a:off x="0" y="1922780"/>
            <a:ext cx="11800840" cy="4545965"/>
          </a:xfrm>
          <a:prstGeom prst="rect">
            <a:avLst/>
          </a:prstGeom>
          <a:noFill/>
        </p:spPr>
        <p:txBody>
          <a:bodyPr wrap="square">
            <a:noAutofit/>
          </a:bodyPr>
          <a:lstStyle/>
          <a:p>
            <a:pPr marL="1028700" lvl="2" indent="-342900">
              <a:lnSpc>
                <a:spcPct val="150000"/>
              </a:lnSpc>
              <a:buClr>
                <a:srgbClr val="0054A3"/>
              </a:buClr>
              <a:buFont typeface="Wingdings" panose="05000000000000000000" charset="0"/>
              <a:buChar char="p"/>
              <a:defRPr/>
            </a:pPr>
            <a:r>
              <a:rPr lang="zh-CN" altLang="en-US" sz="2400" dirty="0">
                <a:solidFill>
                  <a:schemeClr val="tx1"/>
                </a:solidFill>
                <a:effectLst/>
                <a:latin typeface="Marlett" charset="0"/>
                <a:sym typeface="+mn-lt"/>
              </a:rPr>
              <a:t>在面向对象软件开发不同阶段的应用</a:t>
            </a:r>
            <a:endParaRPr lang="zh-CN" altLang="en-US" sz="2400" dirty="0">
              <a:solidFill>
                <a:srgbClr val="0000FF"/>
              </a:solidFill>
              <a:effectLst>
                <a:outerShdw blurRad="38100" dist="38100" dir="2700000" algn="tl">
                  <a:srgbClr val="000000">
                    <a:alpha val="43137"/>
                  </a:srgbClr>
                </a:outerShdw>
              </a:effectLst>
              <a:latin typeface="Marlett" charset="0"/>
              <a:sym typeface="+mn-lt"/>
            </a:endParaRPr>
          </a:p>
          <a:p>
            <a:pPr marL="1143000" lvl="2" indent="-457200">
              <a:lnSpc>
                <a:spcPct val="150000"/>
              </a:lnSpc>
              <a:buClr>
                <a:srgbClr val="0054A3"/>
              </a:buClr>
              <a:buFont typeface="+mj-ea"/>
              <a:buAutoNum type="circleNumDbPlain"/>
              <a:defRPr/>
            </a:pPr>
            <a:r>
              <a:rPr lang="zh-CN" altLang="en-US" sz="2200" dirty="0">
                <a:solidFill>
                  <a:schemeClr val="tx1"/>
                </a:solidFill>
                <a:effectLst/>
                <a:latin typeface="+mn-ea"/>
                <a:cs typeface="+mn-ea"/>
                <a:sym typeface="+mn-lt"/>
              </a:rPr>
              <a:t>需求分析阶段：可以通过用例来捕获用户需求。</a:t>
            </a:r>
          </a:p>
          <a:p>
            <a:pPr marL="1143000" lvl="2" indent="-457200">
              <a:lnSpc>
                <a:spcPct val="150000"/>
              </a:lnSpc>
              <a:buClr>
                <a:srgbClr val="0054A3"/>
              </a:buClr>
              <a:buFont typeface="+mj-ea"/>
              <a:buAutoNum type="circleNumDbPlain"/>
              <a:defRPr/>
            </a:pPr>
            <a:r>
              <a:rPr lang="zh-CN" altLang="en-US" sz="2200" dirty="0">
                <a:solidFill>
                  <a:schemeClr val="tx1"/>
                </a:solidFill>
                <a:effectLst/>
                <a:latin typeface="+mn-ea"/>
                <a:cs typeface="+mn-ea"/>
                <a:sym typeface="+mn-lt"/>
              </a:rPr>
              <a:t>分析阶段：为了实现系统功能，类之间需要协调工作，可以用</a:t>
            </a:r>
            <a:r>
              <a:rPr lang="en-US" altLang="zh-CN" sz="2200" dirty="0">
                <a:solidFill>
                  <a:schemeClr val="tx1"/>
                </a:solidFill>
                <a:effectLst/>
                <a:latin typeface="+mn-ea"/>
                <a:cs typeface="+mn-ea"/>
                <a:sym typeface="+mn-lt"/>
              </a:rPr>
              <a:t>UML</a:t>
            </a:r>
            <a:r>
              <a:rPr lang="zh-CN" altLang="en-US" sz="2200" dirty="0">
                <a:solidFill>
                  <a:schemeClr val="tx1"/>
                </a:solidFill>
                <a:effectLst/>
                <a:latin typeface="+mn-ea"/>
                <a:cs typeface="+mn-ea"/>
                <a:sym typeface="+mn-lt"/>
              </a:rPr>
              <a:t>动态模型来描述。</a:t>
            </a:r>
          </a:p>
          <a:p>
            <a:pPr marL="1143000" lvl="2" indent="-457200">
              <a:lnSpc>
                <a:spcPct val="150000"/>
              </a:lnSpc>
              <a:buClr>
                <a:srgbClr val="0054A3"/>
              </a:buClr>
              <a:buFont typeface="+mj-ea"/>
              <a:buAutoNum type="circleNumDbPlain"/>
              <a:defRPr/>
            </a:pPr>
            <a:r>
              <a:rPr lang="zh-CN" altLang="en-US" sz="2200" dirty="0">
                <a:solidFill>
                  <a:schemeClr val="tx1"/>
                </a:solidFill>
                <a:effectLst/>
                <a:latin typeface="+mn-ea"/>
                <a:cs typeface="+mn-ea"/>
                <a:sym typeface="+mn-lt"/>
              </a:rPr>
              <a:t>设计阶段：把分析阶段的结果扩展成技术解决方案。</a:t>
            </a:r>
          </a:p>
          <a:p>
            <a:pPr marL="1143000" lvl="2" indent="-457200">
              <a:lnSpc>
                <a:spcPct val="150000"/>
              </a:lnSpc>
              <a:buClr>
                <a:srgbClr val="0054A3"/>
              </a:buClr>
              <a:buFont typeface="+mj-ea"/>
              <a:buAutoNum type="circleNumDbPlain"/>
              <a:defRPr/>
            </a:pPr>
            <a:r>
              <a:rPr lang="zh-CN" altLang="en-US" sz="2200" dirty="0">
                <a:solidFill>
                  <a:schemeClr val="tx1"/>
                </a:solidFill>
                <a:effectLst/>
                <a:latin typeface="+mn-ea"/>
                <a:cs typeface="+mn-ea"/>
                <a:sym typeface="+mn-lt"/>
              </a:rPr>
              <a:t>测试阶段：</a:t>
            </a:r>
            <a:r>
              <a:rPr lang="en-US" altLang="zh-CN" sz="2200" dirty="0">
                <a:solidFill>
                  <a:schemeClr val="tx1"/>
                </a:solidFill>
                <a:effectLst/>
                <a:latin typeface="+mn-ea"/>
                <a:cs typeface="+mn-ea"/>
                <a:sym typeface="+mn-lt"/>
              </a:rPr>
              <a:t>UML</a:t>
            </a:r>
            <a:r>
              <a:rPr lang="zh-CN" altLang="en-US" sz="2200" dirty="0">
                <a:solidFill>
                  <a:schemeClr val="tx1"/>
                </a:solidFill>
                <a:effectLst/>
                <a:latin typeface="+mn-ea"/>
                <a:cs typeface="+mn-ea"/>
                <a:sym typeface="+mn-lt"/>
              </a:rPr>
              <a:t>可作为测试的依据，单元测试使用类图和类规格说明进行测试；集成测试使用组件图和协作图；系统测试使用用例图。</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8"/>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9332595" y="0"/>
            <a:ext cx="11690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79802" y="189569"/>
            <a:ext cx="1701793" cy="402590"/>
          </a:xfrm>
          <a:prstGeom prst="rect">
            <a:avLst/>
          </a:prstGeom>
          <a:noFill/>
        </p:spPr>
        <p:txBody>
          <a:bodyPr wrap="square" lIns="0" tIns="48000" rIns="0" bIns="48000" rtlCol="0">
            <a:spAutoFit/>
          </a:bodyPr>
          <a:lstStyle/>
          <a:p>
            <a:pPr algn="ctr"/>
            <a:r>
              <a:rPr lang="en-US" altLang="zh-CN" sz="2000" b="1" dirty="0">
                <a:solidFill>
                  <a:schemeClr val="bg1"/>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35" name="TextBox 6"/>
          <p:cNvSpPr txBox="1"/>
          <p:nvPr>
            <p:custDataLst>
              <p:tags r:id="rId1"/>
            </p:custDataLst>
          </p:nvPr>
        </p:nvSpPr>
        <p:spPr>
          <a:xfrm>
            <a:off x="425450" y="1144905"/>
            <a:ext cx="6809105" cy="578485"/>
          </a:xfrm>
          <a:prstGeom prst="rect">
            <a:avLst/>
          </a:prstGeom>
          <a:noFill/>
        </p:spPr>
        <p:txBody>
          <a:bodyPr wrap="square" lIns="0" tIns="48000" rIns="0" bIns="48000" rtlCol="0">
            <a:noAutofit/>
          </a:bodyPr>
          <a:lstStyle/>
          <a:p>
            <a:r>
              <a:rPr lang="en-US" altLang="zh-CN" sz="2800" b="1" dirty="0">
                <a:solidFill>
                  <a:schemeClr val="tx1">
                    <a:lumMod val="65000"/>
                    <a:lumOff val="35000"/>
                  </a:schemeClr>
                </a:solidFill>
                <a:cs typeface="+mn-ea"/>
                <a:sym typeface="+mn-lt"/>
              </a:rPr>
              <a:t>4.3 UML</a:t>
            </a:r>
            <a:r>
              <a:rPr lang="zh-CN" altLang="en-US" sz="2800" b="1" dirty="0">
                <a:solidFill>
                  <a:schemeClr val="tx1">
                    <a:lumMod val="65000"/>
                    <a:lumOff val="35000"/>
                  </a:schemeClr>
                </a:solidFill>
                <a:cs typeface="+mn-ea"/>
                <a:sym typeface="+mn-lt"/>
              </a:rPr>
              <a:t>建模</a:t>
            </a:r>
            <a:r>
              <a:rPr lang="en-US" altLang="zh-CN" sz="2800" b="1" dirty="0">
                <a:solidFill>
                  <a:schemeClr val="tx1">
                    <a:lumMod val="65000"/>
                    <a:lumOff val="35000"/>
                  </a:schemeClr>
                </a:solidFill>
                <a:cs typeface="+mn-ea"/>
                <a:sym typeface="+mn-lt"/>
              </a:rPr>
              <a:t>	</a:t>
            </a:r>
          </a:p>
        </p:txBody>
      </p:sp>
      <p:sp>
        <p:nvSpPr>
          <p:cNvPr id="6" name="文本框 5"/>
          <p:cNvSpPr txBox="1"/>
          <p:nvPr>
            <p:custDataLst>
              <p:tags r:id="rId2"/>
            </p:custDataLst>
          </p:nvPr>
        </p:nvSpPr>
        <p:spPr>
          <a:xfrm>
            <a:off x="0" y="1922780"/>
            <a:ext cx="11800840" cy="4545965"/>
          </a:xfrm>
          <a:prstGeom prst="rect">
            <a:avLst/>
          </a:prstGeom>
          <a:noFill/>
        </p:spPr>
        <p:txBody>
          <a:bodyPr wrap="square">
            <a:noAutofit/>
          </a:bodyPr>
          <a:lstStyle/>
          <a:p>
            <a:pPr marL="685800" lvl="2" indent="0">
              <a:lnSpc>
                <a:spcPct val="150000"/>
              </a:lnSpc>
              <a:buClr>
                <a:srgbClr val="0054A3"/>
              </a:buClr>
              <a:buFont typeface="Wingdings" panose="05000000000000000000" charset="0"/>
              <a:buNone/>
              <a:defRPr/>
            </a:pPr>
            <a:endParaRPr lang="zh-CN" altLang="en-US" sz="2200" dirty="0">
              <a:solidFill>
                <a:schemeClr val="tx1"/>
              </a:solidFill>
              <a:effectLst/>
              <a:latin typeface="+mn-ea"/>
              <a:cs typeface="+mn-ea"/>
              <a:sym typeface="+mn-lt"/>
            </a:endParaRPr>
          </a:p>
        </p:txBody>
      </p:sp>
      <p:sp>
        <p:nvSpPr>
          <p:cNvPr id="3" name="文本框 2"/>
          <p:cNvSpPr txBox="1"/>
          <p:nvPr>
            <p:custDataLst>
              <p:tags r:id="rId3"/>
            </p:custDataLst>
          </p:nvPr>
        </p:nvSpPr>
        <p:spPr>
          <a:xfrm>
            <a:off x="57150" y="2319020"/>
            <a:ext cx="11990070" cy="4055110"/>
          </a:xfrm>
          <a:prstGeom prst="rect">
            <a:avLst/>
          </a:prstGeom>
          <a:noFill/>
        </p:spPr>
        <p:txBody>
          <a:bodyPr wrap="square">
            <a:noAutofit/>
          </a:bodyPr>
          <a:lstStyle/>
          <a:p>
            <a:pPr marL="1028700" lvl="2" indent="-342900">
              <a:lnSpc>
                <a:spcPct val="150000"/>
              </a:lnSpc>
              <a:buClr>
                <a:srgbClr val="0054A3"/>
              </a:buClr>
              <a:buFont typeface="Wingdings" panose="05000000000000000000" charset="0"/>
              <a:buChar char="p"/>
              <a:defRPr/>
            </a:pPr>
            <a:r>
              <a:rPr lang="zh-CN" altLang="en-US" sz="2400" dirty="0">
                <a:cs typeface="+mn-ea"/>
                <a:sym typeface="+mn-lt"/>
              </a:rPr>
              <a:t>用例图由</a:t>
            </a:r>
            <a:r>
              <a:rPr lang="zh-CN" altLang="en-US" sz="2400" b="1" dirty="0">
                <a:solidFill>
                  <a:srgbClr val="FF0000"/>
                </a:solidFill>
                <a:effectLst>
                  <a:outerShdw blurRad="38100" dist="38100" dir="2700000" algn="tl">
                    <a:srgbClr val="000000">
                      <a:alpha val="43137"/>
                    </a:srgbClr>
                  </a:outerShdw>
                </a:effectLst>
                <a:cs typeface="+mn-ea"/>
                <a:sym typeface="+mn-lt"/>
              </a:rPr>
              <a:t>参与者（</a:t>
            </a:r>
            <a:r>
              <a:rPr lang="en-US" altLang="zh-CN" sz="2400" b="1" dirty="0">
                <a:solidFill>
                  <a:srgbClr val="FF0000"/>
                </a:solidFill>
                <a:effectLst>
                  <a:outerShdw blurRad="38100" dist="38100" dir="2700000" algn="tl">
                    <a:srgbClr val="000000">
                      <a:alpha val="43137"/>
                    </a:srgbClr>
                  </a:outerShdw>
                </a:effectLst>
                <a:cs typeface="+mn-ea"/>
                <a:sym typeface="+mn-lt"/>
              </a:rPr>
              <a:t>Actor</a:t>
            </a:r>
            <a:r>
              <a:rPr lang="zh-CN" altLang="en-US" sz="2400" b="1" dirty="0">
                <a:solidFill>
                  <a:srgbClr val="FF0000"/>
                </a:solidFill>
                <a:effectLst>
                  <a:outerShdw blurRad="38100" dist="38100" dir="2700000" algn="tl">
                    <a:srgbClr val="000000">
                      <a:alpha val="43137"/>
                    </a:srgbClr>
                  </a:outerShdw>
                </a:effectLst>
                <a:cs typeface="+mn-ea"/>
                <a:sym typeface="+mn-lt"/>
              </a:rPr>
              <a:t>）</a:t>
            </a:r>
            <a:r>
              <a:rPr lang="zh-CN" altLang="en-US" sz="2400" dirty="0">
                <a:cs typeface="+mn-ea"/>
                <a:sym typeface="+mn-lt"/>
              </a:rPr>
              <a:t>、</a:t>
            </a:r>
            <a:r>
              <a:rPr lang="zh-CN" altLang="en-US" sz="2400" b="1" dirty="0">
                <a:solidFill>
                  <a:srgbClr val="FF0000"/>
                </a:solidFill>
                <a:effectLst>
                  <a:outerShdw blurRad="38100" dist="38100" dir="2700000" algn="tl">
                    <a:srgbClr val="000000">
                      <a:alpha val="43137"/>
                    </a:srgbClr>
                  </a:outerShdw>
                </a:effectLst>
                <a:cs typeface="+mn-ea"/>
                <a:sym typeface="+mn-lt"/>
              </a:rPr>
              <a:t>用例（</a:t>
            </a:r>
            <a:r>
              <a:rPr lang="en-US" altLang="zh-CN" sz="2400" b="1" dirty="0">
                <a:solidFill>
                  <a:srgbClr val="FF0000"/>
                </a:solidFill>
                <a:effectLst>
                  <a:outerShdw blurRad="38100" dist="38100" dir="2700000" algn="tl">
                    <a:srgbClr val="000000">
                      <a:alpha val="43137"/>
                    </a:srgbClr>
                  </a:outerShdw>
                </a:effectLst>
                <a:cs typeface="+mn-ea"/>
                <a:sym typeface="+mn-lt"/>
              </a:rPr>
              <a:t>Use Case</a:t>
            </a:r>
            <a:r>
              <a:rPr lang="zh-CN" altLang="en-US" sz="2400" b="1" dirty="0">
                <a:solidFill>
                  <a:srgbClr val="FF0000"/>
                </a:solidFill>
                <a:effectLst>
                  <a:outerShdw blurRad="38100" dist="38100" dir="2700000" algn="tl">
                    <a:srgbClr val="000000">
                      <a:alpha val="43137"/>
                    </a:srgbClr>
                  </a:outerShdw>
                </a:effectLst>
                <a:cs typeface="+mn-ea"/>
                <a:sym typeface="+mn-lt"/>
              </a:rPr>
              <a:t>）</a:t>
            </a:r>
            <a:r>
              <a:rPr lang="zh-CN" altLang="en-US" sz="2400" dirty="0">
                <a:cs typeface="+mn-ea"/>
                <a:sym typeface="+mn-lt"/>
              </a:rPr>
              <a:t>、</a:t>
            </a:r>
            <a:r>
              <a:rPr lang="zh-CN" altLang="en-US" sz="2400" b="1" dirty="0">
                <a:solidFill>
                  <a:srgbClr val="FF0000"/>
                </a:solidFill>
                <a:effectLst>
                  <a:outerShdw blurRad="38100" dist="38100" dir="2700000" algn="tl">
                    <a:srgbClr val="000000">
                      <a:alpha val="43137"/>
                    </a:srgbClr>
                  </a:outerShdw>
                </a:effectLst>
                <a:cs typeface="+mn-ea"/>
                <a:sym typeface="+mn-lt"/>
              </a:rPr>
              <a:t>系统边界</a:t>
            </a:r>
            <a:r>
              <a:rPr lang="zh-CN" altLang="en-US" sz="2400" dirty="0">
                <a:cs typeface="+mn-ea"/>
                <a:sym typeface="+mn-lt"/>
              </a:rPr>
              <a:t>、</a:t>
            </a:r>
            <a:r>
              <a:rPr lang="zh-CN" altLang="en-US" sz="2400" b="1" dirty="0">
                <a:solidFill>
                  <a:srgbClr val="FF0000"/>
                </a:solidFill>
                <a:effectLst>
                  <a:outerShdw blurRad="38100" dist="38100" dir="2700000" algn="tl">
                    <a:srgbClr val="000000">
                      <a:alpha val="43137"/>
                    </a:srgbClr>
                  </a:outerShdw>
                </a:effectLst>
                <a:cs typeface="+mn-ea"/>
                <a:sym typeface="+mn-lt"/>
              </a:rPr>
              <a:t>箭头</a:t>
            </a:r>
            <a:r>
              <a:rPr lang="zh-CN" altLang="en-US" sz="2400" dirty="0">
                <a:cs typeface="+mn-ea"/>
                <a:sym typeface="+mn-lt"/>
              </a:rPr>
              <a:t>等图元组成，同时还要画出各个元素之间的关系。</a:t>
            </a:r>
          </a:p>
          <a:p>
            <a:pPr marL="685800" lvl="2" indent="0">
              <a:lnSpc>
                <a:spcPct val="150000"/>
              </a:lnSpc>
              <a:buClr>
                <a:srgbClr val="0054A3"/>
              </a:buClr>
              <a:buFont typeface="Wingdings" panose="05000000000000000000" charset="0"/>
              <a:buNone/>
              <a:defRPr/>
            </a:pPr>
            <a:r>
              <a:rPr lang="zh-CN" altLang="en-US" sz="2400" dirty="0">
                <a:cs typeface="+mn-ea"/>
                <a:sym typeface="+mn-lt"/>
              </a:rPr>
              <a:t>（</a:t>
            </a:r>
            <a:r>
              <a:rPr lang="en-US" altLang="zh-CN" sz="2400" dirty="0">
                <a:cs typeface="+mn-ea"/>
                <a:sym typeface="+mn-lt"/>
              </a:rPr>
              <a:t>1</a:t>
            </a:r>
            <a:r>
              <a:rPr lang="zh-CN" altLang="en-US" sz="2400" dirty="0">
                <a:cs typeface="+mn-ea"/>
                <a:sym typeface="+mn-lt"/>
              </a:rPr>
              <a:t>）参与者和用例之间的关联关系</a:t>
            </a:r>
          </a:p>
          <a:p>
            <a:pPr marL="685800" lvl="2" indent="0">
              <a:lnSpc>
                <a:spcPct val="150000"/>
              </a:lnSpc>
              <a:buClr>
                <a:srgbClr val="0054A3"/>
              </a:buClr>
              <a:buFont typeface="Wingdings" panose="05000000000000000000" charset="0"/>
              <a:buNone/>
              <a:defRPr/>
            </a:pPr>
            <a:r>
              <a:rPr lang="zh-CN" altLang="en-US" sz="2400" dirty="0">
                <a:cs typeface="+mn-ea"/>
                <a:sym typeface="+mn-lt"/>
              </a:rPr>
              <a:t>（</a:t>
            </a:r>
            <a:r>
              <a:rPr lang="en-US" altLang="zh-CN" sz="2400" dirty="0">
                <a:cs typeface="+mn-ea"/>
                <a:sym typeface="+mn-lt"/>
              </a:rPr>
              <a:t>2</a:t>
            </a:r>
            <a:r>
              <a:rPr lang="zh-CN" altLang="en-US" sz="2400" dirty="0">
                <a:cs typeface="+mn-ea"/>
                <a:sym typeface="+mn-lt"/>
              </a:rPr>
              <a:t>）用例之间的关系：包含、扩展、泛化</a:t>
            </a:r>
          </a:p>
          <a:p>
            <a:pPr marL="685800" lvl="2" indent="0">
              <a:lnSpc>
                <a:spcPct val="150000"/>
              </a:lnSpc>
              <a:buClr>
                <a:srgbClr val="0054A3"/>
              </a:buClr>
              <a:buFont typeface="Wingdings" panose="05000000000000000000" charset="0"/>
              <a:buNone/>
              <a:defRPr/>
            </a:pPr>
            <a:r>
              <a:rPr lang="zh-CN" altLang="en-US" sz="2400" dirty="0">
                <a:cs typeface="+mn-ea"/>
                <a:sym typeface="+mn-lt"/>
              </a:rPr>
              <a:t>（</a:t>
            </a:r>
            <a:r>
              <a:rPr lang="en-US" altLang="zh-CN" sz="2400" dirty="0">
                <a:cs typeface="+mn-ea"/>
                <a:sym typeface="+mn-lt"/>
              </a:rPr>
              <a:t>3</a:t>
            </a:r>
            <a:r>
              <a:rPr lang="zh-CN" altLang="en-US" sz="2400" dirty="0">
                <a:cs typeface="+mn-ea"/>
                <a:sym typeface="+mn-lt"/>
              </a:rPr>
              <a:t>）参与者的泛化关系</a:t>
            </a:r>
          </a:p>
          <a:p>
            <a:pPr marL="685800" lvl="2" indent="0">
              <a:lnSpc>
                <a:spcPct val="150000"/>
              </a:lnSpc>
              <a:buClr>
                <a:srgbClr val="0054A3"/>
              </a:buClr>
              <a:buFont typeface="Wingdings" panose="05000000000000000000" charset="0"/>
              <a:buNone/>
              <a:defRPr/>
            </a:pPr>
            <a:endParaRPr lang="zh-CN" altLang="en-US" sz="2400" dirty="0">
              <a:cs typeface="+mn-ea"/>
              <a:sym typeface="+mn-lt"/>
            </a:endParaRPr>
          </a:p>
        </p:txBody>
      </p:sp>
      <p:grpSp>
        <p:nvGrpSpPr>
          <p:cNvPr id="4" name="组合 3"/>
          <p:cNvGrpSpPr/>
          <p:nvPr/>
        </p:nvGrpSpPr>
        <p:grpSpPr>
          <a:xfrm>
            <a:off x="791151" y="1922780"/>
            <a:ext cx="3713539" cy="460375"/>
            <a:chOff x="1589" y="2769"/>
            <a:chExt cx="5848" cy="725"/>
          </a:xfrm>
        </p:grpSpPr>
        <p:sp>
          <p:nvSpPr>
            <p:cNvPr id="16" name="矩形 15"/>
            <p:cNvSpPr/>
            <p:nvPr>
              <p:custDataLst>
                <p:tags r:id="rId4"/>
              </p:custDataLst>
            </p:nvPr>
          </p:nvSpPr>
          <p:spPr>
            <a:xfrm flipH="1">
              <a:off x="1589" y="2879"/>
              <a:ext cx="56" cy="496"/>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黑体" panose="02010609060101010101" pitchFamily="49" charset="-122"/>
              </a:endParaRPr>
            </a:p>
          </p:txBody>
        </p:sp>
        <p:sp>
          <p:nvSpPr>
            <p:cNvPr id="7" name="文本框 6"/>
            <p:cNvSpPr txBox="1"/>
            <p:nvPr>
              <p:custDataLst>
                <p:tags r:id="rId5"/>
              </p:custDataLst>
            </p:nvPr>
          </p:nvSpPr>
          <p:spPr>
            <a:xfrm>
              <a:off x="1645" y="2769"/>
              <a:ext cx="5792" cy="725"/>
            </a:xfrm>
            <a:prstGeom prst="rect">
              <a:avLst/>
            </a:prstGeom>
            <a:noFill/>
          </p:spPr>
          <p:txBody>
            <a:bodyPr wrap="square" rtlCol="0">
              <a:spAutoFit/>
            </a:bodyPr>
            <a:lstStyle/>
            <a:p>
              <a:r>
                <a:rPr lang="zh-CN" altLang="en-US" sz="2400" b="1" dirty="0">
                  <a:solidFill>
                    <a:srgbClr val="7F7F7F"/>
                  </a:solidFill>
                </a:rPr>
                <a:t>用例图和用例描述</a:t>
              </a: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11"/>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9332595" y="0"/>
            <a:ext cx="11690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79802" y="189569"/>
            <a:ext cx="1701793" cy="402590"/>
          </a:xfrm>
          <a:prstGeom prst="rect">
            <a:avLst/>
          </a:prstGeom>
          <a:noFill/>
        </p:spPr>
        <p:txBody>
          <a:bodyPr wrap="square" lIns="0" tIns="48000" rIns="0" bIns="48000" rtlCol="0">
            <a:spAutoFit/>
          </a:bodyPr>
          <a:lstStyle/>
          <a:p>
            <a:pPr algn="ctr"/>
            <a:r>
              <a:rPr lang="en-US" altLang="zh-CN" sz="2000" b="1" dirty="0">
                <a:solidFill>
                  <a:schemeClr val="bg1"/>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6" name="文本框 5"/>
          <p:cNvSpPr txBox="1"/>
          <p:nvPr>
            <p:custDataLst>
              <p:tags r:id="rId1"/>
            </p:custDataLst>
          </p:nvPr>
        </p:nvSpPr>
        <p:spPr>
          <a:xfrm>
            <a:off x="0" y="1922780"/>
            <a:ext cx="11800840" cy="4545965"/>
          </a:xfrm>
          <a:prstGeom prst="rect">
            <a:avLst/>
          </a:prstGeom>
          <a:noFill/>
        </p:spPr>
        <p:txBody>
          <a:bodyPr wrap="square">
            <a:noAutofit/>
          </a:bodyPr>
          <a:lstStyle/>
          <a:p>
            <a:pPr marL="685800" lvl="2" indent="0">
              <a:lnSpc>
                <a:spcPct val="150000"/>
              </a:lnSpc>
              <a:buClr>
                <a:srgbClr val="0054A3"/>
              </a:buClr>
              <a:buFont typeface="Wingdings" panose="05000000000000000000" charset="0"/>
              <a:buNone/>
              <a:defRPr/>
            </a:pPr>
            <a:endParaRPr lang="zh-CN" altLang="en-US" sz="2200" dirty="0">
              <a:solidFill>
                <a:schemeClr val="tx1"/>
              </a:solidFill>
              <a:effectLst/>
              <a:latin typeface="+mn-ea"/>
              <a:cs typeface="+mn-ea"/>
              <a:sym typeface="+mn-lt"/>
            </a:endParaRPr>
          </a:p>
        </p:txBody>
      </p:sp>
      <p:sp>
        <p:nvSpPr>
          <p:cNvPr id="3" name="文本框 2"/>
          <p:cNvSpPr txBox="1"/>
          <p:nvPr>
            <p:custDataLst>
              <p:tags r:id="rId2"/>
            </p:custDataLst>
          </p:nvPr>
        </p:nvSpPr>
        <p:spPr>
          <a:xfrm>
            <a:off x="3755390" y="6290310"/>
            <a:ext cx="5494020" cy="450850"/>
          </a:xfrm>
          <a:prstGeom prst="rect">
            <a:avLst/>
          </a:prstGeom>
          <a:noFill/>
        </p:spPr>
        <p:txBody>
          <a:bodyPr wrap="square">
            <a:noAutofit/>
          </a:bodyPr>
          <a:lstStyle/>
          <a:p>
            <a:pPr marL="685800" lvl="2" indent="0">
              <a:lnSpc>
                <a:spcPct val="150000"/>
              </a:lnSpc>
              <a:buClr>
                <a:srgbClr val="0054A3"/>
              </a:buClr>
              <a:buFont typeface="Wingdings" panose="05000000000000000000" charset="0"/>
              <a:buNone/>
              <a:defRPr/>
            </a:pPr>
            <a:r>
              <a:rPr lang="zh-CN" altLang="en-US" sz="2000" dirty="0">
                <a:cs typeface="+mn-ea"/>
                <a:sym typeface="+mn-lt"/>
              </a:rPr>
              <a:t>网上在线订购乐器系统的用例图</a:t>
            </a:r>
          </a:p>
          <a:p>
            <a:pPr marL="685800" lvl="2" indent="0">
              <a:lnSpc>
                <a:spcPct val="150000"/>
              </a:lnSpc>
              <a:buClr>
                <a:srgbClr val="0054A3"/>
              </a:buClr>
              <a:buFont typeface="Wingdings" panose="05000000000000000000" charset="0"/>
              <a:buNone/>
              <a:defRPr/>
            </a:pPr>
            <a:endParaRPr lang="zh-CN" altLang="en-US" sz="2000" dirty="0">
              <a:cs typeface="+mn-ea"/>
              <a:sym typeface="+mn-lt"/>
            </a:endParaRPr>
          </a:p>
        </p:txBody>
      </p:sp>
      <p:pic>
        <p:nvPicPr>
          <p:cNvPr id="4" name="图片 3" descr="图片5"/>
          <p:cNvPicPr>
            <a:picLocks noChangeAspect="1"/>
          </p:cNvPicPr>
          <p:nvPr/>
        </p:nvPicPr>
        <p:blipFill>
          <a:blip r:embed="rId12"/>
          <a:stretch>
            <a:fillRect/>
          </a:stretch>
        </p:blipFill>
        <p:spPr>
          <a:xfrm>
            <a:off x="3870325" y="1723390"/>
            <a:ext cx="5471160" cy="4636135"/>
          </a:xfrm>
          <a:prstGeom prst="rect">
            <a:avLst/>
          </a:prstGeom>
        </p:spPr>
      </p:pic>
      <p:sp>
        <p:nvSpPr>
          <p:cNvPr id="8" name="圆角矩形标注 7"/>
          <p:cNvSpPr/>
          <p:nvPr/>
        </p:nvSpPr>
        <p:spPr>
          <a:xfrm>
            <a:off x="791210" y="2814320"/>
            <a:ext cx="2568575" cy="1229360"/>
          </a:xfrm>
          <a:prstGeom prst="wedgeRoundRectCallout">
            <a:avLst>
              <a:gd name="adj1" fmla="val 76056"/>
              <a:gd name="adj2" fmla="val 24535"/>
              <a:gd name="adj3" fmla="val 16667"/>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FF0000"/>
                </a:solidFill>
                <a:effectLst>
                  <a:outerShdw blurRad="38100" dist="38100" dir="2700000" algn="tl">
                    <a:srgbClr val="000000">
                      <a:alpha val="43137"/>
                    </a:srgbClr>
                  </a:outerShdw>
                </a:effectLst>
              </a:rPr>
              <a:t>参与者</a:t>
            </a:r>
            <a:r>
              <a:rPr lang="zh-CN" altLang="en-US">
                <a:solidFill>
                  <a:schemeClr val="tx1"/>
                </a:solidFill>
              </a:rPr>
              <a:t>：</a:t>
            </a:r>
          </a:p>
          <a:p>
            <a:pPr algn="ctr"/>
            <a:r>
              <a:rPr lang="zh-CN" altLang="en-US">
                <a:solidFill>
                  <a:schemeClr val="tx1"/>
                </a:solidFill>
              </a:rPr>
              <a:t>购买乐器的客户、</a:t>
            </a:r>
          </a:p>
          <a:p>
            <a:pPr algn="ctr"/>
            <a:r>
              <a:rPr lang="zh-CN" altLang="en-US">
                <a:solidFill>
                  <a:schemeClr val="tx1"/>
                </a:solidFill>
              </a:rPr>
              <a:t>后台数据库服务器</a:t>
            </a:r>
          </a:p>
        </p:txBody>
      </p:sp>
      <p:sp>
        <p:nvSpPr>
          <p:cNvPr id="9" name="圆角矩形标注 8"/>
          <p:cNvSpPr/>
          <p:nvPr>
            <p:custDataLst>
              <p:tags r:id="rId3"/>
            </p:custDataLst>
          </p:nvPr>
        </p:nvSpPr>
        <p:spPr>
          <a:xfrm>
            <a:off x="8213090" y="1003935"/>
            <a:ext cx="2568575" cy="1229360"/>
          </a:xfrm>
          <a:prstGeom prst="wedgeRoundRectCallout">
            <a:avLst>
              <a:gd name="adj1" fmla="val -95562"/>
              <a:gd name="adj2" fmla="val 99586"/>
              <a:gd name="adj3" fmla="val 16667"/>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用例之间的</a:t>
            </a:r>
            <a:r>
              <a:rPr lang="zh-CN" altLang="en-US" b="1">
                <a:solidFill>
                  <a:srgbClr val="FF0000"/>
                </a:solidFill>
                <a:effectLst>
                  <a:outerShdw blurRad="38100" dist="38100" dir="2700000" algn="tl">
                    <a:srgbClr val="000000">
                      <a:alpha val="43137"/>
                    </a:srgbClr>
                  </a:outerShdw>
                </a:effectLst>
              </a:rPr>
              <a:t>包含</a:t>
            </a:r>
            <a:r>
              <a:rPr lang="zh-CN" altLang="en-US">
                <a:solidFill>
                  <a:schemeClr val="tx1"/>
                </a:solidFill>
              </a:rPr>
              <a:t>关系</a:t>
            </a:r>
          </a:p>
        </p:txBody>
      </p:sp>
      <p:grpSp>
        <p:nvGrpSpPr>
          <p:cNvPr id="11" name="组合 10"/>
          <p:cNvGrpSpPr/>
          <p:nvPr/>
        </p:nvGrpSpPr>
        <p:grpSpPr>
          <a:xfrm>
            <a:off x="791151" y="1922780"/>
            <a:ext cx="3713539" cy="460375"/>
            <a:chOff x="1589" y="2769"/>
            <a:chExt cx="5848" cy="725"/>
          </a:xfrm>
        </p:grpSpPr>
        <p:sp>
          <p:nvSpPr>
            <p:cNvPr id="16" name="矩形 15"/>
            <p:cNvSpPr/>
            <p:nvPr>
              <p:custDataLst>
                <p:tags r:id="rId7"/>
              </p:custDataLst>
            </p:nvPr>
          </p:nvSpPr>
          <p:spPr>
            <a:xfrm flipH="1">
              <a:off x="1589" y="2879"/>
              <a:ext cx="56" cy="496"/>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黑体" panose="02010609060101010101" pitchFamily="49" charset="-122"/>
              </a:endParaRPr>
            </a:p>
          </p:txBody>
        </p:sp>
        <p:sp>
          <p:nvSpPr>
            <p:cNvPr id="12" name="文本框 11"/>
            <p:cNvSpPr txBox="1"/>
            <p:nvPr>
              <p:custDataLst>
                <p:tags r:id="rId8"/>
              </p:custDataLst>
            </p:nvPr>
          </p:nvSpPr>
          <p:spPr>
            <a:xfrm>
              <a:off x="1645" y="2769"/>
              <a:ext cx="5792" cy="725"/>
            </a:xfrm>
            <a:prstGeom prst="rect">
              <a:avLst/>
            </a:prstGeom>
            <a:noFill/>
          </p:spPr>
          <p:txBody>
            <a:bodyPr wrap="square" rtlCol="0">
              <a:spAutoFit/>
            </a:bodyPr>
            <a:lstStyle/>
            <a:p>
              <a:r>
                <a:rPr lang="zh-CN" altLang="en-US" sz="2400" b="1" dirty="0">
                  <a:solidFill>
                    <a:srgbClr val="7F7F7F"/>
                  </a:solidFill>
                </a:rPr>
                <a:t>用例图和用例描述</a:t>
              </a:r>
            </a:p>
          </p:txBody>
        </p:sp>
      </p:grpSp>
      <p:sp>
        <p:nvSpPr>
          <p:cNvPr id="7" name="圆角矩形标注 6"/>
          <p:cNvSpPr/>
          <p:nvPr>
            <p:custDataLst>
              <p:tags r:id="rId4"/>
            </p:custDataLst>
          </p:nvPr>
        </p:nvSpPr>
        <p:spPr>
          <a:xfrm>
            <a:off x="9232265" y="4500245"/>
            <a:ext cx="2568575" cy="1229360"/>
          </a:xfrm>
          <a:prstGeom prst="wedgeRoundRectCallout">
            <a:avLst>
              <a:gd name="adj1" fmla="val -75661"/>
              <a:gd name="adj2" fmla="val 38739"/>
              <a:gd name="adj3" fmla="val 16667"/>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FF0000"/>
                </a:solidFill>
                <a:effectLst>
                  <a:outerShdw blurRad="38100" dist="38100" dir="2700000" algn="tl">
                    <a:srgbClr val="000000">
                      <a:alpha val="43137"/>
                    </a:srgbClr>
                  </a:outerShdw>
                </a:effectLst>
              </a:rPr>
              <a:t>用例</a:t>
            </a:r>
            <a:r>
              <a:rPr lang="zh-CN" altLang="en-US">
                <a:solidFill>
                  <a:schemeClr val="tx1"/>
                </a:solidFill>
              </a:rPr>
              <a:t>在作图时用椭圆表示</a:t>
            </a:r>
          </a:p>
        </p:txBody>
      </p:sp>
      <p:sp>
        <p:nvSpPr>
          <p:cNvPr id="10" name="圆角矩形标注 9"/>
          <p:cNvSpPr/>
          <p:nvPr>
            <p:custDataLst>
              <p:tags r:id="rId5"/>
            </p:custDataLst>
          </p:nvPr>
        </p:nvSpPr>
        <p:spPr>
          <a:xfrm>
            <a:off x="635" y="5002530"/>
            <a:ext cx="3394710" cy="1466215"/>
          </a:xfrm>
          <a:prstGeom prst="wedgeRoundRectCallout">
            <a:avLst>
              <a:gd name="adj1" fmla="val 84313"/>
              <a:gd name="adj2" fmla="val -41322"/>
              <a:gd name="adj3" fmla="val 16667"/>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FF0000"/>
                </a:solidFill>
                <a:effectLst>
                  <a:outerShdw blurRad="38100" dist="38100" dir="2700000" algn="tl">
                    <a:srgbClr val="000000">
                      <a:alpha val="43137"/>
                    </a:srgbClr>
                  </a:outerShdw>
                </a:effectLst>
              </a:rPr>
              <a:t>系统边界</a:t>
            </a:r>
            <a:r>
              <a:rPr lang="zh-CN" altLang="en-US">
                <a:solidFill>
                  <a:schemeClr val="tx1"/>
                </a:solidFill>
              </a:rPr>
              <a:t>：分隔系统的内部与外部，用方框表示。参与者画在边界外面，用例在边界里面</a:t>
            </a:r>
          </a:p>
        </p:txBody>
      </p:sp>
      <p:sp>
        <p:nvSpPr>
          <p:cNvPr id="27" name="TextBox 6">
            <a:extLst>
              <a:ext uri="{FF2B5EF4-FFF2-40B4-BE49-F238E27FC236}">
                <a16:creationId xmlns:a16="http://schemas.microsoft.com/office/drawing/2014/main" id="{3382A8D0-CC03-48E4-91FA-CC2F204BCB4E}"/>
              </a:ext>
            </a:extLst>
          </p:cNvPr>
          <p:cNvSpPr txBox="1"/>
          <p:nvPr>
            <p:custDataLst>
              <p:tags r:id="rId6"/>
            </p:custDataLst>
          </p:nvPr>
        </p:nvSpPr>
        <p:spPr>
          <a:xfrm>
            <a:off x="425450" y="1144905"/>
            <a:ext cx="6809105" cy="578485"/>
          </a:xfrm>
          <a:prstGeom prst="rect">
            <a:avLst/>
          </a:prstGeom>
          <a:noFill/>
        </p:spPr>
        <p:txBody>
          <a:bodyPr wrap="square" lIns="0" tIns="48000" rIns="0" bIns="48000" rtlCol="0">
            <a:noAutofit/>
          </a:bodyPr>
          <a:lstStyle/>
          <a:p>
            <a:r>
              <a:rPr lang="en-US" altLang="zh-CN" sz="2800" b="1" dirty="0">
                <a:solidFill>
                  <a:schemeClr val="tx1">
                    <a:lumMod val="65000"/>
                    <a:lumOff val="35000"/>
                  </a:schemeClr>
                </a:solidFill>
                <a:cs typeface="+mn-ea"/>
                <a:sym typeface="+mn-lt"/>
              </a:rPr>
              <a:t>4.3 UML</a:t>
            </a:r>
            <a:r>
              <a:rPr lang="zh-CN" altLang="en-US" sz="2800" b="1" dirty="0">
                <a:solidFill>
                  <a:schemeClr val="tx1">
                    <a:lumMod val="65000"/>
                    <a:lumOff val="35000"/>
                  </a:schemeClr>
                </a:solidFill>
                <a:cs typeface="+mn-ea"/>
                <a:sym typeface="+mn-lt"/>
              </a:rPr>
              <a:t>建模</a:t>
            </a:r>
            <a:r>
              <a:rPr lang="en-US" altLang="zh-CN" sz="2800" b="1" dirty="0">
                <a:solidFill>
                  <a:schemeClr val="tx1">
                    <a:lumMod val="65000"/>
                    <a:lumOff val="35000"/>
                  </a:schemeClr>
                </a:solidFill>
                <a:cs typeface="+mn-ea"/>
                <a:sym typeface="+mn-lt"/>
              </a:rPr>
              <a:t>	</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9"/>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9332595" y="0"/>
            <a:ext cx="11690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79802" y="189569"/>
            <a:ext cx="1701793" cy="402590"/>
          </a:xfrm>
          <a:prstGeom prst="rect">
            <a:avLst/>
          </a:prstGeom>
          <a:noFill/>
        </p:spPr>
        <p:txBody>
          <a:bodyPr wrap="square" lIns="0" tIns="48000" rIns="0" bIns="48000" rtlCol="0">
            <a:spAutoFit/>
          </a:bodyPr>
          <a:lstStyle/>
          <a:p>
            <a:pPr algn="ctr"/>
            <a:r>
              <a:rPr lang="en-US" altLang="zh-CN" sz="2000" b="1" dirty="0">
                <a:solidFill>
                  <a:schemeClr val="bg1"/>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6" name="文本框 5"/>
          <p:cNvSpPr txBox="1"/>
          <p:nvPr>
            <p:custDataLst>
              <p:tags r:id="rId1"/>
            </p:custDataLst>
          </p:nvPr>
        </p:nvSpPr>
        <p:spPr>
          <a:xfrm>
            <a:off x="0" y="1922780"/>
            <a:ext cx="11800840" cy="4545965"/>
          </a:xfrm>
          <a:prstGeom prst="rect">
            <a:avLst/>
          </a:prstGeom>
          <a:noFill/>
        </p:spPr>
        <p:txBody>
          <a:bodyPr wrap="square">
            <a:noAutofit/>
          </a:bodyPr>
          <a:lstStyle/>
          <a:p>
            <a:pPr marL="685800" lvl="2" indent="0">
              <a:lnSpc>
                <a:spcPct val="150000"/>
              </a:lnSpc>
              <a:buClr>
                <a:srgbClr val="0054A3"/>
              </a:buClr>
              <a:buFont typeface="Wingdings" panose="05000000000000000000" charset="0"/>
              <a:buNone/>
              <a:defRPr/>
            </a:pPr>
            <a:endParaRPr lang="zh-CN" altLang="en-US" sz="2200" dirty="0">
              <a:solidFill>
                <a:schemeClr val="tx1"/>
              </a:solidFill>
              <a:effectLst/>
              <a:latin typeface="+mn-ea"/>
              <a:cs typeface="+mn-ea"/>
              <a:sym typeface="+mn-lt"/>
            </a:endParaRPr>
          </a:p>
        </p:txBody>
      </p:sp>
      <p:sp>
        <p:nvSpPr>
          <p:cNvPr id="3" name="文本框 2"/>
          <p:cNvSpPr txBox="1"/>
          <p:nvPr>
            <p:custDataLst>
              <p:tags r:id="rId2"/>
            </p:custDataLst>
          </p:nvPr>
        </p:nvSpPr>
        <p:spPr>
          <a:xfrm>
            <a:off x="276860" y="2486660"/>
            <a:ext cx="6753860" cy="3932555"/>
          </a:xfrm>
          <a:prstGeom prst="rect">
            <a:avLst/>
          </a:prstGeom>
          <a:noFill/>
        </p:spPr>
        <p:txBody>
          <a:bodyPr wrap="square">
            <a:noAutofit/>
          </a:bodyPr>
          <a:lstStyle/>
          <a:p>
            <a:pPr marL="1028700" lvl="2" indent="-342900">
              <a:lnSpc>
                <a:spcPct val="150000"/>
              </a:lnSpc>
              <a:buClr>
                <a:srgbClr val="0054A3"/>
              </a:buClr>
              <a:buFont typeface="Wingdings" panose="05000000000000000000" charset="0"/>
              <a:buChar char="p"/>
              <a:defRPr/>
            </a:pPr>
            <a:r>
              <a:rPr lang="zh-CN" altLang="en-US" sz="2400" b="1" dirty="0">
                <a:solidFill>
                  <a:srgbClr val="FF0000"/>
                </a:solidFill>
                <a:effectLst>
                  <a:outerShdw blurRad="38100" dist="38100" dir="2700000" algn="tl">
                    <a:srgbClr val="000000">
                      <a:alpha val="43137"/>
                    </a:srgbClr>
                  </a:outerShdw>
                </a:effectLst>
                <a:cs typeface="+mn-ea"/>
                <a:sym typeface="+mn-lt"/>
              </a:rPr>
              <a:t>扩展关系</a:t>
            </a:r>
            <a:r>
              <a:rPr lang="zh-CN" altLang="en-US" sz="2400" dirty="0">
                <a:cs typeface="+mn-ea"/>
                <a:sym typeface="+mn-lt"/>
              </a:rPr>
              <a:t>是从扩展用例到基本用例的关系，它说明为扩展用例定义的行为、如何插入到为基本用例定义的行为。</a:t>
            </a:r>
          </a:p>
          <a:p>
            <a:pPr marL="1028700" lvl="2" indent="-342900">
              <a:lnSpc>
                <a:spcPct val="150000"/>
              </a:lnSpc>
              <a:buClr>
                <a:srgbClr val="0054A3"/>
              </a:buClr>
              <a:buFont typeface="Wingdings" panose="05000000000000000000" charset="0"/>
              <a:buChar char="p"/>
              <a:defRPr/>
            </a:pPr>
            <a:r>
              <a:rPr lang="zh-CN" altLang="en-US" sz="2400" dirty="0">
                <a:cs typeface="+mn-ea"/>
                <a:sym typeface="+mn-lt"/>
              </a:rPr>
              <a:t>还书（</a:t>
            </a:r>
            <a:r>
              <a:rPr lang="en-US" altLang="zh-CN" sz="2400" dirty="0">
                <a:cs typeface="+mn-ea"/>
                <a:sym typeface="+mn-lt"/>
              </a:rPr>
              <a:t>Return books</a:t>
            </a:r>
            <a:r>
              <a:rPr lang="zh-CN" altLang="en-US" sz="2400" dirty="0">
                <a:cs typeface="+mn-ea"/>
                <a:sym typeface="+mn-lt"/>
              </a:rPr>
              <a:t>）过程中，只有在读者遗失书籍的情况下，才会执行赔偿遗失书籍（</a:t>
            </a:r>
            <a:r>
              <a:rPr lang="en-US" altLang="zh-CN" sz="2400" dirty="0">
                <a:cs typeface="+mn-ea"/>
                <a:sym typeface="+mn-lt"/>
              </a:rPr>
              <a:t>Compensate books</a:t>
            </a:r>
            <a:r>
              <a:rPr lang="zh-CN" altLang="en-US" sz="2400" dirty="0">
                <a:cs typeface="+mn-ea"/>
                <a:sym typeface="+mn-lt"/>
              </a:rPr>
              <a:t>）的分支。</a:t>
            </a:r>
          </a:p>
          <a:p>
            <a:pPr marL="685800" lvl="2" indent="0">
              <a:lnSpc>
                <a:spcPct val="150000"/>
              </a:lnSpc>
              <a:buClr>
                <a:srgbClr val="0054A3"/>
              </a:buClr>
              <a:buFont typeface="Wingdings" panose="05000000000000000000" charset="0"/>
              <a:buNone/>
              <a:defRPr/>
            </a:pPr>
            <a:endParaRPr lang="en-US" altLang="zh-CN" sz="2400" dirty="0">
              <a:cs typeface="+mn-ea"/>
              <a:sym typeface="+mn-lt"/>
            </a:endParaRPr>
          </a:p>
        </p:txBody>
      </p:sp>
      <p:sp>
        <p:nvSpPr>
          <p:cNvPr id="9" name="椭圆 8"/>
          <p:cNvSpPr/>
          <p:nvPr/>
        </p:nvSpPr>
        <p:spPr>
          <a:xfrm>
            <a:off x="7628255" y="2258060"/>
            <a:ext cx="3642360" cy="91186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tx1"/>
                </a:solidFill>
                <a:latin typeface="Times New Roman" panose="02020603050405020304" charset="0"/>
                <a:cs typeface="Times New Roman" panose="02020603050405020304" charset="0"/>
              </a:rPr>
              <a:t>Return books</a:t>
            </a:r>
          </a:p>
        </p:txBody>
      </p:sp>
      <p:sp>
        <p:nvSpPr>
          <p:cNvPr id="10" name="椭圆 9"/>
          <p:cNvSpPr/>
          <p:nvPr>
            <p:custDataLst>
              <p:tags r:id="rId3"/>
            </p:custDataLst>
          </p:nvPr>
        </p:nvSpPr>
        <p:spPr>
          <a:xfrm>
            <a:off x="7641590" y="4634230"/>
            <a:ext cx="3641725" cy="91186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tx1"/>
                </a:solidFill>
                <a:latin typeface="Times New Roman" panose="02020603050405020304" charset="0"/>
                <a:cs typeface="Times New Roman" panose="02020603050405020304" charset="0"/>
              </a:rPr>
              <a:t>Compensate books</a:t>
            </a:r>
          </a:p>
        </p:txBody>
      </p:sp>
      <p:cxnSp>
        <p:nvCxnSpPr>
          <p:cNvPr id="11" name="直接箭头连接符 10"/>
          <p:cNvCxnSpPr>
            <a:stCxn id="10" idx="0"/>
            <a:endCxn id="9" idx="4"/>
          </p:cNvCxnSpPr>
          <p:nvPr/>
        </p:nvCxnSpPr>
        <p:spPr>
          <a:xfrm flipH="1" flipV="1">
            <a:off x="9449435" y="3169920"/>
            <a:ext cx="13335" cy="1464310"/>
          </a:xfrm>
          <a:prstGeom prst="straightConnector1">
            <a:avLst/>
          </a:prstGeom>
          <a:ln w="19050">
            <a:solidFill>
              <a:schemeClr val="tx1"/>
            </a:solidFill>
            <a:prstDash val="lgDash"/>
            <a:tailEnd type="arrow"/>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7694930" y="3672205"/>
            <a:ext cx="3848735" cy="460375"/>
          </a:xfrm>
          <a:prstGeom prst="rect">
            <a:avLst/>
          </a:prstGeom>
          <a:noFill/>
        </p:spPr>
        <p:txBody>
          <a:bodyPr wrap="square" rtlCol="0">
            <a:spAutoFit/>
          </a:bodyPr>
          <a:lstStyle/>
          <a:p>
            <a:r>
              <a:rPr lang="en-US" altLang="zh-CN" sz="2400">
                <a:latin typeface="Times New Roman" panose="02020603050405020304" charset="0"/>
                <a:cs typeface="Times New Roman" panose="02020603050405020304" charset="0"/>
              </a:rPr>
              <a:t>&lt;&lt;extends&gt;&gt;  lose books</a:t>
            </a:r>
          </a:p>
        </p:txBody>
      </p:sp>
      <p:sp>
        <p:nvSpPr>
          <p:cNvPr id="4" name="文本框 3"/>
          <p:cNvSpPr txBox="1"/>
          <p:nvPr/>
        </p:nvSpPr>
        <p:spPr>
          <a:xfrm>
            <a:off x="7938770" y="5735320"/>
            <a:ext cx="3048000" cy="398780"/>
          </a:xfrm>
          <a:prstGeom prst="rect">
            <a:avLst/>
          </a:prstGeom>
          <a:noFill/>
        </p:spPr>
        <p:txBody>
          <a:bodyPr wrap="square" rtlCol="0">
            <a:spAutoFit/>
          </a:bodyPr>
          <a:lstStyle/>
          <a:p>
            <a:pPr algn="ctr"/>
            <a:r>
              <a:rPr lang="zh-CN" altLang="en-US" sz="2000"/>
              <a:t>还书系统的用例图</a:t>
            </a:r>
          </a:p>
        </p:txBody>
      </p:sp>
      <p:grpSp>
        <p:nvGrpSpPr>
          <p:cNvPr id="7" name="组合 6"/>
          <p:cNvGrpSpPr/>
          <p:nvPr/>
        </p:nvGrpSpPr>
        <p:grpSpPr>
          <a:xfrm>
            <a:off x="791151" y="1922780"/>
            <a:ext cx="3713539" cy="460375"/>
            <a:chOff x="1589" y="2769"/>
            <a:chExt cx="5848" cy="725"/>
          </a:xfrm>
        </p:grpSpPr>
        <p:sp>
          <p:nvSpPr>
            <p:cNvPr id="16" name="矩形 15"/>
            <p:cNvSpPr/>
            <p:nvPr>
              <p:custDataLst>
                <p:tags r:id="rId5"/>
              </p:custDataLst>
            </p:nvPr>
          </p:nvSpPr>
          <p:spPr>
            <a:xfrm flipH="1">
              <a:off x="1589" y="2879"/>
              <a:ext cx="56" cy="496"/>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黑体" panose="02010609060101010101" pitchFamily="49" charset="-122"/>
              </a:endParaRPr>
            </a:p>
          </p:txBody>
        </p:sp>
        <p:sp>
          <p:nvSpPr>
            <p:cNvPr id="8" name="文本框 7"/>
            <p:cNvSpPr txBox="1"/>
            <p:nvPr>
              <p:custDataLst>
                <p:tags r:id="rId6"/>
              </p:custDataLst>
            </p:nvPr>
          </p:nvSpPr>
          <p:spPr>
            <a:xfrm>
              <a:off x="1645" y="2769"/>
              <a:ext cx="5792" cy="725"/>
            </a:xfrm>
            <a:prstGeom prst="rect">
              <a:avLst/>
            </a:prstGeom>
            <a:noFill/>
          </p:spPr>
          <p:txBody>
            <a:bodyPr wrap="square" rtlCol="0">
              <a:spAutoFit/>
            </a:bodyPr>
            <a:lstStyle/>
            <a:p>
              <a:r>
                <a:rPr lang="zh-CN" altLang="en-US" sz="2400" b="1" dirty="0">
                  <a:solidFill>
                    <a:srgbClr val="7F7F7F"/>
                  </a:solidFill>
                </a:rPr>
                <a:t>用例图和用例描述</a:t>
              </a:r>
            </a:p>
          </p:txBody>
        </p:sp>
      </p:grpSp>
      <p:sp>
        <p:nvSpPr>
          <p:cNvPr id="27" name="TextBox 6">
            <a:extLst>
              <a:ext uri="{FF2B5EF4-FFF2-40B4-BE49-F238E27FC236}">
                <a16:creationId xmlns:a16="http://schemas.microsoft.com/office/drawing/2014/main" id="{AF64DA28-699F-4590-AB28-D84C9D6F6D40}"/>
              </a:ext>
            </a:extLst>
          </p:cNvPr>
          <p:cNvSpPr txBox="1"/>
          <p:nvPr>
            <p:custDataLst>
              <p:tags r:id="rId4"/>
            </p:custDataLst>
          </p:nvPr>
        </p:nvSpPr>
        <p:spPr>
          <a:xfrm>
            <a:off x="425450" y="1144905"/>
            <a:ext cx="6809105" cy="578485"/>
          </a:xfrm>
          <a:prstGeom prst="rect">
            <a:avLst/>
          </a:prstGeom>
          <a:noFill/>
        </p:spPr>
        <p:txBody>
          <a:bodyPr wrap="square" lIns="0" tIns="48000" rIns="0" bIns="48000" rtlCol="0">
            <a:noAutofit/>
          </a:bodyPr>
          <a:lstStyle/>
          <a:p>
            <a:r>
              <a:rPr lang="en-US" altLang="zh-CN" sz="2800" b="1" dirty="0">
                <a:solidFill>
                  <a:schemeClr val="tx1">
                    <a:lumMod val="65000"/>
                    <a:lumOff val="35000"/>
                  </a:schemeClr>
                </a:solidFill>
                <a:cs typeface="+mn-ea"/>
                <a:sym typeface="+mn-lt"/>
              </a:rPr>
              <a:t>4.3 UML</a:t>
            </a:r>
            <a:r>
              <a:rPr lang="zh-CN" altLang="en-US" sz="2800" b="1" dirty="0">
                <a:solidFill>
                  <a:schemeClr val="tx1">
                    <a:lumMod val="65000"/>
                    <a:lumOff val="35000"/>
                  </a:schemeClr>
                </a:solidFill>
                <a:cs typeface="+mn-ea"/>
                <a:sym typeface="+mn-lt"/>
              </a:rPr>
              <a:t>建模</a:t>
            </a:r>
            <a:r>
              <a:rPr lang="en-US" altLang="zh-CN" sz="2800" b="1" dirty="0">
                <a:solidFill>
                  <a:schemeClr val="tx1">
                    <a:lumMod val="65000"/>
                    <a:lumOff val="35000"/>
                  </a:schemeClr>
                </a:solidFill>
                <a:cs typeface="+mn-ea"/>
                <a:sym typeface="+mn-lt"/>
              </a:rPr>
              <a:t>	</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12"/>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9332595" y="0"/>
            <a:ext cx="11690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79802" y="189569"/>
            <a:ext cx="1701793" cy="402590"/>
          </a:xfrm>
          <a:prstGeom prst="rect">
            <a:avLst/>
          </a:prstGeom>
          <a:noFill/>
        </p:spPr>
        <p:txBody>
          <a:bodyPr wrap="square" lIns="0" tIns="48000" rIns="0" bIns="48000" rtlCol="0">
            <a:spAutoFit/>
          </a:bodyPr>
          <a:lstStyle/>
          <a:p>
            <a:pPr algn="ctr"/>
            <a:r>
              <a:rPr lang="en-US" altLang="zh-CN" sz="2000" b="1" dirty="0">
                <a:solidFill>
                  <a:schemeClr val="bg1"/>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6" name="文本框 5"/>
          <p:cNvSpPr txBox="1"/>
          <p:nvPr>
            <p:custDataLst>
              <p:tags r:id="rId1"/>
            </p:custDataLst>
          </p:nvPr>
        </p:nvSpPr>
        <p:spPr>
          <a:xfrm>
            <a:off x="0" y="1922780"/>
            <a:ext cx="11800840" cy="4545965"/>
          </a:xfrm>
          <a:prstGeom prst="rect">
            <a:avLst/>
          </a:prstGeom>
          <a:noFill/>
        </p:spPr>
        <p:txBody>
          <a:bodyPr wrap="square">
            <a:noAutofit/>
          </a:bodyPr>
          <a:lstStyle/>
          <a:p>
            <a:pPr marL="685800" lvl="2" indent="0">
              <a:lnSpc>
                <a:spcPct val="150000"/>
              </a:lnSpc>
              <a:buClr>
                <a:srgbClr val="0054A3"/>
              </a:buClr>
              <a:buFont typeface="Wingdings" panose="05000000000000000000" charset="0"/>
              <a:buNone/>
              <a:defRPr/>
            </a:pPr>
            <a:endParaRPr lang="zh-CN" altLang="en-US" sz="2200" dirty="0">
              <a:solidFill>
                <a:schemeClr val="tx1"/>
              </a:solidFill>
              <a:effectLst/>
              <a:latin typeface="+mn-ea"/>
              <a:cs typeface="+mn-ea"/>
              <a:sym typeface="+mn-lt"/>
            </a:endParaRPr>
          </a:p>
        </p:txBody>
      </p:sp>
      <p:sp>
        <p:nvSpPr>
          <p:cNvPr id="3" name="文本框 2"/>
          <p:cNvSpPr txBox="1"/>
          <p:nvPr>
            <p:custDataLst>
              <p:tags r:id="rId2"/>
            </p:custDataLst>
          </p:nvPr>
        </p:nvSpPr>
        <p:spPr>
          <a:xfrm>
            <a:off x="180340" y="2361565"/>
            <a:ext cx="6753860" cy="4056380"/>
          </a:xfrm>
          <a:prstGeom prst="rect">
            <a:avLst/>
          </a:prstGeom>
          <a:noFill/>
        </p:spPr>
        <p:txBody>
          <a:bodyPr wrap="square">
            <a:noAutofit/>
          </a:bodyPr>
          <a:lstStyle/>
          <a:p>
            <a:pPr marL="1028700" lvl="2" indent="-342900">
              <a:lnSpc>
                <a:spcPct val="150000"/>
              </a:lnSpc>
              <a:buClr>
                <a:srgbClr val="0054A3"/>
              </a:buClr>
              <a:buFont typeface="Wingdings" panose="05000000000000000000" charset="0"/>
              <a:buChar char="p"/>
              <a:defRPr/>
            </a:pPr>
            <a:r>
              <a:rPr lang="zh-CN" altLang="en-US" sz="2400" b="1" dirty="0">
                <a:solidFill>
                  <a:srgbClr val="FF0000"/>
                </a:solidFill>
                <a:effectLst>
                  <a:outerShdw blurRad="38100" dist="38100" dir="2700000" algn="tl">
                    <a:srgbClr val="000000">
                      <a:alpha val="43137"/>
                    </a:srgbClr>
                  </a:outerShdw>
                </a:effectLst>
                <a:cs typeface="+mn-ea"/>
                <a:sym typeface="+mn-lt"/>
              </a:rPr>
              <a:t>泛化关系</a:t>
            </a:r>
            <a:r>
              <a:rPr lang="zh-CN" altLang="en-US" sz="2400" dirty="0">
                <a:cs typeface="+mn-ea"/>
                <a:sym typeface="+mn-lt"/>
              </a:rPr>
              <a:t>中，用例可以被特别列举为一个或多个子用例。当父用例能够被使用时，任何子用例也可以被使用。</a:t>
            </a:r>
            <a:endParaRPr lang="en-US" altLang="zh-CN" sz="2400" dirty="0">
              <a:cs typeface="+mn-ea"/>
              <a:sym typeface="+mn-lt"/>
            </a:endParaRPr>
          </a:p>
        </p:txBody>
      </p:sp>
      <p:sp>
        <p:nvSpPr>
          <p:cNvPr id="9" name="椭圆 8"/>
          <p:cNvSpPr/>
          <p:nvPr/>
        </p:nvSpPr>
        <p:spPr>
          <a:xfrm>
            <a:off x="6084570" y="3429000"/>
            <a:ext cx="3642360" cy="91186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tx1"/>
                </a:solidFill>
                <a:latin typeface="Times New Roman" panose="02020603050405020304" charset="0"/>
                <a:cs typeface="Times New Roman" panose="02020603050405020304" charset="0"/>
              </a:rPr>
              <a:t>Order ticket</a:t>
            </a:r>
          </a:p>
        </p:txBody>
      </p:sp>
      <p:sp>
        <p:nvSpPr>
          <p:cNvPr id="10" name="椭圆 9"/>
          <p:cNvSpPr/>
          <p:nvPr>
            <p:custDataLst>
              <p:tags r:id="rId3"/>
            </p:custDataLst>
          </p:nvPr>
        </p:nvSpPr>
        <p:spPr>
          <a:xfrm>
            <a:off x="8354695" y="5223510"/>
            <a:ext cx="3641725" cy="91186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tx1"/>
                </a:solidFill>
                <a:latin typeface="Times New Roman" panose="02020603050405020304" charset="0"/>
                <a:cs typeface="Times New Roman" panose="02020603050405020304" charset="0"/>
              </a:rPr>
              <a:t>On-line order ticket</a:t>
            </a:r>
          </a:p>
        </p:txBody>
      </p:sp>
      <p:sp>
        <p:nvSpPr>
          <p:cNvPr id="4" name="椭圆 3"/>
          <p:cNvSpPr/>
          <p:nvPr>
            <p:custDataLst>
              <p:tags r:id="rId4"/>
            </p:custDataLst>
          </p:nvPr>
        </p:nvSpPr>
        <p:spPr>
          <a:xfrm>
            <a:off x="3823970" y="5223510"/>
            <a:ext cx="3642360" cy="91186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tx1"/>
                </a:solidFill>
                <a:latin typeface="Times New Roman" panose="02020603050405020304" charset="0"/>
                <a:cs typeface="Times New Roman" panose="02020603050405020304" charset="0"/>
              </a:rPr>
              <a:t>Telephone order ticket</a:t>
            </a:r>
          </a:p>
        </p:txBody>
      </p:sp>
      <p:grpSp>
        <p:nvGrpSpPr>
          <p:cNvPr id="8" name="组合 7"/>
          <p:cNvGrpSpPr/>
          <p:nvPr/>
        </p:nvGrpSpPr>
        <p:grpSpPr>
          <a:xfrm>
            <a:off x="8014335" y="4322445"/>
            <a:ext cx="2160905" cy="901065"/>
            <a:chOff x="12621" y="6807"/>
            <a:chExt cx="3403" cy="1419"/>
          </a:xfrm>
        </p:grpSpPr>
        <p:cxnSp>
          <p:nvCxnSpPr>
            <p:cNvPr id="11" name="直接箭头连接符 10"/>
            <p:cNvCxnSpPr>
              <a:stCxn id="10" idx="0"/>
              <a:endCxn id="7" idx="3"/>
            </p:cNvCxnSpPr>
            <p:nvPr/>
          </p:nvCxnSpPr>
          <p:spPr>
            <a:xfrm flipH="1" flipV="1">
              <a:off x="12968" y="7026"/>
              <a:ext cx="3057" cy="1200"/>
            </a:xfrm>
            <a:prstGeom prst="straightConnector1">
              <a:avLst/>
            </a:prstGeom>
            <a:ln w="1905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7" name="等腰三角形 6"/>
            <p:cNvSpPr/>
            <p:nvPr/>
          </p:nvSpPr>
          <p:spPr>
            <a:xfrm rot="17880000">
              <a:off x="12673" y="6755"/>
              <a:ext cx="265" cy="369"/>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flipH="1">
            <a:off x="5857240" y="4322445"/>
            <a:ext cx="2165985" cy="901065"/>
            <a:chOff x="12621" y="6807"/>
            <a:chExt cx="3403" cy="1419"/>
          </a:xfrm>
        </p:grpSpPr>
        <p:cxnSp>
          <p:nvCxnSpPr>
            <p:cNvPr id="14" name="直接箭头连接符 13"/>
            <p:cNvCxnSpPr>
              <a:endCxn id="15" idx="3"/>
            </p:cNvCxnSpPr>
            <p:nvPr>
              <p:custDataLst>
                <p:tags r:id="rId8"/>
              </p:custDataLst>
            </p:nvPr>
          </p:nvCxnSpPr>
          <p:spPr>
            <a:xfrm flipH="1" flipV="1">
              <a:off x="12968" y="7026"/>
              <a:ext cx="3057" cy="1200"/>
            </a:xfrm>
            <a:prstGeom prst="straightConnector1">
              <a:avLst/>
            </a:prstGeom>
            <a:ln w="1905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5" name="等腰三角形 14"/>
            <p:cNvSpPr/>
            <p:nvPr>
              <p:custDataLst>
                <p:tags r:id="rId9"/>
              </p:custDataLst>
            </p:nvPr>
          </p:nvSpPr>
          <p:spPr>
            <a:xfrm rot="17880000">
              <a:off x="12673" y="6755"/>
              <a:ext cx="265" cy="369"/>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791151" y="1910080"/>
            <a:ext cx="3713539" cy="460375"/>
            <a:chOff x="1589" y="2769"/>
            <a:chExt cx="5848" cy="725"/>
          </a:xfrm>
        </p:grpSpPr>
        <p:sp>
          <p:nvSpPr>
            <p:cNvPr id="16" name="矩形 15"/>
            <p:cNvSpPr/>
            <p:nvPr>
              <p:custDataLst>
                <p:tags r:id="rId6"/>
              </p:custDataLst>
            </p:nvPr>
          </p:nvSpPr>
          <p:spPr>
            <a:xfrm flipH="1">
              <a:off x="1589" y="2879"/>
              <a:ext cx="56" cy="496"/>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黑体" panose="02010609060101010101" pitchFamily="49" charset="-122"/>
              </a:endParaRPr>
            </a:p>
          </p:txBody>
        </p:sp>
        <p:sp>
          <p:nvSpPr>
            <p:cNvPr id="17" name="文本框 16"/>
            <p:cNvSpPr txBox="1"/>
            <p:nvPr>
              <p:custDataLst>
                <p:tags r:id="rId7"/>
              </p:custDataLst>
            </p:nvPr>
          </p:nvSpPr>
          <p:spPr>
            <a:xfrm>
              <a:off x="1645" y="2769"/>
              <a:ext cx="5792" cy="725"/>
            </a:xfrm>
            <a:prstGeom prst="rect">
              <a:avLst/>
            </a:prstGeom>
            <a:noFill/>
          </p:spPr>
          <p:txBody>
            <a:bodyPr wrap="square" rtlCol="0">
              <a:spAutoFit/>
            </a:bodyPr>
            <a:lstStyle/>
            <a:p>
              <a:r>
                <a:rPr lang="zh-CN" altLang="en-US" sz="2400" b="1" dirty="0">
                  <a:solidFill>
                    <a:srgbClr val="7F7F7F"/>
                  </a:solidFill>
                </a:rPr>
                <a:t>用例图和用例描述</a:t>
              </a:r>
            </a:p>
          </p:txBody>
        </p:sp>
      </p:grpSp>
      <p:sp>
        <p:nvSpPr>
          <p:cNvPr id="31" name="TextBox 6">
            <a:extLst>
              <a:ext uri="{FF2B5EF4-FFF2-40B4-BE49-F238E27FC236}">
                <a16:creationId xmlns:a16="http://schemas.microsoft.com/office/drawing/2014/main" id="{5C749D57-7B70-4FA0-9DE1-25F8349B37AA}"/>
              </a:ext>
            </a:extLst>
          </p:cNvPr>
          <p:cNvSpPr txBox="1"/>
          <p:nvPr>
            <p:custDataLst>
              <p:tags r:id="rId5"/>
            </p:custDataLst>
          </p:nvPr>
        </p:nvSpPr>
        <p:spPr>
          <a:xfrm>
            <a:off x="425450" y="1144905"/>
            <a:ext cx="6809105" cy="578485"/>
          </a:xfrm>
          <a:prstGeom prst="rect">
            <a:avLst/>
          </a:prstGeom>
          <a:noFill/>
        </p:spPr>
        <p:txBody>
          <a:bodyPr wrap="square" lIns="0" tIns="48000" rIns="0" bIns="48000" rtlCol="0">
            <a:noAutofit/>
          </a:bodyPr>
          <a:lstStyle/>
          <a:p>
            <a:r>
              <a:rPr lang="en-US" altLang="zh-CN" sz="2800" b="1" dirty="0">
                <a:solidFill>
                  <a:schemeClr val="tx1">
                    <a:lumMod val="65000"/>
                    <a:lumOff val="35000"/>
                  </a:schemeClr>
                </a:solidFill>
                <a:cs typeface="+mn-ea"/>
                <a:sym typeface="+mn-lt"/>
              </a:rPr>
              <a:t>4.3 UML</a:t>
            </a:r>
            <a:r>
              <a:rPr lang="zh-CN" altLang="en-US" sz="2800" b="1" dirty="0">
                <a:solidFill>
                  <a:schemeClr val="tx1">
                    <a:lumMod val="65000"/>
                    <a:lumOff val="35000"/>
                  </a:schemeClr>
                </a:solidFill>
                <a:cs typeface="+mn-ea"/>
                <a:sym typeface="+mn-lt"/>
              </a:rPr>
              <a:t>建模</a:t>
            </a:r>
            <a:r>
              <a:rPr lang="en-US" altLang="zh-CN" sz="2800" b="1" dirty="0">
                <a:solidFill>
                  <a:schemeClr val="tx1">
                    <a:lumMod val="65000"/>
                    <a:lumOff val="35000"/>
                  </a:schemeClr>
                </a:solidFill>
                <a:cs typeface="+mn-ea"/>
                <a:sym typeface="+mn-lt"/>
              </a:rPr>
              <a:t>	</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9"/>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9332595" y="0"/>
            <a:ext cx="11690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79802" y="189569"/>
            <a:ext cx="1701793" cy="402590"/>
          </a:xfrm>
          <a:prstGeom prst="rect">
            <a:avLst/>
          </a:prstGeom>
          <a:noFill/>
        </p:spPr>
        <p:txBody>
          <a:bodyPr wrap="square" lIns="0" tIns="48000" rIns="0" bIns="48000" rtlCol="0">
            <a:spAutoFit/>
          </a:bodyPr>
          <a:lstStyle/>
          <a:p>
            <a:pPr algn="ctr"/>
            <a:r>
              <a:rPr lang="en-US" altLang="zh-CN" sz="2000" b="1" dirty="0">
                <a:solidFill>
                  <a:schemeClr val="bg1"/>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6" name="文本框 5"/>
          <p:cNvSpPr txBox="1"/>
          <p:nvPr>
            <p:custDataLst>
              <p:tags r:id="rId1"/>
            </p:custDataLst>
          </p:nvPr>
        </p:nvSpPr>
        <p:spPr>
          <a:xfrm>
            <a:off x="0" y="1922780"/>
            <a:ext cx="11800840" cy="4545965"/>
          </a:xfrm>
          <a:prstGeom prst="rect">
            <a:avLst/>
          </a:prstGeom>
          <a:noFill/>
        </p:spPr>
        <p:txBody>
          <a:bodyPr wrap="square">
            <a:noAutofit/>
          </a:bodyPr>
          <a:lstStyle/>
          <a:p>
            <a:pPr marL="685800" lvl="2" indent="0">
              <a:lnSpc>
                <a:spcPct val="150000"/>
              </a:lnSpc>
              <a:buClr>
                <a:srgbClr val="0054A3"/>
              </a:buClr>
              <a:buFont typeface="Wingdings" panose="05000000000000000000" charset="0"/>
              <a:buNone/>
              <a:defRPr/>
            </a:pPr>
            <a:endParaRPr lang="zh-CN" altLang="en-US" sz="2200" dirty="0">
              <a:solidFill>
                <a:schemeClr val="tx1"/>
              </a:solidFill>
              <a:effectLst/>
              <a:latin typeface="+mn-ea"/>
              <a:cs typeface="+mn-ea"/>
              <a:sym typeface="+mn-lt"/>
            </a:endParaRPr>
          </a:p>
        </p:txBody>
      </p:sp>
      <p:sp>
        <p:nvSpPr>
          <p:cNvPr id="3" name="文本框 2"/>
          <p:cNvSpPr txBox="1"/>
          <p:nvPr>
            <p:custDataLst>
              <p:tags r:id="rId2"/>
            </p:custDataLst>
          </p:nvPr>
        </p:nvSpPr>
        <p:spPr>
          <a:xfrm>
            <a:off x="-658495" y="2179320"/>
            <a:ext cx="12631420" cy="4545965"/>
          </a:xfrm>
          <a:prstGeom prst="rect">
            <a:avLst/>
          </a:prstGeom>
          <a:noFill/>
        </p:spPr>
        <p:txBody>
          <a:bodyPr wrap="square">
            <a:noAutofit/>
          </a:bodyPr>
          <a:lstStyle/>
          <a:p>
            <a:pPr marL="1371600" lvl="5" indent="-342900">
              <a:lnSpc>
                <a:spcPct val="150000"/>
              </a:lnSpc>
              <a:buClr>
                <a:srgbClr val="0054A3"/>
              </a:buClr>
              <a:buFont typeface="Wingdings" panose="05000000000000000000" charset="0"/>
              <a:buChar char="p"/>
              <a:defRPr/>
            </a:pPr>
            <a:r>
              <a:rPr lang="zh-CN" altLang="en-US" sz="2400" dirty="0">
                <a:cs typeface="+mn-ea"/>
                <a:sym typeface="+mn-lt"/>
              </a:rPr>
              <a:t>用例描述是从用户的角度，以文本形式描述系统的行为需求。用例描述虽然没有硬性规定的格式，但一般需要包括：简要描述、前置条件、基本事件流、其他事件流、异常事件流、后置条件等。</a:t>
            </a:r>
          </a:p>
        </p:txBody>
      </p:sp>
      <p:graphicFrame>
        <p:nvGraphicFramePr>
          <p:cNvPr id="4" name="表格 3"/>
          <p:cNvGraphicFramePr/>
          <p:nvPr>
            <p:custDataLst>
              <p:tags r:id="rId3"/>
            </p:custDataLst>
          </p:nvPr>
        </p:nvGraphicFramePr>
        <p:xfrm>
          <a:off x="1078230" y="4175760"/>
          <a:ext cx="10036175" cy="2229485"/>
        </p:xfrm>
        <a:graphic>
          <a:graphicData uri="http://schemas.openxmlformats.org/drawingml/2006/table">
            <a:tbl>
              <a:tblPr>
                <a:tableStyleId>{4A9E6038-D4B9-49A0-A123-A8C29825C4A2}</a:tableStyleId>
              </a:tblPr>
              <a:tblGrid>
                <a:gridCol w="2297430">
                  <a:extLst>
                    <a:ext uri="{9D8B030D-6E8A-4147-A177-3AD203B41FA5}">
                      <a16:colId xmlns:a16="http://schemas.microsoft.com/office/drawing/2014/main" val="20000"/>
                    </a:ext>
                  </a:extLst>
                </a:gridCol>
                <a:gridCol w="7738745">
                  <a:extLst>
                    <a:ext uri="{9D8B030D-6E8A-4147-A177-3AD203B41FA5}">
                      <a16:colId xmlns:a16="http://schemas.microsoft.com/office/drawing/2014/main" val="20001"/>
                    </a:ext>
                  </a:extLst>
                </a:gridCol>
              </a:tblGrid>
              <a:tr h="365760">
                <a:tc>
                  <a:txBody>
                    <a:bodyPr/>
                    <a:lstStyle/>
                    <a:p>
                      <a:pPr algn="l" fontAlgn="ctr">
                        <a:buNone/>
                      </a:pPr>
                      <a:r>
                        <a:rPr lang="en-US" altLang="zh-CN">
                          <a:latin typeface="Times New Roman" panose="02020603050405020304" charset="0"/>
                          <a:cs typeface="Times New Roman" panose="02020603050405020304" charset="0"/>
                        </a:rPr>
                        <a:t>Use Case Name</a:t>
                      </a:r>
                    </a:p>
                  </a:txBody>
                  <a:tcPr anchor="ctr">
                    <a:lnL>
                      <a:noFill/>
                    </a:lnL>
                    <a:lnR w="12700">
                      <a:solidFill>
                        <a:schemeClr val="tx1"/>
                      </a:solidFill>
                      <a:prstDash val="solid"/>
                    </a:lnR>
                    <a:lnT w="28575">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l" fontAlgn="ctr">
                        <a:buNone/>
                      </a:pPr>
                      <a:r>
                        <a:rPr lang="en-US" altLang="zh-CN">
                          <a:latin typeface="Times New Roman" panose="02020603050405020304" charset="0"/>
                          <a:cs typeface="Times New Roman" panose="02020603050405020304" charset="0"/>
                        </a:rPr>
                        <a:t>Login</a:t>
                      </a:r>
                    </a:p>
                  </a:txBody>
                  <a:tcPr anchor="ctr">
                    <a:lnL w="12700">
                      <a:solidFill>
                        <a:schemeClr val="tx1"/>
                      </a:solidFill>
                      <a:prstDash val="solid"/>
                    </a:lnL>
                    <a:lnR>
                      <a:noFill/>
                    </a:lnR>
                    <a:lnT w="28575">
                      <a:solidFill>
                        <a:schemeClr val="tx1"/>
                      </a:solidFill>
                      <a:prstDash val="solid"/>
                    </a:lnT>
                    <a:lnB w="12700">
                      <a:solidFill>
                        <a:schemeClr val="tx1"/>
                      </a:solidFill>
                      <a:prstDash val="solid"/>
                    </a:lnB>
                    <a:lnTlToBr>
                      <a:noFill/>
                    </a:lnTlToBr>
                    <a:lnBlToTr>
                      <a:noFill/>
                    </a:lnBlToTr>
                    <a:solidFill>
                      <a:schemeClr val="bg1"/>
                    </a:solidFill>
                  </a:tcPr>
                </a:tc>
                <a:extLst>
                  <a:ext uri="{0D108BD9-81ED-4DB2-BD59-A6C34878D82A}">
                    <a16:rowId xmlns:a16="http://schemas.microsoft.com/office/drawing/2014/main" val="10000"/>
                  </a:ext>
                </a:extLst>
              </a:tr>
              <a:tr h="365760">
                <a:tc>
                  <a:txBody>
                    <a:bodyPr/>
                    <a:lstStyle/>
                    <a:p>
                      <a:pPr algn="l" fontAlgn="ctr">
                        <a:buNone/>
                      </a:pPr>
                      <a:r>
                        <a:rPr lang="en-US" altLang="zh-CN">
                          <a:latin typeface="Times New Roman" panose="02020603050405020304" charset="0"/>
                          <a:cs typeface="Times New Roman" panose="02020603050405020304" charset="0"/>
                        </a:rPr>
                        <a:t>Created</a:t>
                      </a:r>
                    </a:p>
                  </a:txBody>
                  <a:tcPr anchor="ctr">
                    <a:lnL>
                      <a:noFill/>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l" fontAlgn="ctr">
                        <a:buNone/>
                      </a:pPr>
                      <a:r>
                        <a:rPr lang="en-US" altLang="zh-CN">
                          <a:latin typeface="Times New Roman" panose="02020603050405020304" charset="0"/>
                          <a:cs typeface="Times New Roman" panose="02020603050405020304" charset="0"/>
                        </a:rPr>
                        <a:t>Author</a:t>
                      </a:r>
                    </a:p>
                  </a:txBody>
                  <a:tcPr anchor="ctr">
                    <a:lnL w="12700">
                      <a:solidFill>
                        <a:schemeClr val="tx1"/>
                      </a:solidFill>
                      <a:prstDash val="solid"/>
                    </a:lnL>
                    <a:lnR>
                      <a:noFill/>
                    </a:lnR>
                    <a:lnT w="12700">
                      <a:solidFill>
                        <a:schemeClr val="tx1"/>
                      </a:solidFill>
                      <a:prstDash val="solid"/>
                    </a:lnT>
                    <a:lnB w="12700">
                      <a:solidFill>
                        <a:schemeClr val="tx1"/>
                      </a:solidFill>
                      <a:prstDash val="solid"/>
                    </a:lnB>
                    <a:lnTlToBr>
                      <a:noFill/>
                    </a:lnTlToBr>
                    <a:lnBlToTr>
                      <a:noFill/>
                    </a:lnBlToTr>
                    <a:solidFill>
                      <a:schemeClr val="bg1"/>
                    </a:solidFill>
                  </a:tcPr>
                </a:tc>
                <a:extLst>
                  <a:ext uri="{0D108BD9-81ED-4DB2-BD59-A6C34878D82A}">
                    <a16:rowId xmlns:a16="http://schemas.microsoft.com/office/drawing/2014/main" val="10001"/>
                  </a:ext>
                </a:extLst>
              </a:tr>
              <a:tr h="365760">
                <a:tc>
                  <a:txBody>
                    <a:bodyPr/>
                    <a:lstStyle/>
                    <a:p>
                      <a:pPr algn="l" fontAlgn="ctr">
                        <a:buNone/>
                      </a:pPr>
                      <a:r>
                        <a:rPr lang="en-US" altLang="zh-CN">
                          <a:latin typeface="Times New Roman" panose="02020603050405020304" charset="0"/>
                          <a:cs typeface="Times New Roman" panose="02020603050405020304" charset="0"/>
                        </a:rPr>
                        <a:t>Date Created</a:t>
                      </a:r>
                    </a:p>
                  </a:txBody>
                  <a:tcPr anchor="ctr">
                    <a:lnL>
                      <a:noFill/>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l" fontAlgn="ctr">
                        <a:buNone/>
                      </a:pPr>
                      <a:r>
                        <a:rPr lang="en-US" altLang="zh-CN">
                          <a:latin typeface="Times New Roman" panose="02020603050405020304" charset="0"/>
                          <a:cs typeface="Times New Roman" panose="02020603050405020304" charset="0"/>
                        </a:rPr>
                        <a:t>10 04 , 2006</a:t>
                      </a:r>
                    </a:p>
                  </a:txBody>
                  <a:tcPr anchor="ctr">
                    <a:lnL w="12700">
                      <a:solidFill>
                        <a:schemeClr val="tx1"/>
                      </a:solidFill>
                      <a:prstDash val="solid"/>
                    </a:lnL>
                    <a:lnR>
                      <a:noFill/>
                    </a:lnR>
                    <a:lnT w="12700">
                      <a:solidFill>
                        <a:schemeClr val="tx1"/>
                      </a:solidFill>
                      <a:prstDash val="solid"/>
                    </a:lnT>
                    <a:lnB w="12700">
                      <a:solidFill>
                        <a:schemeClr val="tx1"/>
                      </a:solidFill>
                      <a:prstDash val="solid"/>
                    </a:lnB>
                    <a:lnTlToBr>
                      <a:noFill/>
                    </a:lnTlToBr>
                    <a:lnBlToTr>
                      <a:noFill/>
                    </a:lnBlToTr>
                    <a:solidFill>
                      <a:schemeClr val="bg1"/>
                    </a:solidFill>
                  </a:tcPr>
                </a:tc>
                <a:extLst>
                  <a:ext uri="{0D108BD9-81ED-4DB2-BD59-A6C34878D82A}">
                    <a16:rowId xmlns:a16="http://schemas.microsoft.com/office/drawing/2014/main" val="10002"/>
                  </a:ext>
                </a:extLst>
              </a:tr>
              <a:tr h="365760">
                <a:tc>
                  <a:txBody>
                    <a:bodyPr/>
                    <a:lstStyle/>
                    <a:p>
                      <a:pPr algn="l" fontAlgn="ctr">
                        <a:buNone/>
                      </a:pPr>
                      <a:r>
                        <a:rPr lang="en-US" altLang="zh-CN">
                          <a:latin typeface="Times New Roman" panose="02020603050405020304" charset="0"/>
                          <a:cs typeface="Times New Roman" panose="02020603050405020304" charset="0"/>
                        </a:rPr>
                        <a:t>Actors</a:t>
                      </a:r>
                    </a:p>
                  </a:txBody>
                  <a:tcPr anchor="ctr">
                    <a:lnL>
                      <a:noFill/>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l" fontAlgn="ctr">
                        <a:buNone/>
                      </a:pPr>
                      <a:r>
                        <a:rPr lang="en-US" altLang="zh-CN">
                          <a:latin typeface="Times New Roman" panose="02020603050405020304" charset="0"/>
                          <a:cs typeface="Times New Roman" panose="02020603050405020304" charset="0"/>
                        </a:rPr>
                        <a:t>CustomeOne</a:t>
                      </a:r>
                    </a:p>
                  </a:txBody>
                  <a:tcPr anchor="ctr">
                    <a:lnL w="12700">
                      <a:solidFill>
                        <a:schemeClr val="tx1"/>
                      </a:solidFill>
                      <a:prstDash val="solid"/>
                    </a:lnL>
                    <a:lnR>
                      <a:noFill/>
                    </a:lnR>
                    <a:lnT w="12700">
                      <a:solidFill>
                        <a:schemeClr val="tx1"/>
                      </a:solidFill>
                      <a:prstDash val="solid"/>
                    </a:lnT>
                    <a:lnB w="12700">
                      <a:solidFill>
                        <a:schemeClr val="tx1"/>
                      </a:solidFill>
                      <a:prstDash val="solid"/>
                    </a:lnB>
                    <a:lnTlToBr>
                      <a:noFill/>
                    </a:lnTlToBr>
                    <a:lnBlToTr>
                      <a:noFill/>
                    </a:lnBlToTr>
                    <a:solidFill>
                      <a:schemeClr val="bg1"/>
                    </a:solidFill>
                  </a:tcPr>
                </a:tc>
                <a:extLst>
                  <a:ext uri="{0D108BD9-81ED-4DB2-BD59-A6C34878D82A}">
                    <a16:rowId xmlns:a16="http://schemas.microsoft.com/office/drawing/2014/main" val="10003"/>
                  </a:ext>
                </a:extLst>
              </a:tr>
              <a:tr h="388620">
                <a:tc>
                  <a:txBody>
                    <a:bodyPr/>
                    <a:lstStyle/>
                    <a:p>
                      <a:pPr algn="l" fontAlgn="ctr">
                        <a:buNone/>
                      </a:pPr>
                      <a:r>
                        <a:rPr lang="en-US" altLang="zh-CN">
                          <a:latin typeface="Times New Roman" panose="02020603050405020304" charset="0"/>
                          <a:cs typeface="Times New Roman" panose="02020603050405020304" charset="0"/>
                        </a:rPr>
                        <a:t>Description</a:t>
                      </a:r>
                    </a:p>
                  </a:txBody>
                  <a:tcPr anchor="ctr">
                    <a:lnL>
                      <a:noFill/>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l" fontAlgn="ctr">
                        <a:buNone/>
                      </a:pPr>
                      <a:r>
                        <a:rPr lang="en-US" altLang="zh-CN">
                          <a:latin typeface="Times New Roman" panose="02020603050405020304" charset="0"/>
                          <a:cs typeface="Times New Roman" panose="02020603050405020304" charset="0"/>
                        </a:rPr>
                        <a:t>CustomeOne must fill out the login form that includes user name and password</a:t>
                      </a:r>
                    </a:p>
                  </a:txBody>
                  <a:tcPr anchor="ctr">
                    <a:lnL w="12700">
                      <a:solidFill>
                        <a:schemeClr val="tx1"/>
                      </a:solidFill>
                      <a:prstDash val="solid"/>
                    </a:lnL>
                    <a:lnR>
                      <a:noFill/>
                    </a:lnR>
                    <a:lnT w="12700">
                      <a:solidFill>
                        <a:schemeClr val="tx1"/>
                      </a:solidFill>
                      <a:prstDash val="solid"/>
                    </a:lnT>
                    <a:lnB w="12700">
                      <a:solidFill>
                        <a:schemeClr val="tx1"/>
                      </a:solidFill>
                      <a:prstDash val="solid"/>
                    </a:lnB>
                    <a:lnTlToBr>
                      <a:noFill/>
                    </a:lnTlToBr>
                    <a:lnBlToTr>
                      <a:noFill/>
                    </a:lnBlToTr>
                    <a:solidFill>
                      <a:schemeClr val="bg1"/>
                    </a:solidFill>
                  </a:tcPr>
                </a:tc>
                <a:extLst>
                  <a:ext uri="{0D108BD9-81ED-4DB2-BD59-A6C34878D82A}">
                    <a16:rowId xmlns:a16="http://schemas.microsoft.com/office/drawing/2014/main" val="10004"/>
                  </a:ext>
                </a:extLst>
              </a:tr>
              <a:tr h="377825">
                <a:tc>
                  <a:txBody>
                    <a:bodyPr/>
                    <a:lstStyle/>
                    <a:p>
                      <a:pPr algn="l" fontAlgn="ctr">
                        <a:buNone/>
                      </a:pPr>
                      <a:r>
                        <a:rPr lang="en-US" altLang="zh-CN">
                          <a:latin typeface="Times New Roman" panose="02020603050405020304" charset="0"/>
                          <a:cs typeface="Times New Roman" panose="02020603050405020304" charset="0"/>
                        </a:rPr>
                        <a:t>Preconditions</a:t>
                      </a:r>
                    </a:p>
                  </a:txBody>
                  <a:tcPr anchor="ctr">
                    <a:lnL>
                      <a:noFill/>
                    </a:lnL>
                    <a:lnR w="12700">
                      <a:solidFill>
                        <a:schemeClr val="tx1"/>
                      </a:solidFill>
                      <a:prstDash val="solid"/>
                    </a:lnR>
                    <a:lnT w="12700">
                      <a:solidFill>
                        <a:schemeClr val="tx1"/>
                      </a:solidFill>
                      <a:prstDash val="solid"/>
                    </a:lnT>
                    <a:lnB w="28575">
                      <a:solidFill>
                        <a:schemeClr val="tx1"/>
                      </a:solidFill>
                      <a:prstDash val="solid"/>
                    </a:lnB>
                    <a:lnTlToBr>
                      <a:noFill/>
                    </a:lnTlToBr>
                    <a:lnBlToTr>
                      <a:noFill/>
                    </a:lnBlToTr>
                    <a:solidFill>
                      <a:schemeClr val="bg1"/>
                    </a:solidFill>
                  </a:tcPr>
                </a:tc>
                <a:tc>
                  <a:txBody>
                    <a:bodyPr/>
                    <a:lstStyle/>
                    <a:p>
                      <a:pPr algn="l" fontAlgn="ctr">
                        <a:buNone/>
                      </a:pPr>
                      <a:r>
                        <a:rPr lang="en-US" altLang="zh-CN">
                          <a:latin typeface="Times New Roman" panose="02020603050405020304" charset="0"/>
                          <a:cs typeface="Times New Roman" panose="02020603050405020304" charset="0"/>
                        </a:rPr>
                        <a:t>CustomeOne has accessed WebOrder and entered the registration form</a:t>
                      </a:r>
                    </a:p>
                  </a:txBody>
                  <a:tcPr anchor="ctr">
                    <a:lnL w="12700">
                      <a:solidFill>
                        <a:schemeClr val="tx1"/>
                      </a:solidFill>
                      <a:prstDash val="solid"/>
                    </a:lnL>
                    <a:lnR>
                      <a:noFill/>
                    </a:lnR>
                    <a:lnT w="12700">
                      <a:solidFill>
                        <a:schemeClr val="tx1"/>
                      </a:solidFill>
                      <a:prstDash val="solid"/>
                    </a:lnT>
                    <a:lnB w="28575">
                      <a:solidFill>
                        <a:schemeClr val="tx1"/>
                      </a:solidFill>
                      <a:prstDash val="solid"/>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sp>
        <p:nvSpPr>
          <p:cNvPr id="7" name="文本框 6"/>
          <p:cNvSpPr txBox="1"/>
          <p:nvPr/>
        </p:nvSpPr>
        <p:spPr>
          <a:xfrm>
            <a:off x="4949825" y="6468745"/>
            <a:ext cx="2270125" cy="368300"/>
          </a:xfrm>
          <a:prstGeom prst="rect">
            <a:avLst/>
          </a:prstGeom>
          <a:noFill/>
        </p:spPr>
        <p:txBody>
          <a:bodyPr wrap="square" rtlCol="0">
            <a:spAutoFit/>
          </a:bodyPr>
          <a:lstStyle/>
          <a:p>
            <a:r>
              <a:rPr lang="zh-CN" altLang="en-US">
                <a:latin typeface="黑体" panose="02010609060101010101" pitchFamily="49" charset="-122"/>
                <a:ea typeface="黑体" panose="02010609060101010101" pitchFamily="49" charset="-122"/>
              </a:rPr>
              <a:t>客户登录用例描述表</a:t>
            </a:r>
          </a:p>
        </p:txBody>
      </p:sp>
      <p:grpSp>
        <p:nvGrpSpPr>
          <p:cNvPr id="8" name="组合 7"/>
          <p:cNvGrpSpPr/>
          <p:nvPr/>
        </p:nvGrpSpPr>
        <p:grpSpPr>
          <a:xfrm>
            <a:off x="791151" y="1763395"/>
            <a:ext cx="3713539" cy="460375"/>
            <a:chOff x="1589" y="2769"/>
            <a:chExt cx="5848" cy="725"/>
          </a:xfrm>
        </p:grpSpPr>
        <p:sp>
          <p:nvSpPr>
            <p:cNvPr id="16" name="矩形 15"/>
            <p:cNvSpPr/>
            <p:nvPr>
              <p:custDataLst>
                <p:tags r:id="rId5"/>
              </p:custDataLst>
            </p:nvPr>
          </p:nvSpPr>
          <p:spPr>
            <a:xfrm flipH="1">
              <a:off x="1589" y="2879"/>
              <a:ext cx="56" cy="496"/>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黑体" panose="02010609060101010101" pitchFamily="49" charset="-122"/>
              </a:endParaRPr>
            </a:p>
          </p:txBody>
        </p:sp>
        <p:sp>
          <p:nvSpPr>
            <p:cNvPr id="9" name="文本框 8"/>
            <p:cNvSpPr txBox="1"/>
            <p:nvPr>
              <p:custDataLst>
                <p:tags r:id="rId6"/>
              </p:custDataLst>
            </p:nvPr>
          </p:nvSpPr>
          <p:spPr>
            <a:xfrm>
              <a:off x="1645" y="2769"/>
              <a:ext cx="5792" cy="725"/>
            </a:xfrm>
            <a:prstGeom prst="rect">
              <a:avLst/>
            </a:prstGeom>
            <a:noFill/>
          </p:spPr>
          <p:txBody>
            <a:bodyPr wrap="square" rtlCol="0">
              <a:spAutoFit/>
            </a:bodyPr>
            <a:lstStyle/>
            <a:p>
              <a:r>
                <a:rPr lang="zh-CN" altLang="en-US" sz="2400" b="1" dirty="0">
                  <a:solidFill>
                    <a:srgbClr val="7F7F7F"/>
                  </a:solidFill>
                </a:rPr>
                <a:t>用例图和用例描述</a:t>
              </a:r>
            </a:p>
          </p:txBody>
        </p:sp>
      </p:grpSp>
      <p:sp>
        <p:nvSpPr>
          <p:cNvPr id="27" name="TextBox 6">
            <a:extLst>
              <a:ext uri="{FF2B5EF4-FFF2-40B4-BE49-F238E27FC236}">
                <a16:creationId xmlns:a16="http://schemas.microsoft.com/office/drawing/2014/main" id="{45D9F94B-5381-4B74-90E3-AAF407DA874C}"/>
              </a:ext>
            </a:extLst>
          </p:cNvPr>
          <p:cNvSpPr txBox="1"/>
          <p:nvPr>
            <p:custDataLst>
              <p:tags r:id="rId4"/>
            </p:custDataLst>
          </p:nvPr>
        </p:nvSpPr>
        <p:spPr>
          <a:xfrm>
            <a:off x="425450" y="1144905"/>
            <a:ext cx="6809105" cy="578485"/>
          </a:xfrm>
          <a:prstGeom prst="rect">
            <a:avLst/>
          </a:prstGeom>
          <a:noFill/>
        </p:spPr>
        <p:txBody>
          <a:bodyPr wrap="square" lIns="0" tIns="48000" rIns="0" bIns="48000" rtlCol="0">
            <a:noAutofit/>
          </a:bodyPr>
          <a:lstStyle/>
          <a:p>
            <a:r>
              <a:rPr lang="en-US" altLang="zh-CN" sz="2800" b="1" dirty="0">
                <a:solidFill>
                  <a:schemeClr val="tx1">
                    <a:lumMod val="65000"/>
                    <a:lumOff val="35000"/>
                  </a:schemeClr>
                </a:solidFill>
                <a:cs typeface="+mn-ea"/>
                <a:sym typeface="+mn-lt"/>
              </a:rPr>
              <a:t>4.3 UML</a:t>
            </a:r>
            <a:r>
              <a:rPr lang="zh-CN" altLang="en-US" sz="2800" b="1" dirty="0">
                <a:solidFill>
                  <a:schemeClr val="tx1">
                    <a:lumMod val="65000"/>
                    <a:lumOff val="35000"/>
                  </a:schemeClr>
                </a:solidFill>
                <a:cs typeface="+mn-ea"/>
                <a:sym typeface="+mn-lt"/>
              </a:rPr>
              <a:t>建模</a:t>
            </a:r>
            <a:r>
              <a:rPr lang="en-US" altLang="zh-CN" sz="2800" b="1" dirty="0">
                <a:solidFill>
                  <a:schemeClr val="tx1">
                    <a:lumMod val="65000"/>
                    <a:lumOff val="35000"/>
                  </a:schemeClr>
                </a:solidFill>
                <a:cs typeface="+mn-ea"/>
                <a:sym typeface="+mn-lt"/>
              </a:rPr>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9"/>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solidFill>
                  <a:schemeClr val="tx1"/>
                </a:solidFill>
                <a:cs typeface="+mn-ea"/>
                <a:sym typeface="+mn-lt"/>
              </a:rPr>
              <a:t>面向对象的软件工程</a:t>
            </a:r>
          </a:p>
        </p:txBody>
      </p:sp>
      <p:sp>
        <p:nvSpPr>
          <p:cNvPr id="19" name="矩形 18"/>
          <p:cNvSpPr/>
          <p:nvPr/>
        </p:nvSpPr>
        <p:spPr>
          <a:xfrm>
            <a:off x="4058544" y="-1"/>
            <a:ext cx="1348118"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基本概念</a:t>
            </a: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17572" y="189569"/>
            <a:ext cx="1701793" cy="402590"/>
          </a:xfrm>
          <a:prstGeom prst="rect">
            <a:avLst/>
          </a:prstGeom>
          <a:noFill/>
        </p:spPr>
        <p:txBody>
          <a:bodyPr wrap="square" lIns="0" tIns="48000" rIns="0" bIns="48000" rtlCol="0">
            <a:spAutoFit/>
          </a:bodyPr>
          <a:lstStyle/>
          <a:p>
            <a:pPr algn="ctr"/>
            <a:r>
              <a:rPr lang="en-US" altLang="zh-CN" sz="2000" b="1" dirty="0">
                <a:solidFill>
                  <a:schemeClr val="bg1">
                    <a:lumMod val="50000"/>
                  </a:schemeClr>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8" name="TextBox 6"/>
          <p:cNvSpPr txBox="1"/>
          <p:nvPr>
            <p:custDataLst>
              <p:tags r:id="rId1"/>
            </p:custDataLst>
          </p:nvPr>
        </p:nvSpPr>
        <p:spPr>
          <a:xfrm>
            <a:off x="425449" y="1145141"/>
            <a:ext cx="6304959" cy="525780"/>
          </a:xfrm>
          <a:prstGeom prst="rect">
            <a:avLst/>
          </a:prstGeom>
          <a:noFill/>
        </p:spPr>
        <p:txBody>
          <a:bodyPr wrap="square" lIns="0" tIns="48000" rIns="0" bIns="48000" rtlCol="0">
            <a:spAutoFit/>
          </a:bodyPr>
          <a:lstStyle/>
          <a:p>
            <a:r>
              <a:rPr lang="en-US" sz="2800" b="1" dirty="0">
                <a:solidFill>
                  <a:schemeClr val="tx1">
                    <a:lumMod val="65000"/>
                    <a:lumOff val="35000"/>
                  </a:schemeClr>
                </a:solidFill>
                <a:cs typeface="+mn-ea"/>
                <a:sym typeface="+mn-lt"/>
              </a:rPr>
              <a:t>1.2 </a:t>
            </a:r>
            <a:r>
              <a:rPr lang="zh-CN" altLang="en-US" sz="2800" b="1" dirty="0">
                <a:solidFill>
                  <a:schemeClr val="tx1">
                    <a:lumMod val="65000"/>
                    <a:lumOff val="35000"/>
                  </a:schemeClr>
                </a:solidFill>
                <a:cs typeface="+mn-ea"/>
                <a:sym typeface="+mn-lt"/>
              </a:rPr>
              <a:t>面向对象</a:t>
            </a:r>
          </a:p>
        </p:txBody>
      </p:sp>
      <p:sp>
        <p:nvSpPr>
          <p:cNvPr id="17" name="文本框 16"/>
          <p:cNvSpPr txBox="1"/>
          <p:nvPr>
            <p:custDataLst>
              <p:tags r:id="rId2"/>
            </p:custDataLst>
          </p:nvPr>
        </p:nvSpPr>
        <p:spPr>
          <a:xfrm>
            <a:off x="365760" y="1822450"/>
            <a:ext cx="5286375" cy="4407535"/>
          </a:xfrm>
          <a:prstGeom prst="rect">
            <a:avLst/>
          </a:prstGeom>
          <a:noFill/>
        </p:spPr>
        <p:txBody>
          <a:bodyPr wrap="square">
            <a:noAutofit/>
          </a:bodyPr>
          <a:lstStyle/>
          <a:p>
            <a:pPr marL="971550" lvl="2" indent="-285750">
              <a:lnSpc>
                <a:spcPct val="150000"/>
              </a:lnSpc>
              <a:buClr>
                <a:srgbClr val="0054A3"/>
              </a:buClr>
              <a:buFont typeface="Wingdings" panose="05000000000000000000" charset="0"/>
              <a:buChar char="p"/>
              <a:defRPr/>
            </a:pPr>
            <a:r>
              <a:rPr lang="zh-CN" altLang="en-US" sz="2400" dirty="0">
                <a:cs typeface="+mn-ea"/>
                <a:sym typeface="+mn-lt"/>
              </a:rPr>
              <a:t>面向对象</a:t>
            </a:r>
          </a:p>
          <a:p>
            <a:pPr marL="685800" lvl="2" indent="0">
              <a:lnSpc>
                <a:spcPct val="150000"/>
              </a:lnSpc>
              <a:buClr>
                <a:srgbClr val="0054A3"/>
              </a:buClr>
              <a:buFont typeface="Wingdings" panose="05000000000000000000" charset="0"/>
              <a:buNone/>
              <a:defRPr/>
            </a:pPr>
            <a:r>
              <a:rPr lang="zh-CN" altLang="en-US" sz="2400" dirty="0">
                <a:cs typeface="+mn-ea"/>
                <a:sym typeface="+mn-lt"/>
              </a:rPr>
              <a:t>面向对象（</a:t>
            </a:r>
            <a:r>
              <a:rPr lang="en-US" altLang="zh-CN" sz="2400" dirty="0">
                <a:cs typeface="+mn-ea"/>
                <a:sym typeface="+mn-lt"/>
              </a:rPr>
              <a:t>Object Orientation</a:t>
            </a:r>
            <a:r>
              <a:rPr lang="zh-CN" altLang="en-US" sz="2400" dirty="0">
                <a:cs typeface="+mn-ea"/>
                <a:sym typeface="+mn-lt"/>
              </a:rPr>
              <a:t>）是一种软件开发方法，包括利用对象进行抽象、封装的类、通过消息进行通信、对象生命周期、类层次结构和多态等技术。</a:t>
            </a:r>
          </a:p>
        </p:txBody>
      </p:sp>
      <p:sp>
        <p:nvSpPr>
          <p:cNvPr id="3" name="矩形 2"/>
          <p:cNvSpPr/>
          <p:nvPr/>
        </p:nvSpPr>
        <p:spPr>
          <a:xfrm>
            <a:off x="6532880" y="2344420"/>
            <a:ext cx="1701800" cy="1069340"/>
          </a:xfrm>
          <a:prstGeom prst="rect">
            <a:avLst/>
          </a:prstGeom>
          <a:solidFill>
            <a:schemeClr val="bg1"/>
          </a:solidFill>
          <a:ln w="254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l"/>
            <a:r>
              <a:rPr lang="en-US" altLang="zh-CN"/>
              <a:t>     </a:t>
            </a:r>
            <a:r>
              <a:rPr lang="zh-CN" altLang="en-US"/>
              <a:t>对象</a:t>
            </a:r>
          </a:p>
          <a:p>
            <a:pPr algn="ctr"/>
            <a:r>
              <a:rPr lang="en-US" altLang="zh-CN"/>
              <a:t>      </a:t>
            </a:r>
            <a:r>
              <a:rPr lang="zh-CN" altLang="en-US"/>
              <a:t>属性</a:t>
            </a:r>
          </a:p>
          <a:p>
            <a:pPr algn="ctr"/>
            <a:r>
              <a:rPr lang="en-US" altLang="zh-CN"/>
              <a:t>      </a:t>
            </a:r>
            <a:r>
              <a:rPr lang="zh-CN" altLang="en-US"/>
              <a:t>方法</a:t>
            </a:r>
          </a:p>
        </p:txBody>
      </p:sp>
      <p:sp>
        <p:nvSpPr>
          <p:cNvPr id="4" name="矩形 3"/>
          <p:cNvSpPr/>
          <p:nvPr>
            <p:custDataLst>
              <p:tags r:id="rId3"/>
            </p:custDataLst>
          </p:nvPr>
        </p:nvSpPr>
        <p:spPr>
          <a:xfrm>
            <a:off x="8234680" y="4358640"/>
            <a:ext cx="1701800" cy="1069340"/>
          </a:xfrm>
          <a:prstGeom prst="rect">
            <a:avLst/>
          </a:prstGeom>
          <a:solidFill>
            <a:schemeClr val="bg1"/>
          </a:solidFill>
          <a:ln w="254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l"/>
            <a:r>
              <a:rPr lang="en-US" altLang="zh-CN"/>
              <a:t>     </a:t>
            </a:r>
            <a:r>
              <a:rPr lang="zh-CN" altLang="en-US"/>
              <a:t>对象</a:t>
            </a:r>
          </a:p>
          <a:p>
            <a:pPr algn="ctr"/>
            <a:r>
              <a:rPr lang="en-US" altLang="zh-CN"/>
              <a:t>      </a:t>
            </a:r>
            <a:r>
              <a:rPr lang="zh-CN" altLang="en-US"/>
              <a:t>属性</a:t>
            </a:r>
          </a:p>
          <a:p>
            <a:pPr algn="ctr"/>
            <a:r>
              <a:rPr lang="en-US" altLang="zh-CN"/>
              <a:t>      </a:t>
            </a:r>
            <a:r>
              <a:rPr lang="zh-CN" altLang="en-US"/>
              <a:t>方法</a:t>
            </a:r>
          </a:p>
        </p:txBody>
      </p:sp>
      <p:sp>
        <p:nvSpPr>
          <p:cNvPr id="6" name="矩形 5"/>
          <p:cNvSpPr/>
          <p:nvPr>
            <p:custDataLst>
              <p:tags r:id="rId4"/>
            </p:custDataLst>
          </p:nvPr>
        </p:nvSpPr>
        <p:spPr>
          <a:xfrm>
            <a:off x="9936480" y="2344420"/>
            <a:ext cx="1701800" cy="1069340"/>
          </a:xfrm>
          <a:prstGeom prst="rect">
            <a:avLst/>
          </a:prstGeom>
          <a:solidFill>
            <a:schemeClr val="bg1"/>
          </a:solidFill>
          <a:ln w="254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l"/>
            <a:r>
              <a:rPr lang="en-US" altLang="zh-CN"/>
              <a:t>     </a:t>
            </a:r>
            <a:r>
              <a:rPr lang="zh-CN" altLang="en-US"/>
              <a:t>对象</a:t>
            </a:r>
          </a:p>
          <a:p>
            <a:pPr algn="ctr"/>
            <a:r>
              <a:rPr lang="en-US" altLang="zh-CN"/>
              <a:t>      </a:t>
            </a:r>
            <a:r>
              <a:rPr lang="zh-CN" altLang="en-US"/>
              <a:t>属性</a:t>
            </a:r>
          </a:p>
          <a:p>
            <a:pPr algn="ctr"/>
            <a:r>
              <a:rPr lang="en-US" altLang="zh-CN"/>
              <a:t>      </a:t>
            </a:r>
            <a:r>
              <a:rPr lang="zh-CN" altLang="en-US"/>
              <a:t>方法</a:t>
            </a:r>
          </a:p>
        </p:txBody>
      </p:sp>
      <p:cxnSp>
        <p:nvCxnSpPr>
          <p:cNvPr id="7" name="直接箭头连接符 6"/>
          <p:cNvCxnSpPr>
            <a:stCxn id="3" idx="3"/>
            <a:endCxn id="6" idx="1"/>
          </p:cNvCxnSpPr>
          <p:nvPr/>
        </p:nvCxnSpPr>
        <p:spPr>
          <a:xfrm>
            <a:off x="8234680" y="2879090"/>
            <a:ext cx="1701800" cy="0"/>
          </a:xfrm>
          <a:prstGeom prst="straightConnector1">
            <a:avLst/>
          </a:prstGeom>
          <a:solidFill>
            <a:schemeClr val="bg1"/>
          </a:solidFill>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3" idx="2"/>
            <a:endCxn id="4" idx="0"/>
          </p:cNvCxnSpPr>
          <p:nvPr/>
        </p:nvCxnSpPr>
        <p:spPr>
          <a:xfrm>
            <a:off x="7383780" y="3413760"/>
            <a:ext cx="1701800" cy="944880"/>
          </a:xfrm>
          <a:prstGeom prst="straightConnector1">
            <a:avLst/>
          </a:prstGeom>
          <a:solidFill>
            <a:schemeClr val="bg1"/>
          </a:solidFill>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6" idx="2"/>
            <a:endCxn id="4" idx="0"/>
          </p:cNvCxnSpPr>
          <p:nvPr/>
        </p:nvCxnSpPr>
        <p:spPr>
          <a:xfrm flipH="1">
            <a:off x="9085580" y="3413760"/>
            <a:ext cx="1701800" cy="944880"/>
          </a:xfrm>
          <a:prstGeom prst="straightConnector1">
            <a:avLst/>
          </a:prstGeom>
          <a:solidFill>
            <a:schemeClr val="bg1"/>
          </a:solidFill>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8782685" y="2502535"/>
            <a:ext cx="817880" cy="368300"/>
          </a:xfrm>
          <a:prstGeom prst="rect">
            <a:avLst/>
          </a:prstGeom>
          <a:noFill/>
        </p:spPr>
        <p:txBody>
          <a:bodyPr wrap="square" rtlCol="0">
            <a:spAutoFit/>
          </a:bodyPr>
          <a:lstStyle/>
          <a:p>
            <a:r>
              <a:rPr lang="zh-CN" altLang="en-US"/>
              <a:t>消息</a:t>
            </a:r>
          </a:p>
        </p:txBody>
      </p:sp>
      <p:sp>
        <p:nvSpPr>
          <p:cNvPr id="13" name="文本框 12"/>
          <p:cNvSpPr txBox="1"/>
          <p:nvPr>
            <p:custDataLst>
              <p:tags r:id="rId5"/>
            </p:custDataLst>
          </p:nvPr>
        </p:nvSpPr>
        <p:spPr>
          <a:xfrm>
            <a:off x="7689215" y="3858260"/>
            <a:ext cx="817880" cy="368300"/>
          </a:xfrm>
          <a:prstGeom prst="rect">
            <a:avLst/>
          </a:prstGeom>
          <a:noFill/>
        </p:spPr>
        <p:txBody>
          <a:bodyPr wrap="square" rtlCol="0">
            <a:spAutoFit/>
          </a:bodyPr>
          <a:lstStyle/>
          <a:p>
            <a:r>
              <a:rPr lang="zh-CN" altLang="en-US"/>
              <a:t>消息</a:t>
            </a:r>
          </a:p>
        </p:txBody>
      </p:sp>
      <p:sp>
        <p:nvSpPr>
          <p:cNvPr id="14" name="文本框 13"/>
          <p:cNvSpPr txBox="1"/>
          <p:nvPr>
            <p:custDataLst>
              <p:tags r:id="rId6"/>
            </p:custDataLst>
          </p:nvPr>
        </p:nvSpPr>
        <p:spPr>
          <a:xfrm>
            <a:off x="9854565" y="3858260"/>
            <a:ext cx="817880" cy="368300"/>
          </a:xfrm>
          <a:prstGeom prst="rect">
            <a:avLst/>
          </a:prstGeom>
          <a:noFill/>
        </p:spPr>
        <p:txBody>
          <a:bodyPr wrap="square" rtlCol="0">
            <a:spAutoFit/>
          </a:bodyPr>
          <a:lstStyle/>
          <a:p>
            <a:r>
              <a:rPr lang="zh-CN" altLang="en-US"/>
              <a:t>消息</a:t>
            </a:r>
          </a:p>
        </p:txBody>
      </p:sp>
      <p:sp>
        <p:nvSpPr>
          <p:cNvPr id="15" name="文本框 14"/>
          <p:cNvSpPr txBox="1"/>
          <p:nvPr/>
        </p:nvSpPr>
        <p:spPr>
          <a:xfrm>
            <a:off x="8310880" y="5739130"/>
            <a:ext cx="2361565" cy="368300"/>
          </a:xfrm>
          <a:prstGeom prst="rect">
            <a:avLst/>
          </a:prstGeom>
          <a:noFill/>
        </p:spPr>
        <p:txBody>
          <a:bodyPr wrap="square" rtlCol="0">
            <a:spAutoFit/>
          </a:bodyPr>
          <a:lstStyle/>
          <a:p>
            <a:r>
              <a:rPr lang="zh-CN" altLang="en-US"/>
              <a:t>面向对象技术</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9"/>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9332595" y="0"/>
            <a:ext cx="11690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79802" y="189569"/>
            <a:ext cx="1701793" cy="402590"/>
          </a:xfrm>
          <a:prstGeom prst="rect">
            <a:avLst/>
          </a:prstGeom>
          <a:noFill/>
        </p:spPr>
        <p:txBody>
          <a:bodyPr wrap="square" lIns="0" tIns="48000" rIns="0" bIns="48000" rtlCol="0">
            <a:spAutoFit/>
          </a:bodyPr>
          <a:lstStyle/>
          <a:p>
            <a:pPr algn="ctr"/>
            <a:r>
              <a:rPr lang="en-US" altLang="zh-CN" sz="2000" b="1" dirty="0">
                <a:solidFill>
                  <a:schemeClr val="bg1"/>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6" name="文本框 5"/>
          <p:cNvSpPr txBox="1"/>
          <p:nvPr>
            <p:custDataLst>
              <p:tags r:id="rId1"/>
            </p:custDataLst>
          </p:nvPr>
        </p:nvSpPr>
        <p:spPr>
          <a:xfrm>
            <a:off x="0" y="1922780"/>
            <a:ext cx="11800840" cy="4545965"/>
          </a:xfrm>
          <a:prstGeom prst="rect">
            <a:avLst/>
          </a:prstGeom>
          <a:noFill/>
        </p:spPr>
        <p:txBody>
          <a:bodyPr wrap="square">
            <a:noAutofit/>
          </a:bodyPr>
          <a:lstStyle/>
          <a:p>
            <a:pPr marL="685800" lvl="2" indent="0">
              <a:lnSpc>
                <a:spcPct val="150000"/>
              </a:lnSpc>
              <a:buClr>
                <a:srgbClr val="0054A3"/>
              </a:buClr>
              <a:buFont typeface="Wingdings" panose="05000000000000000000" charset="0"/>
              <a:buNone/>
              <a:defRPr/>
            </a:pPr>
            <a:endParaRPr lang="zh-CN" altLang="en-US" sz="2200" dirty="0">
              <a:solidFill>
                <a:schemeClr val="tx1"/>
              </a:solidFill>
              <a:effectLst/>
              <a:latin typeface="+mn-ea"/>
              <a:cs typeface="+mn-ea"/>
              <a:sym typeface="+mn-lt"/>
            </a:endParaRPr>
          </a:p>
        </p:txBody>
      </p:sp>
      <p:sp>
        <p:nvSpPr>
          <p:cNvPr id="3" name="文本框 2"/>
          <p:cNvSpPr txBox="1"/>
          <p:nvPr>
            <p:custDataLst>
              <p:tags r:id="rId2"/>
            </p:custDataLst>
          </p:nvPr>
        </p:nvSpPr>
        <p:spPr>
          <a:xfrm>
            <a:off x="276860" y="2334260"/>
            <a:ext cx="11113770" cy="4265930"/>
          </a:xfrm>
          <a:prstGeom prst="rect">
            <a:avLst/>
          </a:prstGeom>
          <a:noFill/>
        </p:spPr>
        <p:txBody>
          <a:bodyPr wrap="square">
            <a:noAutofit/>
          </a:bodyPr>
          <a:lstStyle/>
          <a:p>
            <a:pPr marL="1028700" lvl="2" indent="-342900">
              <a:lnSpc>
                <a:spcPct val="150000"/>
              </a:lnSpc>
              <a:buClr>
                <a:srgbClr val="0054A3"/>
              </a:buClr>
              <a:buFont typeface="Wingdings" panose="05000000000000000000" charset="0"/>
              <a:buChar char="p"/>
              <a:defRPr/>
            </a:pPr>
            <a:r>
              <a:rPr lang="zh-CN" altLang="en-US" sz="2400" dirty="0">
                <a:cs typeface="+mn-ea"/>
                <a:sym typeface="+mn-lt"/>
              </a:rPr>
              <a:t>类图主要用在面向对象软件开发的分析和设计阶段，它用来描述系统的静态结构。类在类图中用长方形表示，分成上、中、下</a:t>
            </a:r>
            <a:r>
              <a:rPr lang="en-US" altLang="zh-CN" sz="2400" dirty="0">
                <a:cs typeface="+mn-ea"/>
                <a:sym typeface="+mn-lt"/>
              </a:rPr>
              <a:t>3</a:t>
            </a:r>
            <a:r>
              <a:rPr lang="zh-CN" altLang="en-US" sz="2400" dirty="0">
                <a:cs typeface="+mn-ea"/>
                <a:sym typeface="+mn-lt"/>
              </a:rPr>
              <a:t>个区域，分别标示类名、属性列表、方法列表。</a:t>
            </a:r>
          </a:p>
          <a:p>
            <a:pPr marL="1028700" lvl="2" indent="-342900">
              <a:lnSpc>
                <a:spcPct val="150000"/>
              </a:lnSpc>
              <a:buClr>
                <a:srgbClr val="0054A3"/>
              </a:buClr>
              <a:buFont typeface="Wingdings" panose="05000000000000000000" charset="0"/>
              <a:buChar char="p"/>
              <a:defRPr/>
            </a:pPr>
            <a:r>
              <a:rPr lang="zh-CN" altLang="en-US" sz="2400" dirty="0">
                <a:cs typeface="+mn-ea"/>
                <a:sym typeface="+mn-lt"/>
              </a:rPr>
              <a:t>类的属性和方法的访问权限控制</a:t>
            </a:r>
          </a:p>
          <a:p>
            <a:pPr marL="685800" lvl="2" indent="0">
              <a:lnSpc>
                <a:spcPct val="150000"/>
              </a:lnSpc>
              <a:buClr>
                <a:srgbClr val="0054A3"/>
              </a:buClr>
              <a:buNone/>
              <a:defRPr/>
            </a:pPr>
            <a:r>
              <a:rPr lang="zh-CN" altLang="en-US" sz="2400" dirty="0">
                <a:cs typeface="+mn-ea"/>
                <a:sym typeface="+mn-lt"/>
              </a:rPr>
              <a:t> </a:t>
            </a:r>
            <a:r>
              <a:rPr lang="en-US" altLang="zh-CN" sz="2400" dirty="0">
                <a:cs typeface="+mn-ea"/>
                <a:sym typeface="+mn-lt"/>
              </a:rPr>
              <a:t>   </a:t>
            </a:r>
            <a:r>
              <a:rPr lang="zh-CN" altLang="en-US" sz="2400" dirty="0">
                <a:cs typeface="+mn-ea"/>
                <a:sym typeface="+mn-lt"/>
              </a:rPr>
              <a:t>的可见性表示：</a:t>
            </a:r>
          </a:p>
          <a:p>
            <a:pPr marL="685800" lvl="2" indent="0">
              <a:lnSpc>
                <a:spcPct val="150000"/>
              </a:lnSpc>
              <a:buClr>
                <a:srgbClr val="0054A3"/>
              </a:buClr>
              <a:buFont typeface="Wingdings" panose="05000000000000000000" charset="0"/>
              <a:buNone/>
              <a:defRPr/>
            </a:pPr>
            <a:endParaRPr lang="zh-CN" altLang="en-US" sz="2400" dirty="0">
              <a:cs typeface="+mn-ea"/>
              <a:sym typeface="+mn-lt"/>
            </a:endParaRPr>
          </a:p>
        </p:txBody>
      </p:sp>
      <p:graphicFrame>
        <p:nvGraphicFramePr>
          <p:cNvPr id="18" name="表格 17"/>
          <p:cNvGraphicFramePr/>
          <p:nvPr>
            <p:custDataLst>
              <p:tags r:id="rId3"/>
            </p:custDataLst>
          </p:nvPr>
        </p:nvGraphicFramePr>
        <p:xfrm>
          <a:off x="6064885" y="3855720"/>
          <a:ext cx="5735955" cy="2339995"/>
        </p:xfrm>
        <a:graphic>
          <a:graphicData uri="http://schemas.openxmlformats.org/drawingml/2006/table">
            <a:tbl>
              <a:tblPr>
                <a:tableStyleId>{4A9E6038-D4B9-49A0-A123-A8C29825C4A2}</a:tableStyleId>
              </a:tblPr>
              <a:tblGrid>
                <a:gridCol w="1313180">
                  <a:extLst>
                    <a:ext uri="{9D8B030D-6E8A-4147-A177-3AD203B41FA5}">
                      <a16:colId xmlns:a16="http://schemas.microsoft.com/office/drawing/2014/main" val="20000"/>
                    </a:ext>
                  </a:extLst>
                </a:gridCol>
                <a:gridCol w="4422775">
                  <a:extLst>
                    <a:ext uri="{9D8B030D-6E8A-4147-A177-3AD203B41FA5}">
                      <a16:colId xmlns:a16="http://schemas.microsoft.com/office/drawing/2014/main" val="20001"/>
                    </a:ext>
                  </a:extLst>
                </a:gridCol>
              </a:tblGrid>
              <a:tr h="467995">
                <a:tc>
                  <a:txBody>
                    <a:bodyPr/>
                    <a:lstStyle/>
                    <a:p>
                      <a:pPr algn="ctr">
                        <a:buNone/>
                      </a:pPr>
                      <a:r>
                        <a:rPr lang="zh-CN" altLang="en-US">
                          <a:solidFill>
                            <a:schemeClr val="tx1"/>
                          </a:solidFill>
                          <a:uFillTx/>
                          <a:latin typeface="Times New Roman" panose="02020603050405020304" charset="0"/>
                          <a:ea typeface="宋体" panose="02010600030101010101" pitchFamily="2" charset="-122"/>
                          <a:cs typeface="Times New Roman" panose="02020603050405020304" charset="0"/>
                        </a:rPr>
                        <a:t>符号</a:t>
                      </a:r>
                    </a:p>
                  </a:txBody>
                  <a:tcPr anchor="ctr">
                    <a:lnL>
                      <a:noFill/>
                    </a:lnL>
                    <a:lnR w="12700">
                      <a:solidFill>
                        <a:schemeClr val="tx1"/>
                      </a:solidFill>
                      <a:prstDash val="solid"/>
                    </a:lnR>
                    <a:lnT w="28575">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buNone/>
                      </a:pPr>
                      <a:r>
                        <a:rPr lang="zh-CN" altLang="en-US">
                          <a:solidFill>
                            <a:schemeClr val="tx1"/>
                          </a:solidFill>
                          <a:uFillTx/>
                          <a:latin typeface="Times New Roman" panose="02020603050405020304" charset="0"/>
                          <a:ea typeface="宋体" panose="02010600030101010101" pitchFamily="2" charset="-122"/>
                          <a:cs typeface="Times New Roman" panose="02020603050405020304" charset="0"/>
                        </a:rPr>
                        <a:t>说明</a:t>
                      </a:r>
                    </a:p>
                  </a:txBody>
                  <a:tcPr anchor="ctr">
                    <a:lnL w="12700">
                      <a:solidFill>
                        <a:schemeClr val="tx1"/>
                      </a:solidFill>
                      <a:prstDash val="solid"/>
                    </a:lnL>
                    <a:lnR>
                      <a:noFill/>
                    </a:lnR>
                    <a:lnT w="28575">
                      <a:solidFill>
                        <a:schemeClr val="tx1"/>
                      </a:solidFill>
                      <a:prstDash val="solid"/>
                    </a:lnT>
                    <a:lnB w="12700">
                      <a:solidFill>
                        <a:schemeClr val="tx1"/>
                      </a:solidFill>
                      <a:prstDash val="solid"/>
                    </a:lnB>
                    <a:lnTlToBr>
                      <a:noFill/>
                    </a:lnTlToBr>
                    <a:lnBlToTr>
                      <a:noFill/>
                    </a:lnBlToTr>
                    <a:solidFill>
                      <a:schemeClr val="bg1"/>
                    </a:solidFill>
                  </a:tcPr>
                </a:tc>
                <a:extLst>
                  <a:ext uri="{0D108BD9-81ED-4DB2-BD59-A6C34878D82A}">
                    <a16:rowId xmlns:a16="http://schemas.microsoft.com/office/drawing/2014/main" val="10000"/>
                  </a:ext>
                </a:extLst>
              </a:tr>
              <a:tr h="468000">
                <a:tc>
                  <a:txBody>
                    <a:bodyPr/>
                    <a:lstStyle/>
                    <a:p>
                      <a:pPr algn="ctr">
                        <a:buNone/>
                      </a:pPr>
                      <a:r>
                        <a:rPr lang="en-US" altLang="zh-CN">
                          <a:solidFill>
                            <a:schemeClr val="tx1"/>
                          </a:solidFill>
                          <a:uFillTx/>
                          <a:latin typeface="Times New Roman" panose="02020603050405020304" charset="0"/>
                          <a:ea typeface="宋体" panose="02010600030101010101" pitchFamily="2" charset="-122"/>
                          <a:cs typeface="Times New Roman" panose="02020603050405020304" charset="0"/>
                        </a:rPr>
                        <a:t>+</a:t>
                      </a:r>
                    </a:p>
                  </a:txBody>
                  <a:tcPr anchor="ctr">
                    <a:lnL>
                      <a:noFill/>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l">
                        <a:buNone/>
                      </a:pPr>
                      <a:r>
                        <a:rPr lang="zh-CN" altLang="en-US">
                          <a:solidFill>
                            <a:schemeClr val="tx1"/>
                          </a:solidFill>
                          <a:uFillTx/>
                          <a:latin typeface="Times New Roman" panose="02020603050405020304" charset="0"/>
                          <a:ea typeface="宋体" panose="02010600030101010101" pitchFamily="2" charset="-122"/>
                          <a:cs typeface="Times New Roman" panose="02020603050405020304" charset="0"/>
                        </a:rPr>
                        <a:t>代表</a:t>
                      </a:r>
                      <a:r>
                        <a:rPr lang="en-US" altLang="zh-CN">
                          <a:solidFill>
                            <a:schemeClr val="tx1"/>
                          </a:solidFill>
                          <a:uFillTx/>
                          <a:latin typeface="Times New Roman" panose="02020603050405020304" charset="0"/>
                          <a:ea typeface="宋体" panose="02010600030101010101" pitchFamily="2" charset="-122"/>
                          <a:cs typeface="Times New Roman" panose="02020603050405020304" charset="0"/>
                        </a:rPr>
                        <a:t>public</a:t>
                      </a:r>
                    </a:p>
                  </a:txBody>
                  <a:tcPr anchor="ctr">
                    <a:lnL w="12700">
                      <a:solidFill>
                        <a:schemeClr val="tx1"/>
                      </a:solidFill>
                      <a:prstDash val="solid"/>
                    </a:lnL>
                    <a:lnR>
                      <a:noFill/>
                    </a:lnR>
                    <a:lnT w="12700">
                      <a:solidFill>
                        <a:schemeClr val="tx1"/>
                      </a:solidFill>
                      <a:prstDash val="solid"/>
                    </a:lnT>
                    <a:lnB w="12700">
                      <a:solidFill>
                        <a:schemeClr val="tx1"/>
                      </a:solidFill>
                      <a:prstDash val="solid"/>
                    </a:lnB>
                    <a:lnTlToBr>
                      <a:noFill/>
                    </a:lnTlToBr>
                    <a:lnBlToTr>
                      <a:noFill/>
                    </a:lnBlToTr>
                    <a:solidFill>
                      <a:schemeClr val="bg1"/>
                    </a:solidFill>
                  </a:tcPr>
                </a:tc>
                <a:extLst>
                  <a:ext uri="{0D108BD9-81ED-4DB2-BD59-A6C34878D82A}">
                    <a16:rowId xmlns:a16="http://schemas.microsoft.com/office/drawing/2014/main" val="10001"/>
                  </a:ext>
                </a:extLst>
              </a:tr>
              <a:tr h="468000">
                <a:tc>
                  <a:txBody>
                    <a:bodyPr/>
                    <a:lstStyle/>
                    <a:p>
                      <a:pPr algn="ctr">
                        <a:buNone/>
                      </a:pPr>
                      <a:r>
                        <a:rPr lang="en-US" altLang="zh-CN">
                          <a:solidFill>
                            <a:schemeClr val="tx1"/>
                          </a:solidFill>
                          <a:uFillTx/>
                          <a:latin typeface="Times New Roman" panose="02020603050405020304" charset="0"/>
                          <a:ea typeface="宋体" panose="02010600030101010101" pitchFamily="2" charset="-122"/>
                          <a:cs typeface="Times New Roman" panose="02020603050405020304" charset="0"/>
                        </a:rPr>
                        <a:t>#</a:t>
                      </a:r>
                    </a:p>
                  </a:txBody>
                  <a:tcPr anchor="ctr">
                    <a:lnL>
                      <a:noFill/>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l">
                        <a:buNone/>
                      </a:pPr>
                      <a:r>
                        <a:rPr lang="zh-CN" altLang="en-US">
                          <a:solidFill>
                            <a:schemeClr val="tx1"/>
                          </a:solidFill>
                          <a:uFillTx/>
                          <a:latin typeface="Times New Roman" panose="02020603050405020304" charset="0"/>
                          <a:ea typeface="宋体" panose="02010600030101010101" pitchFamily="2" charset="-122"/>
                          <a:cs typeface="Times New Roman" panose="02020603050405020304" charset="0"/>
                        </a:rPr>
                        <a:t>代表</a:t>
                      </a:r>
                      <a:r>
                        <a:rPr lang="en-US" altLang="zh-CN">
                          <a:solidFill>
                            <a:schemeClr val="tx1"/>
                          </a:solidFill>
                          <a:uFillTx/>
                          <a:latin typeface="Times New Roman" panose="02020603050405020304" charset="0"/>
                          <a:ea typeface="宋体" panose="02010600030101010101" pitchFamily="2" charset="-122"/>
                          <a:cs typeface="Times New Roman" panose="02020603050405020304" charset="0"/>
                        </a:rPr>
                        <a:t>protected</a:t>
                      </a:r>
                    </a:p>
                  </a:txBody>
                  <a:tcPr anchor="ctr">
                    <a:lnL w="12700">
                      <a:solidFill>
                        <a:schemeClr val="tx1"/>
                      </a:solidFill>
                      <a:prstDash val="solid"/>
                    </a:lnL>
                    <a:lnR>
                      <a:noFill/>
                    </a:lnR>
                    <a:lnT w="12700">
                      <a:solidFill>
                        <a:schemeClr val="tx1"/>
                      </a:solidFill>
                      <a:prstDash val="solid"/>
                    </a:lnT>
                    <a:lnB w="12700">
                      <a:solidFill>
                        <a:schemeClr val="tx1"/>
                      </a:solidFill>
                      <a:prstDash val="solid"/>
                    </a:lnB>
                    <a:lnTlToBr>
                      <a:noFill/>
                    </a:lnTlToBr>
                    <a:lnBlToTr>
                      <a:noFill/>
                    </a:lnBlToTr>
                    <a:solidFill>
                      <a:schemeClr val="bg1"/>
                    </a:solidFill>
                  </a:tcPr>
                </a:tc>
                <a:extLst>
                  <a:ext uri="{0D108BD9-81ED-4DB2-BD59-A6C34878D82A}">
                    <a16:rowId xmlns:a16="http://schemas.microsoft.com/office/drawing/2014/main" val="10002"/>
                  </a:ext>
                </a:extLst>
              </a:tr>
              <a:tr h="468000">
                <a:tc>
                  <a:txBody>
                    <a:bodyPr/>
                    <a:lstStyle/>
                    <a:p>
                      <a:pPr algn="ctr">
                        <a:buNone/>
                      </a:pPr>
                      <a:r>
                        <a:rPr lang="en-US" altLang="zh-CN">
                          <a:solidFill>
                            <a:schemeClr val="tx1"/>
                          </a:solidFill>
                          <a:uFillTx/>
                          <a:latin typeface="Times New Roman" panose="02020603050405020304" charset="0"/>
                          <a:ea typeface="宋体" panose="02010600030101010101" pitchFamily="2" charset="-122"/>
                          <a:cs typeface="Times New Roman" panose="02020603050405020304" charset="0"/>
                        </a:rPr>
                        <a:t>-</a:t>
                      </a:r>
                    </a:p>
                  </a:txBody>
                  <a:tcPr anchor="ctr">
                    <a:lnL>
                      <a:noFill/>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l">
                        <a:buNone/>
                      </a:pPr>
                      <a:r>
                        <a:rPr lang="zh-CN" altLang="en-US">
                          <a:solidFill>
                            <a:schemeClr val="tx1"/>
                          </a:solidFill>
                          <a:uFillTx/>
                          <a:latin typeface="Times New Roman" panose="02020603050405020304" charset="0"/>
                          <a:ea typeface="宋体" panose="02010600030101010101" pitchFamily="2" charset="-122"/>
                          <a:cs typeface="Times New Roman" panose="02020603050405020304" charset="0"/>
                        </a:rPr>
                        <a:t>代表</a:t>
                      </a:r>
                      <a:r>
                        <a:rPr lang="en-US" altLang="zh-CN">
                          <a:solidFill>
                            <a:schemeClr val="tx1"/>
                          </a:solidFill>
                          <a:uFillTx/>
                          <a:latin typeface="Times New Roman" panose="02020603050405020304" charset="0"/>
                          <a:ea typeface="宋体" panose="02010600030101010101" pitchFamily="2" charset="-122"/>
                          <a:cs typeface="Times New Roman" panose="02020603050405020304" charset="0"/>
                        </a:rPr>
                        <a:t>private</a:t>
                      </a:r>
                    </a:p>
                  </a:txBody>
                  <a:tcPr anchor="ctr">
                    <a:lnL w="12700">
                      <a:solidFill>
                        <a:schemeClr val="tx1"/>
                      </a:solidFill>
                      <a:prstDash val="solid"/>
                    </a:lnL>
                    <a:lnR>
                      <a:noFill/>
                    </a:lnR>
                    <a:lnT w="12700">
                      <a:solidFill>
                        <a:schemeClr val="tx1"/>
                      </a:solidFill>
                      <a:prstDash val="solid"/>
                    </a:lnT>
                    <a:lnB w="12700">
                      <a:solidFill>
                        <a:schemeClr val="tx1"/>
                      </a:solidFill>
                      <a:prstDash val="solid"/>
                    </a:lnB>
                    <a:lnTlToBr>
                      <a:noFill/>
                    </a:lnTlToBr>
                    <a:lnBlToTr>
                      <a:noFill/>
                    </a:lnBlToTr>
                    <a:solidFill>
                      <a:schemeClr val="bg1"/>
                    </a:solidFill>
                  </a:tcPr>
                </a:tc>
                <a:extLst>
                  <a:ext uri="{0D108BD9-81ED-4DB2-BD59-A6C34878D82A}">
                    <a16:rowId xmlns:a16="http://schemas.microsoft.com/office/drawing/2014/main" val="10003"/>
                  </a:ext>
                </a:extLst>
              </a:tr>
              <a:tr h="468000">
                <a:tc>
                  <a:txBody>
                    <a:bodyPr/>
                    <a:lstStyle/>
                    <a:p>
                      <a:pPr algn="ctr">
                        <a:buNone/>
                      </a:pPr>
                      <a:r>
                        <a:rPr lang="en-US" altLang="zh-CN">
                          <a:solidFill>
                            <a:schemeClr val="tx1"/>
                          </a:solidFill>
                          <a:uFillTx/>
                          <a:latin typeface="Times New Roman" panose="02020603050405020304" charset="0"/>
                          <a:ea typeface="宋体" panose="02010600030101010101" pitchFamily="2" charset="-122"/>
                          <a:cs typeface="Times New Roman" panose="02020603050405020304" charset="0"/>
                        </a:rPr>
                        <a:t>~</a:t>
                      </a:r>
                    </a:p>
                  </a:txBody>
                  <a:tcPr anchor="ctr">
                    <a:lnL>
                      <a:noFill/>
                    </a:lnL>
                    <a:lnR w="12700">
                      <a:solidFill>
                        <a:schemeClr val="tx1"/>
                      </a:solidFill>
                      <a:prstDash val="solid"/>
                    </a:lnR>
                    <a:lnT w="12700">
                      <a:solidFill>
                        <a:schemeClr val="tx1"/>
                      </a:solidFill>
                      <a:prstDash val="solid"/>
                    </a:lnT>
                    <a:lnB w="28575">
                      <a:solidFill>
                        <a:schemeClr val="tx1"/>
                      </a:solidFill>
                      <a:prstDash val="solid"/>
                    </a:lnB>
                    <a:lnTlToBr>
                      <a:noFill/>
                    </a:lnTlToBr>
                    <a:lnBlToTr>
                      <a:noFill/>
                    </a:lnBlToTr>
                    <a:solidFill>
                      <a:schemeClr val="bg1"/>
                    </a:solidFill>
                  </a:tcPr>
                </a:tc>
                <a:tc>
                  <a:txBody>
                    <a:bodyPr/>
                    <a:lstStyle/>
                    <a:p>
                      <a:pPr algn="l">
                        <a:buNone/>
                      </a:pPr>
                      <a:r>
                        <a:rPr lang="zh-CN" altLang="en-US">
                          <a:solidFill>
                            <a:schemeClr val="tx1"/>
                          </a:solidFill>
                          <a:uFillTx/>
                          <a:latin typeface="Times New Roman" panose="02020603050405020304" charset="0"/>
                          <a:ea typeface="宋体" panose="02010600030101010101" pitchFamily="2" charset="-122"/>
                          <a:cs typeface="Times New Roman" panose="02020603050405020304" charset="0"/>
                        </a:rPr>
                        <a:t>代表</a:t>
                      </a:r>
                      <a:r>
                        <a:rPr lang="en-US" altLang="zh-CN">
                          <a:solidFill>
                            <a:schemeClr val="tx1"/>
                          </a:solidFill>
                          <a:uFillTx/>
                          <a:latin typeface="Times New Roman" panose="02020603050405020304" charset="0"/>
                          <a:ea typeface="宋体" panose="02010600030101010101" pitchFamily="2" charset="-122"/>
                          <a:cs typeface="Times New Roman" panose="02020603050405020304" charset="0"/>
                        </a:rPr>
                        <a:t>package</a:t>
                      </a:r>
                      <a:r>
                        <a:rPr lang="zh-CN" altLang="en-US">
                          <a:solidFill>
                            <a:schemeClr val="tx1"/>
                          </a:solidFill>
                          <a:uFillTx/>
                          <a:latin typeface="Times New Roman" panose="02020603050405020304" charset="0"/>
                          <a:ea typeface="宋体" panose="02010600030101010101" pitchFamily="2" charset="-122"/>
                          <a:cs typeface="Times New Roman" panose="02020603050405020304" charset="0"/>
                        </a:rPr>
                        <a:t>，即</a:t>
                      </a:r>
                      <a:r>
                        <a:rPr lang="en-US" altLang="zh-CN">
                          <a:solidFill>
                            <a:schemeClr val="tx1"/>
                          </a:solidFill>
                          <a:uFillTx/>
                          <a:latin typeface="Times New Roman" panose="02020603050405020304" charset="0"/>
                          <a:ea typeface="宋体" panose="02010600030101010101" pitchFamily="2" charset="-122"/>
                          <a:cs typeface="Times New Roman" panose="02020603050405020304" charset="0"/>
                        </a:rPr>
                        <a:t>friendly</a:t>
                      </a:r>
                    </a:p>
                  </a:txBody>
                  <a:tcPr anchor="ctr">
                    <a:lnL w="12700">
                      <a:solidFill>
                        <a:schemeClr val="tx1"/>
                      </a:solidFill>
                      <a:prstDash val="solid"/>
                    </a:lnL>
                    <a:lnR>
                      <a:noFill/>
                    </a:lnR>
                    <a:lnT w="12700">
                      <a:solidFill>
                        <a:schemeClr val="tx1"/>
                      </a:solidFill>
                      <a:prstDash val="solid"/>
                    </a:lnT>
                    <a:lnB w="28575">
                      <a:solidFill>
                        <a:schemeClr val="tx1"/>
                      </a:solidFill>
                      <a:prstDash val="soli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grpSp>
        <p:nvGrpSpPr>
          <p:cNvPr id="4" name="组合 3"/>
          <p:cNvGrpSpPr/>
          <p:nvPr/>
        </p:nvGrpSpPr>
        <p:grpSpPr>
          <a:xfrm>
            <a:off x="791151" y="1910080"/>
            <a:ext cx="3713539" cy="460375"/>
            <a:chOff x="1589" y="2769"/>
            <a:chExt cx="5848" cy="725"/>
          </a:xfrm>
        </p:grpSpPr>
        <p:sp>
          <p:nvSpPr>
            <p:cNvPr id="16" name="矩形 15"/>
            <p:cNvSpPr/>
            <p:nvPr>
              <p:custDataLst>
                <p:tags r:id="rId5"/>
              </p:custDataLst>
            </p:nvPr>
          </p:nvSpPr>
          <p:spPr>
            <a:xfrm flipH="1">
              <a:off x="1589" y="2879"/>
              <a:ext cx="56" cy="496"/>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黑体" panose="02010609060101010101" pitchFamily="49" charset="-122"/>
              </a:endParaRPr>
            </a:p>
          </p:txBody>
        </p:sp>
        <p:sp>
          <p:nvSpPr>
            <p:cNvPr id="7" name="文本框 6"/>
            <p:cNvSpPr txBox="1"/>
            <p:nvPr>
              <p:custDataLst>
                <p:tags r:id="rId6"/>
              </p:custDataLst>
            </p:nvPr>
          </p:nvSpPr>
          <p:spPr>
            <a:xfrm>
              <a:off x="1645" y="2769"/>
              <a:ext cx="5792" cy="725"/>
            </a:xfrm>
            <a:prstGeom prst="rect">
              <a:avLst/>
            </a:prstGeom>
            <a:noFill/>
          </p:spPr>
          <p:txBody>
            <a:bodyPr wrap="square" rtlCol="0">
              <a:spAutoFit/>
            </a:bodyPr>
            <a:lstStyle/>
            <a:p>
              <a:r>
                <a:rPr lang="zh-CN" altLang="en-US" sz="2400" b="1" dirty="0">
                  <a:solidFill>
                    <a:srgbClr val="7F7F7F"/>
                  </a:solidFill>
                </a:rPr>
                <a:t>类图和对象图</a:t>
              </a:r>
            </a:p>
          </p:txBody>
        </p:sp>
      </p:grpSp>
      <p:sp>
        <p:nvSpPr>
          <p:cNvPr id="27" name="TextBox 6">
            <a:extLst>
              <a:ext uri="{FF2B5EF4-FFF2-40B4-BE49-F238E27FC236}">
                <a16:creationId xmlns:a16="http://schemas.microsoft.com/office/drawing/2014/main" id="{A486D801-7332-4614-A632-9159A3446B04}"/>
              </a:ext>
            </a:extLst>
          </p:cNvPr>
          <p:cNvSpPr txBox="1"/>
          <p:nvPr>
            <p:custDataLst>
              <p:tags r:id="rId4"/>
            </p:custDataLst>
          </p:nvPr>
        </p:nvSpPr>
        <p:spPr>
          <a:xfrm>
            <a:off x="425450" y="1144905"/>
            <a:ext cx="6809105" cy="578485"/>
          </a:xfrm>
          <a:prstGeom prst="rect">
            <a:avLst/>
          </a:prstGeom>
          <a:noFill/>
        </p:spPr>
        <p:txBody>
          <a:bodyPr wrap="square" lIns="0" tIns="48000" rIns="0" bIns="48000" rtlCol="0">
            <a:noAutofit/>
          </a:bodyPr>
          <a:lstStyle/>
          <a:p>
            <a:r>
              <a:rPr lang="en-US" altLang="zh-CN" sz="2800" b="1" dirty="0">
                <a:solidFill>
                  <a:schemeClr val="tx1">
                    <a:lumMod val="65000"/>
                    <a:lumOff val="35000"/>
                  </a:schemeClr>
                </a:solidFill>
                <a:cs typeface="+mn-ea"/>
                <a:sym typeface="+mn-lt"/>
              </a:rPr>
              <a:t>4.3 UML</a:t>
            </a:r>
            <a:r>
              <a:rPr lang="zh-CN" altLang="en-US" sz="2800" b="1" dirty="0">
                <a:solidFill>
                  <a:schemeClr val="tx1">
                    <a:lumMod val="65000"/>
                    <a:lumOff val="35000"/>
                  </a:schemeClr>
                </a:solidFill>
                <a:cs typeface="+mn-ea"/>
                <a:sym typeface="+mn-lt"/>
              </a:rPr>
              <a:t>建模</a:t>
            </a:r>
            <a:r>
              <a:rPr lang="en-US" altLang="zh-CN" sz="2800" b="1" dirty="0">
                <a:solidFill>
                  <a:schemeClr val="tx1">
                    <a:lumMod val="65000"/>
                    <a:lumOff val="35000"/>
                  </a:schemeClr>
                </a:solidFill>
                <a:cs typeface="+mn-ea"/>
                <a:sym typeface="+mn-lt"/>
              </a:rPr>
              <a:t>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11"/>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9332595" y="0"/>
            <a:ext cx="11690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79802" y="189569"/>
            <a:ext cx="1701793" cy="402590"/>
          </a:xfrm>
          <a:prstGeom prst="rect">
            <a:avLst/>
          </a:prstGeom>
          <a:noFill/>
        </p:spPr>
        <p:txBody>
          <a:bodyPr wrap="square" lIns="0" tIns="48000" rIns="0" bIns="48000" rtlCol="0">
            <a:spAutoFit/>
          </a:bodyPr>
          <a:lstStyle/>
          <a:p>
            <a:pPr algn="ctr"/>
            <a:r>
              <a:rPr lang="en-US" altLang="zh-CN" sz="2000" b="1" dirty="0">
                <a:solidFill>
                  <a:schemeClr val="bg1"/>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6" name="文本框 5"/>
          <p:cNvSpPr txBox="1"/>
          <p:nvPr>
            <p:custDataLst>
              <p:tags r:id="rId1"/>
            </p:custDataLst>
          </p:nvPr>
        </p:nvSpPr>
        <p:spPr>
          <a:xfrm>
            <a:off x="0" y="1922780"/>
            <a:ext cx="11800840" cy="4545965"/>
          </a:xfrm>
          <a:prstGeom prst="rect">
            <a:avLst/>
          </a:prstGeom>
          <a:noFill/>
        </p:spPr>
        <p:txBody>
          <a:bodyPr wrap="square">
            <a:noAutofit/>
          </a:bodyPr>
          <a:lstStyle/>
          <a:p>
            <a:pPr marL="685800" lvl="2" indent="0">
              <a:lnSpc>
                <a:spcPct val="150000"/>
              </a:lnSpc>
              <a:buClr>
                <a:srgbClr val="0054A3"/>
              </a:buClr>
              <a:buFont typeface="Wingdings" panose="05000000000000000000" charset="0"/>
              <a:buNone/>
              <a:defRPr/>
            </a:pPr>
            <a:endParaRPr lang="zh-CN" altLang="en-US" sz="2200" dirty="0">
              <a:solidFill>
                <a:schemeClr val="tx1"/>
              </a:solidFill>
              <a:effectLst/>
              <a:latin typeface="+mn-ea"/>
              <a:cs typeface="+mn-ea"/>
              <a:sym typeface="+mn-lt"/>
            </a:endParaRPr>
          </a:p>
        </p:txBody>
      </p:sp>
      <p:sp>
        <p:nvSpPr>
          <p:cNvPr id="3" name="文本框 2"/>
          <p:cNvSpPr txBox="1"/>
          <p:nvPr>
            <p:custDataLst>
              <p:tags r:id="rId2"/>
            </p:custDataLst>
          </p:nvPr>
        </p:nvSpPr>
        <p:spPr>
          <a:xfrm>
            <a:off x="276860" y="2303780"/>
            <a:ext cx="11113770" cy="4027170"/>
          </a:xfrm>
          <a:prstGeom prst="rect">
            <a:avLst/>
          </a:prstGeom>
          <a:noFill/>
        </p:spPr>
        <p:txBody>
          <a:bodyPr wrap="square">
            <a:noAutofit/>
          </a:bodyPr>
          <a:lstStyle/>
          <a:p>
            <a:pPr marL="1028700" lvl="2" indent="-342900">
              <a:lnSpc>
                <a:spcPct val="150000"/>
              </a:lnSpc>
              <a:buClr>
                <a:srgbClr val="0054A3"/>
              </a:buClr>
              <a:buFont typeface="Wingdings" panose="05000000000000000000" charset="0"/>
              <a:buChar char="p"/>
              <a:defRPr/>
            </a:pPr>
            <a:r>
              <a:rPr lang="zh-CN" altLang="en-US" sz="2400" dirty="0">
                <a:cs typeface="+mn-ea"/>
                <a:sym typeface="+mn-lt"/>
              </a:rPr>
              <a:t>类与类之间的关系：</a:t>
            </a:r>
          </a:p>
          <a:p>
            <a:pPr marL="685800" lvl="2" indent="0">
              <a:lnSpc>
                <a:spcPct val="150000"/>
              </a:lnSpc>
              <a:buClr>
                <a:srgbClr val="0054A3"/>
              </a:buClr>
              <a:buFont typeface="Arial" panose="020B0604020202020204" pitchFamily="34" charset="0"/>
              <a:buNone/>
              <a:defRPr/>
            </a:pPr>
            <a:r>
              <a:rPr lang="zh-CN" altLang="en-US" sz="2400" dirty="0">
                <a:cs typeface="+mn-ea"/>
                <a:sym typeface="+mn-lt"/>
              </a:rPr>
              <a:t>（</a:t>
            </a:r>
            <a:r>
              <a:rPr lang="en-US" altLang="zh-CN" sz="2400" dirty="0">
                <a:cs typeface="+mn-ea"/>
                <a:sym typeface="+mn-lt"/>
              </a:rPr>
              <a:t>1</a:t>
            </a:r>
            <a:r>
              <a:rPr lang="zh-CN" altLang="en-US" sz="2400" dirty="0">
                <a:cs typeface="+mn-ea"/>
                <a:sym typeface="+mn-lt"/>
              </a:rPr>
              <a:t>）继承关系</a:t>
            </a:r>
          </a:p>
          <a:p>
            <a:pPr marL="685800" lvl="2" indent="0">
              <a:lnSpc>
                <a:spcPct val="150000"/>
              </a:lnSpc>
              <a:buClr>
                <a:srgbClr val="0054A3"/>
              </a:buClr>
              <a:buFont typeface="Arial" panose="020B0604020202020204" pitchFamily="34" charset="0"/>
              <a:buNone/>
              <a:defRPr/>
            </a:pPr>
            <a:r>
              <a:rPr lang="zh-CN" altLang="en-US" sz="2400" dirty="0">
                <a:cs typeface="+mn-ea"/>
                <a:sym typeface="+mn-lt"/>
              </a:rPr>
              <a:t>（</a:t>
            </a:r>
            <a:r>
              <a:rPr lang="en-US" altLang="zh-CN" sz="2400" dirty="0">
                <a:cs typeface="+mn-ea"/>
                <a:sym typeface="+mn-lt"/>
              </a:rPr>
              <a:t>2</a:t>
            </a:r>
            <a:r>
              <a:rPr lang="zh-CN" altLang="en-US" sz="2400" dirty="0">
                <a:cs typeface="+mn-ea"/>
                <a:sym typeface="+mn-lt"/>
              </a:rPr>
              <a:t>）关联关系：包括</a:t>
            </a:r>
            <a:r>
              <a:rPr lang="zh-CN" altLang="en-US" sz="2400" dirty="0">
                <a:solidFill>
                  <a:schemeClr val="tx1"/>
                </a:solidFill>
                <a:cs typeface="+mn-ea"/>
                <a:sym typeface="+mn-lt"/>
              </a:rPr>
              <a:t>单向关联关系</a:t>
            </a:r>
          </a:p>
          <a:p>
            <a:pPr marL="685800" lvl="2" indent="0">
              <a:lnSpc>
                <a:spcPct val="150000"/>
              </a:lnSpc>
              <a:buClr>
                <a:srgbClr val="0054A3"/>
              </a:buClr>
              <a:buFont typeface="Arial" panose="020B0604020202020204" pitchFamily="34" charset="0"/>
              <a:buNone/>
              <a:defRPr/>
            </a:pPr>
            <a:r>
              <a:rPr lang="zh-CN" altLang="en-US" sz="2400" dirty="0">
                <a:solidFill>
                  <a:schemeClr val="tx1"/>
                </a:solidFill>
                <a:cs typeface="+mn-ea"/>
                <a:sym typeface="+mn-lt"/>
              </a:rPr>
              <a:t>和</a:t>
            </a:r>
            <a:r>
              <a:rPr lang="zh-CN" altLang="en-US" sz="2400" dirty="0">
                <a:cs typeface="+mn-ea"/>
                <a:sym typeface="+mn-lt"/>
              </a:rPr>
              <a:t>双向关联关系。</a:t>
            </a:r>
          </a:p>
        </p:txBody>
      </p:sp>
      <p:graphicFrame>
        <p:nvGraphicFramePr>
          <p:cNvPr id="4" name="表格 3"/>
          <p:cNvGraphicFramePr/>
          <p:nvPr>
            <p:custDataLst>
              <p:tags r:id="rId3"/>
            </p:custDataLst>
          </p:nvPr>
        </p:nvGraphicFramePr>
        <p:xfrm>
          <a:off x="6915785" y="1714500"/>
          <a:ext cx="4474210" cy="1676400"/>
        </p:xfrm>
        <a:graphic>
          <a:graphicData uri="http://schemas.openxmlformats.org/drawingml/2006/table">
            <a:tbl>
              <a:tblPr firstRow="1" bandRow="1">
                <a:tableStyleId>{5940675A-B579-460E-94D1-54222C63F5DA}</a:tableStyleId>
              </a:tblPr>
              <a:tblGrid>
                <a:gridCol w="4474210">
                  <a:extLst>
                    <a:ext uri="{9D8B030D-6E8A-4147-A177-3AD203B41FA5}">
                      <a16:colId xmlns:a16="http://schemas.microsoft.com/office/drawing/2014/main" val="20000"/>
                    </a:ext>
                  </a:extLst>
                </a:gridCol>
              </a:tblGrid>
              <a:tr h="381000">
                <a:tc>
                  <a:txBody>
                    <a:bodyPr/>
                    <a:lstStyle/>
                    <a:p>
                      <a:pPr algn="ctr">
                        <a:buNone/>
                      </a:pPr>
                      <a:r>
                        <a:rPr lang="en-US" altLang="zh-CN">
                          <a:latin typeface="Times New Roman" panose="02020603050405020304" charset="0"/>
                          <a:cs typeface="Times New Roman" panose="02020603050405020304" charset="0"/>
                        </a:rPr>
                        <a:t>Client</a:t>
                      </a:r>
                    </a:p>
                  </a:txBody>
                  <a:tcPr>
                    <a:lnL w="19050" cmpd="sng">
                      <a:solidFill>
                        <a:schemeClr val="tx1"/>
                      </a:solidFill>
                      <a:prstDash val="solid"/>
                    </a:lnL>
                    <a:lnR w="19050" cmpd="sng">
                      <a:solidFill>
                        <a:schemeClr val="tx1"/>
                      </a:solidFill>
                      <a:prstDash val="solid"/>
                    </a:lnR>
                    <a:lnT w="19050" cmpd="sng">
                      <a:solidFill>
                        <a:schemeClr val="tx1"/>
                      </a:solidFill>
                      <a:prstDash val="solid"/>
                    </a:lnT>
                    <a:lnB w="19050" cmpd="sng">
                      <a:solidFill>
                        <a:schemeClr val="tx1"/>
                      </a:solidFill>
                      <a:prstDash val="solid"/>
                    </a:lnB>
                    <a:solidFill>
                      <a:schemeClr val="bg1"/>
                    </a:solidFill>
                  </a:tcPr>
                </a:tc>
                <a:extLst>
                  <a:ext uri="{0D108BD9-81ED-4DB2-BD59-A6C34878D82A}">
                    <a16:rowId xmlns:a16="http://schemas.microsoft.com/office/drawing/2014/main" val="10000"/>
                  </a:ext>
                </a:extLst>
              </a:tr>
              <a:tr h="381000">
                <a:tc>
                  <a:txBody>
                    <a:bodyPr/>
                    <a:lstStyle/>
                    <a:p>
                      <a:pPr algn="l">
                        <a:buNone/>
                      </a:pPr>
                      <a:r>
                        <a:rPr lang="en-US" altLang="zh-CN">
                          <a:latin typeface="Times New Roman" panose="02020603050405020304" charset="0"/>
                          <a:cs typeface="Times New Roman" panose="02020603050405020304" charset="0"/>
                        </a:rPr>
                        <a:t>-name:String</a:t>
                      </a:r>
                    </a:p>
                  </a:txBody>
                  <a:tcPr>
                    <a:lnL w="19050" cmpd="sng">
                      <a:solidFill>
                        <a:schemeClr val="tx1"/>
                      </a:solidFill>
                      <a:prstDash val="solid"/>
                    </a:lnL>
                    <a:lnR w="19050" cmpd="sng">
                      <a:solidFill>
                        <a:schemeClr val="tx1"/>
                      </a:solidFill>
                      <a:prstDash val="solid"/>
                    </a:lnR>
                    <a:lnT w="19050" cmpd="sng">
                      <a:solidFill>
                        <a:schemeClr val="tx1"/>
                      </a:solidFill>
                      <a:prstDash val="solid"/>
                    </a:lnT>
                    <a:lnB w="19050" cmpd="sng">
                      <a:solidFill>
                        <a:schemeClr val="tx1"/>
                      </a:solidFill>
                      <a:prstDash val="solid"/>
                    </a:lnB>
                    <a:solidFill>
                      <a:schemeClr val="bg1"/>
                    </a:solidFill>
                  </a:tcPr>
                </a:tc>
                <a:extLst>
                  <a:ext uri="{0D108BD9-81ED-4DB2-BD59-A6C34878D82A}">
                    <a16:rowId xmlns:a16="http://schemas.microsoft.com/office/drawing/2014/main" val="10001"/>
                  </a:ext>
                </a:extLst>
              </a:tr>
              <a:tr h="381000">
                <a:tc>
                  <a:txBody>
                    <a:bodyPr/>
                    <a:lstStyle/>
                    <a:p>
                      <a:pPr algn="l">
                        <a:buNone/>
                      </a:pPr>
                      <a:r>
                        <a:rPr lang="en-US" altLang="zh-CN">
                          <a:latin typeface="Times New Roman" panose="02020603050405020304" charset="0"/>
                          <a:cs typeface="Times New Roman" panose="02020603050405020304" charset="0"/>
                        </a:rPr>
                        <a:t>+addBankAccount(account:BankAccount)</a:t>
                      </a:r>
                    </a:p>
                    <a:p>
                      <a:pPr algn="l">
                        <a:buNone/>
                      </a:pPr>
                      <a:r>
                        <a:rPr lang="en-US" altLang="zh-CN">
                          <a:latin typeface="Times New Roman" panose="02020603050405020304" charset="0"/>
                          <a:cs typeface="Times New Roman" panose="02020603050405020304" charset="0"/>
                        </a:rPr>
                        <a:t>+getBankAccount(index:int):BankAccount</a:t>
                      </a:r>
                    </a:p>
                    <a:p>
                      <a:pPr algn="l">
                        <a:buNone/>
                      </a:pPr>
                      <a:r>
                        <a:rPr lang="en-US" altLang="zh-CN">
                          <a:latin typeface="Times New Roman" panose="02020603050405020304" charset="0"/>
                          <a:cs typeface="Times New Roman" panose="02020603050405020304" charset="0"/>
                        </a:rPr>
                        <a:t>+getNumberOfBankAccounts():int</a:t>
                      </a:r>
                    </a:p>
                  </a:txBody>
                  <a:tcPr>
                    <a:lnL w="19050" cmpd="sng">
                      <a:solidFill>
                        <a:schemeClr val="tx1"/>
                      </a:solidFill>
                      <a:prstDash val="solid"/>
                    </a:lnL>
                    <a:lnR w="19050" cmpd="sng">
                      <a:solidFill>
                        <a:schemeClr val="tx1"/>
                      </a:solidFill>
                      <a:prstDash val="solid"/>
                    </a:lnR>
                    <a:lnT w="19050" cmpd="sng">
                      <a:solidFill>
                        <a:schemeClr val="tx1"/>
                      </a:solidFill>
                      <a:prstDash val="solid"/>
                    </a:lnT>
                    <a:lnB w="19050" cmpd="sng">
                      <a:solidFill>
                        <a:schemeClr val="tx1"/>
                      </a:solidFill>
                      <a:prstDash val="solid"/>
                    </a:lnB>
                    <a:solidFill>
                      <a:schemeClr val="bg1"/>
                    </a:solidFill>
                  </a:tcPr>
                </a:tc>
                <a:extLst>
                  <a:ext uri="{0D108BD9-81ED-4DB2-BD59-A6C34878D82A}">
                    <a16:rowId xmlns:a16="http://schemas.microsoft.com/office/drawing/2014/main" val="10002"/>
                  </a:ext>
                </a:extLst>
              </a:tr>
            </a:tbl>
          </a:graphicData>
        </a:graphic>
      </p:graphicFrame>
      <p:graphicFrame>
        <p:nvGraphicFramePr>
          <p:cNvPr id="7" name="表格 6"/>
          <p:cNvGraphicFramePr/>
          <p:nvPr>
            <p:custDataLst>
              <p:tags r:id="rId4"/>
            </p:custDataLst>
          </p:nvPr>
        </p:nvGraphicFramePr>
        <p:xfrm>
          <a:off x="7494270" y="4512945"/>
          <a:ext cx="3315970" cy="1402080"/>
        </p:xfrm>
        <a:graphic>
          <a:graphicData uri="http://schemas.openxmlformats.org/drawingml/2006/table">
            <a:tbl>
              <a:tblPr firstRow="1" bandRow="1">
                <a:tableStyleId>{5940675A-B579-460E-94D1-54222C63F5DA}</a:tableStyleId>
              </a:tblPr>
              <a:tblGrid>
                <a:gridCol w="3315970">
                  <a:extLst>
                    <a:ext uri="{9D8B030D-6E8A-4147-A177-3AD203B41FA5}">
                      <a16:colId xmlns:a16="http://schemas.microsoft.com/office/drawing/2014/main" val="20000"/>
                    </a:ext>
                  </a:extLst>
                </a:gridCol>
              </a:tblGrid>
              <a:tr h="381000">
                <a:tc>
                  <a:txBody>
                    <a:bodyPr/>
                    <a:lstStyle/>
                    <a:p>
                      <a:pPr algn="ctr">
                        <a:buNone/>
                      </a:pPr>
                      <a:r>
                        <a:rPr lang="en-US" altLang="zh-CN">
                          <a:latin typeface="Times New Roman" panose="02020603050405020304" charset="0"/>
                          <a:cs typeface="Times New Roman" panose="02020603050405020304" charset="0"/>
                        </a:rPr>
                        <a:t>BankAccount</a:t>
                      </a:r>
                    </a:p>
                  </a:txBody>
                  <a:tcPr>
                    <a:lnL w="19050" cmpd="sng">
                      <a:solidFill>
                        <a:schemeClr val="tx1"/>
                      </a:solidFill>
                      <a:prstDash val="solid"/>
                    </a:lnL>
                    <a:lnR w="19050" cmpd="sng">
                      <a:solidFill>
                        <a:schemeClr val="tx1"/>
                      </a:solidFill>
                      <a:prstDash val="solid"/>
                    </a:lnR>
                    <a:lnT w="19050" cmpd="sng">
                      <a:solidFill>
                        <a:schemeClr val="tx1"/>
                      </a:solidFill>
                      <a:prstDash val="solid"/>
                    </a:lnT>
                    <a:lnB w="19050" cmpd="sng">
                      <a:solidFill>
                        <a:schemeClr val="tx1"/>
                      </a:solidFill>
                      <a:prstDash val="solid"/>
                    </a:lnB>
                    <a:solidFill>
                      <a:schemeClr val="bg1"/>
                    </a:solidFill>
                  </a:tcPr>
                </a:tc>
                <a:extLst>
                  <a:ext uri="{0D108BD9-81ED-4DB2-BD59-A6C34878D82A}">
                    <a16:rowId xmlns:a16="http://schemas.microsoft.com/office/drawing/2014/main" val="10000"/>
                  </a:ext>
                </a:extLst>
              </a:tr>
              <a:tr h="381000">
                <a:tc>
                  <a:txBody>
                    <a:bodyPr/>
                    <a:lstStyle/>
                    <a:p>
                      <a:pPr algn="l">
                        <a:buNone/>
                      </a:pPr>
                      <a:r>
                        <a:rPr lang="en-US" altLang="zh-CN">
                          <a:latin typeface="Times New Roman" panose="02020603050405020304" charset="0"/>
                          <a:cs typeface="Times New Roman" panose="02020603050405020304" charset="0"/>
                        </a:rPr>
                        <a:t>-balance:double</a:t>
                      </a:r>
                    </a:p>
                  </a:txBody>
                  <a:tcPr>
                    <a:lnL w="19050" cmpd="sng">
                      <a:solidFill>
                        <a:schemeClr val="tx1"/>
                      </a:solidFill>
                      <a:prstDash val="solid"/>
                    </a:lnL>
                    <a:lnR w="19050" cmpd="sng">
                      <a:solidFill>
                        <a:schemeClr val="tx1"/>
                      </a:solidFill>
                      <a:prstDash val="solid"/>
                    </a:lnR>
                    <a:lnT w="19050" cmpd="sng">
                      <a:solidFill>
                        <a:schemeClr val="tx1"/>
                      </a:solidFill>
                      <a:prstDash val="solid"/>
                    </a:lnT>
                    <a:lnB w="19050" cmpd="sng">
                      <a:solidFill>
                        <a:schemeClr val="tx1"/>
                      </a:solidFill>
                      <a:prstDash val="solid"/>
                    </a:lnB>
                    <a:solidFill>
                      <a:schemeClr val="bg1"/>
                    </a:solidFill>
                  </a:tcPr>
                </a:tc>
                <a:extLst>
                  <a:ext uri="{0D108BD9-81ED-4DB2-BD59-A6C34878D82A}">
                    <a16:rowId xmlns:a16="http://schemas.microsoft.com/office/drawing/2014/main" val="10001"/>
                  </a:ext>
                </a:extLst>
              </a:tr>
              <a:tr h="381000">
                <a:tc>
                  <a:txBody>
                    <a:bodyPr/>
                    <a:lstStyle/>
                    <a:p>
                      <a:pPr algn="l">
                        <a:buNone/>
                      </a:pPr>
                      <a:r>
                        <a:rPr lang="en-US" altLang="zh-CN">
                          <a:latin typeface="Times New Roman" panose="02020603050405020304" charset="0"/>
                          <a:cs typeface="Times New Roman" panose="02020603050405020304" charset="0"/>
                        </a:rPr>
                        <a:t>+deposit(amount:double)</a:t>
                      </a:r>
                    </a:p>
                    <a:p>
                      <a:pPr algn="l">
                        <a:buNone/>
                      </a:pPr>
                      <a:r>
                        <a:rPr lang="en-US" altLang="zh-CN">
                          <a:latin typeface="Times New Roman" panose="02020603050405020304" charset="0"/>
                          <a:cs typeface="Times New Roman" panose="02020603050405020304" charset="0"/>
                        </a:rPr>
                        <a:t>+withdraw(amount:double)</a:t>
                      </a:r>
                    </a:p>
                  </a:txBody>
                  <a:tcPr>
                    <a:lnL w="19050" cmpd="sng">
                      <a:solidFill>
                        <a:schemeClr val="tx1"/>
                      </a:solidFill>
                      <a:prstDash val="solid"/>
                    </a:lnL>
                    <a:lnR w="19050" cmpd="sng">
                      <a:solidFill>
                        <a:schemeClr val="tx1"/>
                      </a:solidFill>
                      <a:prstDash val="solid"/>
                    </a:lnR>
                    <a:lnT w="19050" cmpd="sng">
                      <a:solidFill>
                        <a:schemeClr val="tx1"/>
                      </a:solidFill>
                      <a:prstDash val="solid"/>
                    </a:lnT>
                    <a:lnB w="19050" cmpd="sng">
                      <a:solidFill>
                        <a:schemeClr val="tx1"/>
                      </a:solidFill>
                      <a:prstDash val="solid"/>
                    </a:lnB>
                    <a:solidFill>
                      <a:schemeClr val="bg1"/>
                    </a:solidFill>
                  </a:tcPr>
                </a:tc>
                <a:extLst>
                  <a:ext uri="{0D108BD9-81ED-4DB2-BD59-A6C34878D82A}">
                    <a16:rowId xmlns:a16="http://schemas.microsoft.com/office/drawing/2014/main" val="10002"/>
                  </a:ext>
                </a:extLst>
              </a:tr>
            </a:tbl>
          </a:graphicData>
        </a:graphic>
      </p:graphicFrame>
      <p:cxnSp>
        <p:nvCxnSpPr>
          <p:cNvPr id="8" name="直接箭头连接符 7"/>
          <p:cNvCxnSpPr>
            <a:stCxn id="4" idx="2"/>
            <a:endCxn id="7" idx="0"/>
          </p:cNvCxnSpPr>
          <p:nvPr/>
        </p:nvCxnSpPr>
        <p:spPr>
          <a:xfrm flipH="1">
            <a:off x="9152255" y="3390900"/>
            <a:ext cx="635" cy="1122045"/>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9152890" y="3352800"/>
            <a:ext cx="1151255" cy="1198880"/>
          </a:xfrm>
          <a:prstGeom prst="rect">
            <a:avLst/>
          </a:prstGeom>
          <a:noFill/>
        </p:spPr>
        <p:txBody>
          <a:bodyPr wrap="square" rtlCol="0">
            <a:spAutoFit/>
          </a:bodyPr>
          <a:lstStyle/>
          <a:p>
            <a:r>
              <a:rPr lang="en-US" altLang="zh-CN">
                <a:latin typeface="Times New Roman" panose="02020603050405020304" charset="0"/>
                <a:cs typeface="Times New Roman" panose="02020603050405020304" charset="0"/>
              </a:rPr>
              <a:t>1</a:t>
            </a:r>
          </a:p>
          <a:p>
            <a:endParaRPr lang="en-US" altLang="zh-CN">
              <a:latin typeface="Times New Roman" panose="02020603050405020304" charset="0"/>
              <a:cs typeface="Times New Roman" panose="02020603050405020304" charset="0"/>
            </a:endParaRPr>
          </a:p>
          <a:p>
            <a:endParaRPr lang="en-US" altLang="zh-CN">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1-account</a:t>
            </a:r>
          </a:p>
        </p:txBody>
      </p:sp>
      <p:sp>
        <p:nvSpPr>
          <p:cNvPr id="10" name="文本框 9"/>
          <p:cNvSpPr txBox="1"/>
          <p:nvPr>
            <p:custDataLst>
              <p:tags r:id="rId5"/>
            </p:custDataLst>
          </p:nvPr>
        </p:nvSpPr>
        <p:spPr>
          <a:xfrm>
            <a:off x="8336280" y="6331585"/>
            <a:ext cx="1633220" cy="368300"/>
          </a:xfrm>
          <a:prstGeom prst="rect">
            <a:avLst/>
          </a:prstGeom>
          <a:noFill/>
        </p:spPr>
        <p:txBody>
          <a:bodyPr wrap="square" rtlCol="0">
            <a:spAutoFit/>
          </a:bodyPr>
          <a:lstStyle/>
          <a:p>
            <a:r>
              <a:rPr lang="zh-CN" altLang="en-US"/>
              <a:t>单向关联关系</a:t>
            </a:r>
          </a:p>
        </p:txBody>
      </p:sp>
      <p:grpSp>
        <p:nvGrpSpPr>
          <p:cNvPr id="11" name="组合 10"/>
          <p:cNvGrpSpPr/>
          <p:nvPr/>
        </p:nvGrpSpPr>
        <p:grpSpPr>
          <a:xfrm>
            <a:off x="791151" y="1910080"/>
            <a:ext cx="3713539" cy="460375"/>
            <a:chOff x="1589" y="2769"/>
            <a:chExt cx="5848" cy="725"/>
          </a:xfrm>
        </p:grpSpPr>
        <p:sp>
          <p:nvSpPr>
            <p:cNvPr id="16" name="矩形 15"/>
            <p:cNvSpPr/>
            <p:nvPr>
              <p:custDataLst>
                <p:tags r:id="rId7"/>
              </p:custDataLst>
            </p:nvPr>
          </p:nvSpPr>
          <p:spPr>
            <a:xfrm flipH="1">
              <a:off x="1589" y="2879"/>
              <a:ext cx="56" cy="496"/>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黑体" panose="02010609060101010101" pitchFamily="49" charset="-122"/>
              </a:endParaRPr>
            </a:p>
          </p:txBody>
        </p:sp>
        <p:sp>
          <p:nvSpPr>
            <p:cNvPr id="12" name="文本框 11"/>
            <p:cNvSpPr txBox="1"/>
            <p:nvPr>
              <p:custDataLst>
                <p:tags r:id="rId8"/>
              </p:custDataLst>
            </p:nvPr>
          </p:nvSpPr>
          <p:spPr>
            <a:xfrm>
              <a:off x="1645" y="2769"/>
              <a:ext cx="5792" cy="725"/>
            </a:xfrm>
            <a:prstGeom prst="rect">
              <a:avLst/>
            </a:prstGeom>
            <a:noFill/>
          </p:spPr>
          <p:txBody>
            <a:bodyPr wrap="square" rtlCol="0">
              <a:spAutoFit/>
            </a:bodyPr>
            <a:lstStyle/>
            <a:p>
              <a:r>
                <a:rPr lang="zh-CN" altLang="en-US" sz="2400" b="1" dirty="0">
                  <a:solidFill>
                    <a:srgbClr val="7F7F7F"/>
                  </a:solidFill>
                </a:rPr>
                <a:t>类图和对象图</a:t>
              </a:r>
            </a:p>
          </p:txBody>
        </p:sp>
      </p:grpSp>
      <p:sp>
        <p:nvSpPr>
          <p:cNvPr id="27" name="TextBox 6">
            <a:extLst>
              <a:ext uri="{FF2B5EF4-FFF2-40B4-BE49-F238E27FC236}">
                <a16:creationId xmlns:a16="http://schemas.microsoft.com/office/drawing/2014/main" id="{69CA6CB4-A2AA-4A2B-A7CB-3B0EAA089FB1}"/>
              </a:ext>
            </a:extLst>
          </p:cNvPr>
          <p:cNvSpPr txBox="1"/>
          <p:nvPr>
            <p:custDataLst>
              <p:tags r:id="rId6"/>
            </p:custDataLst>
          </p:nvPr>
        </p:nvSpPr>
        <p:spPr>
          <a:xfrm>
            <a:off x="425450" y="1144905"/>
            <a:ext cx="6809105" cy="578485"/>
          </a:xfrm>
          <a:prstGeom prst="rect">
            <a:avLst/>
          </a:prstGeom>
          <a:noFill/>
        </p:spPr>
        <p:txBody>
          <a:bodyPr wrap="square" lIns="0" tIns="48000" rIns="0" bIns="48000" rtlCol="0">
            <a:noAutofit/>
          </a:bodyPr>
          <a:lstStyle/>
          <a:p>
            <a:r>
              <a:rPr lang="en-US" altLang="zh-CN" sz="2800" b="1" dirty="0">
                <a:solidFill>
                  <a:schemeClr val="tx1">
                    <a:lumMod val="65000"/>
                    <a:lumOff val="35000"/>
                  </a:schemeClr>
                </a:solidFill>
                <a:cs typeface="+mn-ea"/>
                <a:sym typeface="+mn-lt"/>
              </a:rPr>
              <a:t>4.3 UML</a:t>
            </a:r>
            <a:r>
              <a:rPr lang="zh-CN" altLang="en-US" sz="2800" b="1" dirty="0">
                <a:solidFill>
                  <a:schemeClr val="tx1">
                    <a:lumMod val="65000"/>
                    <a:lumOff val="35000"/>
                  </a:schemeClr>
                </a:solidFill>
                <a:cs typeface="+mn-ea"/>
                <a:sym typeface="+mn-lt"/>
              </a:rPr>
              <a:t>建模</a:t>
            </a:r>
            <a:r>
              <a:rPr lang="en-US" altLang="zh-CN" sz="2800" b="1" dirty="0">
                <a:solidFill>
                  <a:schemeClr val="tx1">
                    <a:lumMod val="65000"/>
                    <a:lumOff val="35000"/>
                  </a:schemeClr>
                </a:solidFill>
                <a:cs typeface="+mn-ea"/>
                <a:sym typeface="+mn-lt"/>
              </a:rPr>
              <a:t>	</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10"/>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9332595" y="0"/>
            <a:ext cx="11690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79802" y="189569"/>
            <a:ext cx="1701793" cy="402590"/>
          </a:xfrm>
          <a:prstGeom prst="rect">
            <a:avLst/>
          </a:prstGeom>
          <a:noFill/>
        </p:spPr>
        <p:txBody>
          <a:bodyPr wrap="square" lIns="0" tIns="48000" rIns="0" bIns="48000" rtlCol="0">
            <a:spAutoFit/>
          </a:bodyPr>
          <a:lstStyle/>
          <a:p>
            <a:pPr algn="ctr"/>
            <a:r>
              <a:rPr lang="en-US" altLang="zh-CN" sz="2000" b="1" dirty="0">
                <a:solidFill>
                  <a:schemeClr val="bg1"/>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6" name="文本框 5"/>
          <p:cNvSpPr txBox="1"/>
          <p:nvPr>
            <p:custDataLst>
              <p:tags r:id="rId1"/>
            </p:custDataLst>
          </p:nvPr>
        </p:nvSpPr>
        <p:spPr>
          <a:xfrm>
            <a:off x="0" y="1922780"/>
            <a:ext cx="11800840" cy="4545965"/>
          </a:xfrm>
          <a:prstGeom prst="rect">
            <a:avLst/>
          </a:prstGeom>
          <a:noFill/>
        </p:spPr>
        <p:txBody>
          <a:bodyPr wrap="square">
            <a:noAutofit/>
          </a:bodyPr>
          <a:lstStyle/>
          <a:p>
            <a:pPr marL="685800" lvl="2" indent="0">
              <a:lnSpc>
                <a:spcPct val="150000"/>
              </a:lnSpc>
              <a:buClr>
                <a:srgbClr val="0054A3"/>
              </a:buClr>
              <a:buFont typeface="Wingdings" panose="05000000000000000000" charset="0"/>
              <a:buNone/>
              <a:defRPr/>
            </a:pPr>
            <a:endParaRPr lang="zh-CN" altLang="en-US" sz="2200" dirty="0">
              <a:solidFill>
                <a:schemeClr val="tx1"/>
              </a:solidFill>
              <a:effectLst/>
              <a:latin typeface="+mn-ea"/>
              <a:cs typeface="+mn-ea"/>
              <a:sym typeface="+mn-lt"/>
            </a:endParaRPr>
          </a:p>
        </p:txBody>
      </p:sp>
      <p:sp>
        <p:nvSpPr>
          <p:cNvPr id="3" name="文本框 2"/>
          <p:cNvSpPr txBox="1"/>
          <p:nvPr>
            <p:custDataLst>
              <p:tags r:id="rId2"/>
            </p:custDataLst>
          </p:nvPr>
        </p:nvSpPr>
        <p:spPr>
          <a:xfrm>
            <a:off x="276860" y="2227580"/>
            <a:ext cx="11113770" cy="4240530"/>
          </a:xfrm>
          <a:prstGeom prst="rect">
            <a:avLst/>
          </a:prstGeom>
          <a:noFill/>
        </p:spPr>
        <p:txBody>
          <a:bodyPr wrap="square">
            <a:noAutofit/>
          </a:bodyPr>
          <a:lstStyle/>
          <a:p>
            <a:pPr marL="1028700" lvl="2" indent="-342900">
              <a:lnSpc>
                <a:spcPct val="150000"/>
              </a:lnSpc>
              <a:buClr>
                <a:srgbClr val="0054A3"/>
              </a:buClr>
              <a:buFont typeface="Wingdings" panose="05000000000000000000" charset="0"/>
              <a:buChar char="p"/>
              <a:defRPr/>
            </a:pPr>
            <a:r>
              <a:rPr lang="zh-CN" altLang="en-US" sz="2400" dirty="0">
                <a:cs typeface="+mn-ea"/>
                <a:sym typeface="+mn-lt"/>
              </a:rPr>
              <a:t>类与类之间常用的关联数量表示及其含义有以下几种：</a:t>
            </a:r>
          </a:p>
          <a:p>
            <a:pPr marL="1485900" lvl="3" indent="-342900">
              <a:lnSpc>
                <a:spcPct val="150000"/>
              </a:lnSpc>
              <a:buClr>
                <a:srgbClr val="0054A3"/>
              </a:buClr>
              <a:buFont typeface="Arial" panose="020B0604020202020204" pitchFamily="34" charset="0"/>
              <a:buChar char="•"/>
              <a:defRPr/>
            </a:pPr>
            <a:r>
              <a:rPr lang="zh-CN" altLang="en-US" sz="2400" dirty="0">
                <a:cs typeface="+mn-ea"/>
                <a:sym typeface="+mn-lt"/>
              </a:rPr>
              <a:t>具体数字</a:t>
            </a:r>
            <a:r>
              <a:rPr lang="en-US" altLang="zh-CN" sz="2400" dirty="0">
                <a:cs typeface="+mn-ea"/>
                <a:sym typeface="+mn-lt"/>
              </a:rPr>
              <a:t>	</a:t>
            </a:r>
            <a:r>
              <a:rPr lang="zh-CN" altLang="en-US" sz="2400" dirty="0">
                <a:cs typeface="+mn-ea"/>
                <a:sym typeface="+mn-lt"/>
              </a:rPr>
              <a:t>：</a:t>
            </a:r>
            <a:r>
              <a:rPr lang="en-US" altLang="zh-CN" sz="2400" dirty="0">
                <a:cs typeface="+mn-ea"/>
                <a:sym typeface="+mn-lt"/>
              </a:rPr>
              <a:t>1</a:t>
            </a:r>
            <a:r>
              <a:rPr lang="zh-CN" altLang="en-US" sz="2400" dirty="0">
                <a:cs typeface="+mn-ea"/>
                <a:sym typeface="+mn-lt"/>
              </a:rPr>
              <a:t>、</a:t>
            </a:r>
            <a:r>
              <a:rPr lang="en-US" altLang="zh-CN" sz="2400" dirty="0">
                <a:cs typeface="+mn-ea"/>
                <a:sym typeface="+mn-lt"/>
              </a:rPr>
              <a:t>2</a:t>
            </a:r>
            <a:r>
              <a:rPr lang="zh-CN" altLang="en-US" sz="2400" dirty="0">
                <a:cs typeface="+mn-ea"/>
                <a:sym typeface="+mn-lt"/>
              </a:rPr>
              <a:t>、</a:t>
            </a:r>
            <a:r>
              <a:rPr lang="en-US" altLang="zh-CN" sz="2400" dirty="0">
                <a:cs typeface="+mn-ea"/>
                <a:sym typeface="+mn-lt"/>
              </a:rPr>
              <a:t>...</a:t>
            </a:r>
            <a:endParaRPr lang="zh-CN" altLang="en-US" sz="2400" dirty="0">
              <a:cs typeface="+mn-ea"/>
              <a:sym typeface="+mn-lt"/>
            </a:endParaRPr>
          </a:p>
          <a:p>
            <a:pPr marL="1485900" lvl="3" indent="-342900">
              <a:lnSpc>
                <a:spcPct val="150000"/>
              </a:lnSpc>
              <a:buClr>
                <a:srgbClr val="0054A3"/>
              </a:buClr>
              <a:buFont typeface="Arial" panose="020B0604020202020204" pitchFamily="34" charset="0"/>
              <a:buChar char="•"/>
              <a:defRPr/>
            </a:pPr>
            <a:r>
              <a:rPr lang="zh-CN" altLang="en-US" sz="2400" dirty="0">
                <a:latin typeface="微软雅黑" panose="020B0503020204020204" pitchFamily="34" charset="-122"/>
                <a:ea typeface="微软雅黑" panose="020B0503020204020204" pitchFamily="34" charset="-122"/>
                <a:cs typeface="+mn-ea"/>
                <a:sym typeface="+mn-lt"/>
              </a:rPr>
              <a:t>∗</a:t>
            </a:r>
            <a:r>
              <a:rPr lang="zh-CN" altLang="en-US" sz="2400" dirty="0">
                <a:cs typeface="+mn-ea"/>
                <a:sym typeface="+mn-lt"/>
              </a:rPr>
              <a:t>或</a:t>
            </a:r>
            <a:r>
              <a:rPr lang="en-US" altLang="zh-CN" sz="2400" dirty="0">
                <a:cs typeface="+mn-ea"/>
                <a:sym typeface="+mn-lt"/>
              </a:rPr>
              <a:t>0..</a:t>
            </a:r>
            <a:r>
              <a:rPr lang="zh-CN" altLang="en-US" sz="2400" dirty="0">
                <a:latin typeface="微软雅黑" panose="020B0503020204020204" pitchFamily="34" charset="-122"/>
                <a:ea typeface="微软雅黑" panose="020B0503020204020204" pitchFamily="34" charset="-122"/>
                <a:cs typeface="+mn-ea"/>
                <a:sym typeface="+mn-lt"/>
              </a:rPr>
              <a:t>∗</a:t>
            </a:r>
            <a:r>
              <a:rPr lang="zh-CN" altLang="en-US" sz="2400" dirty="0">
                <a:cs typeface="+mn-ea"/>
                <a:sym typeface="+mn-lt"/>
              </a:rPr>
              <a:t>：</a:t>
            </a:r>
            <a:r>
              <a:rPr lang="en-US" altLang="zh-CN" sz="2400" dirty="0">
                <a:cs typeface="+mn-ea"/>
                <a:sym typeface="+mn-lt"/>
              </a:rPr>
              <a:t>0</a:t>
            </a:r>
            <a:r>
              <a:rPr lang="zh-CN" altLang="en-US" sz="2400" dirty="0">
                <a:cs typeface="+mn-ea"/>
                <a:sym typeface="+mn-lt"/>
              </a:rPr>
              <a:t>到任意多个</a:t>
            </a:r>
          </a:p>
          <a:p>
            <a:pPr marL="1485900" lvl="3" indent="-342900">
              <a:lnSpc>
                <a:spcPct val="150000"/>
              </a:lnSpc>
              <a:buClr>
                <a:srgbClr val="0054A3"/>
              </a:buClr>
              <a:buFont typeface="Arial" panose="020B0604020202020204" pitchFamily="34" charset="0"/>
              <a:buChar char="•"/>
              <a:defRPr/>
            </a:pPr>
            <a:r>
              <a:rPr lang="en-US" altLang="zh-CN" sz="2400" dirty="0">
                <a:cs typeface="+mn-ea"/>
                <a:sym typeface="+mn-lt"/>
              </a:rPr>
              <a:t>0..1</a:t>
            </a:r>
            <a:r>
              <a:rPr lang="zh-CN" altLang="en-US" sz="2400" dirty="0">
                <a:cs typeface="+mn-ea"/>
                <a:sym typeface="+mn-lt"/>
              </a:rPr>
              <a:t>：</a:t>
            </a:r>
            <a:r>
              <a:rPr lang="en-US" altLang="zh-CN" sz="2400" dirty="0">
                <a:cs typeface="+mn-ea"/>
                <a:sym typeface="+mn-lt"/>
              </a:rPr>
              <a:t>0</a:t>
            </a:r>
            <a:r>
              <a:rPr lang="zh-CN" altLang="en-US" sz="2400" dirty="0">
                <a:cs typeface="+mn-ea"/>
                <a:sym typeface="+mn-lt"/>
              </a:rPr>
              <a:t>个或</a:t>
            </a:r>
            <a:r>
              <a:rPr lang="en-US" altLang="zh-CN" sz="2400" dirty="0">
                <a:cs typeface="+mn-ea"/>
                <a:sym typeface="+mn-lt"/>
              </a:rPr>
              <a:t>1</a:t>
            </a:r>
            <a:r>
              <a:rPr lang="zh-CN" altLang="en-US" sz="2400" dirty="0">
                <a:cs typeface="+mn-ea"/>
                <a:sym typeface="+mn-lt"/>
              </a:rPr>
              <a:t>个</a:t>
            </a:r>
          </a:p>
          <a:p>
            <a:pPr marL="1485900" lvl="3" indent="-342900">
              <a:lnSpc>
                <a:spcPct val="150000"/>
              </a:lnSpc>
              <a:buClr>
                <a:srgbClr val="0054A3"/>
              </a:buClr>
              <a:buFont typeface="Arial" panose="020B0604020202020204" pitchFamily="34" charset="0"/>
              <a:buChar char="•"/>
              <a:defRPr/>
            </a:pPr>
            <a:r>
              <a:rPr lang="en-US" altLang="zh-CN" sz="2400" dirty="0">
                <a:cs typeface="+mn-ea"/>
                <a:sym typeface="+mn-lt"/>
              </a:rPr>
              <a:t>1..</a:t>
            </a:r>
            <a:r>
              <a:rPr lang="zh-CN" altLang="en-US" sz="2400" dirty="0">
                <a:latin typeface="微软雅黑" panose="020B0503020204020204" pitchFamily="34" charset="-122"/>
                <a:ea typeface="微软雅黑" panose="020B0503020204020204" pitchFamily="34" charset="-122"/>
                <a:cs typeface="+mn-ea"/>
                <a:sym typeface="+mn-lt"/>
              </a:rPr>
              <a:t>∗</a:t>
            </a:r>
            <a:r>
              <a:rPr lang="zh-CN" altLang="en-US" sz="2400" dirty="0">
                <a:cs typeface="+mn-ea"/>
                <a:sym typeface="+mn-lt"/>
              </a:rPr>
              <a:t>：</a:t>
            </a:r>
            <a:r>
              <a:rPr lang="en-US" altLang="zh-CN" sz="2400" dirty="0">
                <a:cs typeface="+mn-ea"/>
                <a:sym typeface="+mn-lt"/>
              </a:rPr>
              <a:t>1</a:t>
            </a:r>
            <a:r>
              <a:rPr lang="zh-CN" altLang="en-US" sz="2400" dirty="0">
                <a:cs typeface="+mn-ea"/>
                <a:sym typeface="+mn-lt"/>
              </a:rPr>
              <a:t>到任意多个</a:t>
            </a:r>
          </a:p>
        </p:txBody>
      </p:sp>
      <p:graphicFrame>
        <p:nvGraphicFramePr>
          <p:cNvPr id="4" name="表格 3"/>
          <p:cNvGraphicFramePr/>
          <p:nvPr>
            <p:custDataLst>
              <p:tags r:id="rId3"/>
            </p:custDataLst>
          </p:nvPr>
        </p:nvGraphicFramePr>
        <p:xfrm>
          <a:off x="2783205" y="5153660"/>
          <a:ext cx="1725930" cy="1143000"/>
        </p:xfrm>
        <a:graphic>
          <a:graphicData uri="http://schemas.openxmlformats.org/drawingml/2006/table">
            <a:tbl>
              <a:tblPr firstRow="1" bandRow="1">
                <a:tableStyleId>{5940675A-B579-460E-94D1-54222C63F5DA}</a:tableStyleId>
              </a:tblPr>
              <a:tblGrid>
                <a:gridCol w="1725930">
                  <a:extLst>
                    <a:ext uri="{9D8B030D-6E8A-4147-A177-3AD203B41FA5}">
                      <a16:colId xmlns:a16="http://schemas.microsoft.com/office/drawing/2014/main" val="20000"/>
                    </a:ext>
                  </a:extLst>
                </a:gridCol>
              </a:tblGrid>
              <a:tr h="381000">
                <a:tc>
                  <a:txBody>
                    <a:bodyPr/>
                    <a:lstStyle/>
                    <a:p>
                      <a:pPr algn="ctr">
                        <a:buNone/>
                      </a:pPr>
                      <a:r>
                        <a:rPr lang="en-US" altLang="zh-CN">
                          <a:latin typeface="Times New Roman" panose="02020603050405020304" charset="0"/>
                          <a:cs typeface="Times New Roman" panose="02020603050405020304" charset="0"/>
                        </a:rPr>
                        <a:t>Student</a:t>
                      </a:r>
                    </a:p>
                  </a:txBody>
                  <a:tcPr>
                    <a:lnL w="19050" cmpd="sng">
                      <a:solidFill>
                        <a:schemeClr val="tx1"/>
                      </a:solidFill>
                      <a:prstDash val="solid"/>
                    </a:lnL>
                    <a:lnR w="19050" cmpd="sng">
                      <a:solidFill>
                        <a:schemeClr val="tx1"/>
                      </a:solidFill>
                      <a:prstDash val="solid"/>
                    </a:lnR>
                    <a:lnT w="19050" cmpd="sng">
                      <a:solidFill>
                        <a:schemeClr val="tx1"/>
                      </a:solidFill>
                      <a:prstDash val="solid"/>
                    </a:lnT>
                    <a:lnB w="19050" cmpd="sng">
                      <a:solidFill>
                        <a:schemeClr val="tx1"/>
                      </a:solidFill>
                      <a:prstDash val="solid"/>
                    </a:lnB>
                    <a:solidFill>
                      <a:schemeClr val="bg1"/>
                    </a:solidFill>
                  </a:tcPr>
                </a:tc>
                <a:extLst>
                  <a:ext uri="{0D108BD9-81ED-4DB2-BD59-A6C34878D82A}">
                    <a16:rowId xmlns:a16="http://schemas.microsoft.com/office/drawing/2014/main" val="10000"/>
                  </a:ext>
                </a:extLst>
              </a:tr>
              <a:tr h="381000">
                <a:tc>
                  <a:txBody>
                    <a:bodyPr/>
                    <a:lstStyle/>
                    <a:p>
                      <a:pPr algn="l">
                        <a:buNone/>
                      </a:pPr>
                      <a:endParaRPr lang="en-US" altLang="zh-CN">
                        <a:latin typeface="Times New Roman" panose="02020603050405020304" charset="0"/>
                        <a:cs typeface="Times New Roman" panose="02020603050405020304" charset="0"/>
                      </a:endParaRPr>
                    </a:p>
                  </a:txBody>
                  <a:tcPr>
                    <a:lnL w="19050" cmpd="sng">
                      <a:solidFill>
                        <a:schemeClr val="tx1"/>
                      </a:solidFill>
                      <a:prstDash val="solid"/>
                    </a:lnL>
                    <a:lnR w="19050" cmpd="sng">
                      <a:solidFill>
                        <a:schemeClr val="tx1"/>
                      </a:solidFill>
                      <a:prstDash val="solid"/>
                    </a:lnR>
                    <a:lnT w="19050" cmpd="sng">
                      <a:solidFill>
                        <a:schemeClr val="tx1"/>
                      </a:solidFill>
                      <a:prstDash val="solid"/>
                    </a:lnT>
                    <a:lnB w="19050" cmpd="sng">
                      <a:solidFill>
                        <a:schemeClr val="tx1"/>
                      </a:solidFill>
                      <a:prstDash val="solid"/>
                    </a:lnB>
                    <a:solidFill>
                      <a:schemeClr val="bg1"/>
                    </a:solidFill>
                  </a:tcPr>
                </a:tc>
                <a:extLst>
                  <a:ext uri="{0D108BD9-81ED-4DB2-BD59-A6C34878D82A}">
                    <a16:rowId xmlns:a16="http://schemas.microsoft.com/office/drawing/2014/main" val="10001"/>
                  </a:ext>
                </a:extLst>
              </a:tr>
              <a:tr h="381000">
                <a:tc>
                  <a:txBody>
                    <a:bodyPr/>
                    <a:lstStyle/>
                    <a:p>
                      <a:pPr algn="l">
                        <a:buNone/>
                      </a:pPr>
                      <a:endParaRPr lang="en-US" altLang="zh-CN">
                        <a:latin typeface="Times New Roman" panose="02020603050405020304" charset="0"/>
                        <a:cs typeface="Times New Roman" panose="02020603050405020304" charset="0"/>
                      </a:endParaRPr>
                    </a:p>
                  </a:txBody>
                  <a:tcPr>
                    <a:lnL w="19050" cmpd="sng">
                      <a:solidFill>
                        <a:schemeClr val="tx1"/>
                      </a:solidFill>
                      <a:prstDash val="solid"/>
                    </a:lnL>
                    <a:lnR w="19050" cmpd="sng">
                      <a:solidFill>
                        <a:schemeClr val="tx1"/>
                      </a:solidFill>
                      <a:prstDash val="solid"/>
                    </a:lnR>
                    <a:lnT w="19050" cmpd="sng">
                      <a:solidFill>
                        <a:schemeClr val="tx1"/>
                      </a:solidFill>
                      <a:prstDash val="solid"/>
                    </a:lnT>
                    <a:lnB w="19050" cmpd="sng">
                      <a:solidFill>
                        <a:schemeClr val="tx1"/>
                      </a:solidFill>
                      <a:prstDash val="solid"/>
                    </a:lnB>
                    <a:solidFill>
                      <a:schemeClr val="bg1"/>
                    </a:solidFill>
                  </a:tcPr>
                </a:tc>
                <a:extLst>
                  <a:ext uri="{0D108BD9-81ED-4DB2-BD59-A6C34878D82A}">
                    <a16:rowId xmlns:a16="http://schemas.microsoft.com/office/drawing/2014/main" val="10002"/>
                  </a:ext>
                </a:extLst>
              </a:tr>
            </a:tbl>
          </a:graphicData>
        </a:graphic>
      </p:graphicFrame>
      <p:graphicFrame>
        <p:nvGraphicFramePr>
          <p:cNvPr id="7" name="表格 6"/>
          <p:cNvGraphicFramePr/>
          <p:nvPr>
            <p:custDataLst>
              <p:tags r:id="rId4"/>
            </p:custDataLst>
          </p:nvPr>
        </p:nvGraphicFramePr>
        <p:xfrm>
          <a:off x="8456295" y="5153660"/>
          <a:ext cx="1725930" cy="1134110"/>
        </p:xfrm>
        <a:graphic>
          <a:graphicData uri="http://schemas.openxmlformats.org/drawingml/2006/table">
            <a:tbl>
              <a:tblPr firstRow="1" bandRow="1">
                <a:tableStyleId>{5940675A-B579-460E-94D1-54222C63F5DA}</a:tableStyleId>
              </a:tblPr>
              <a:tblGrid>
                <a:gridCol w="1725930">
                  <a:extLst>
                    <a:ext uri="{9D8B030D-6E8A-4147-A177-3AD203B41FA5}">
                      <a16:colId xmlns:a16="http://schemas.microsoft.com/office/drawing/2014/main" val="20000"/>
                    </a:ext>
                  </a:extLst>
                </a:gridCol>
              </a:tblGrid>
              <a:tr h="402590">
                <a:tc>
                  <a:txBody>
                    <a:bodyPr/>
                    <a:lstStyle/>
                    <a:p>
                      <a:pPr algn="ctr">
                        <a:buNone/>
                      </a:pPr>
                      <a:r>
                        <a:rPr lang="en-US" altLang="zh-CN">
                          <a:latin typeface="Times New Roman" panose="02020603050405020304" charset="0"/>
                          <a:cs typeface="Times New Roman" panose="02020603050405020304" charset="0"/>
                        </a:rPr>
                        <a:t>Course</a:t>
                      </a:r>
                    </a:p>
                  </a:txBody>
                  <a:tcPr>
                    <a:lnL w="19050" cmpd="sng">
                      <a:solidFill>
                        <a:schemeClr val="tx1"/>
                      </a:solidFill>
                      <a:prstDash val="solid"/>
                    </a:lnL>
                    <a:lnR w="19050" cmpd="sng">
                      <a:solidFill>
                        <a:schemeClr val="tx1"/>
                      </a:solidFill>
                      <a:prstDash val="solid"/>
                    </a:lnR>
                    <a:lnT w="19050" cmpd="sng">
                      <a:solidFill>
                        <a:schemeClr val="tx1"/>
                      </a:solidFill>
                      <a:prstDash val="solid"/>
                    </a:lnT>
                    <a:lnB w="19050" cmpd="sng">
                      <a:solidFill>
                        <a:schemeClr val="tx1"/>
                      </a:solidFill>
                      <a:prstDash val="solid"/>
                    </a:lnB>
                    <a:solidFill>
                      <a:schemeClr val="bg1"/>
                    </a:solidFill>
                  </a:tcPr>
                </a:tc>
                <a:extLst>
                  <a:ext uri="{0D108BD9-81ED-4DB2-BD59-A6C34878D82A}">
                    <a16:rowId xmlns:a16="http://schemas.microsoft.com/office/drawing/2014/main" val="10000"/>
                  </a:ext>
                </a:extLst>
              </a:tr>
              <a:tr h="365760">
                <a:tc>
                  <a:txBody>
                    <a:bodyPr/>
                    <a:lstStyle/>
                    <a:p>
                      <a:pPr algn="l">
                        <a:buNone/>
                      </a:pPr>
                      <a:endParaRPr lang="en-US" altLang="zh-CN">
                        <a:latin typeface="Times New Roman" panose="02020603050405020304" charset="0"/>
                        <a:cs typeface="Times New Roman" panose="02020603050405020304" charset="0"/>
                      </a:endParaRPr>
                    </a:p>
                  </a:txBody>
                  <a:tcPr>
                    <a:lnL w="19050" cmpd="sng">
                      <a:solidFill>
                        <a:schemeClr val="tx1"/>
                      </a:solidFill>
                      <a:prstDash val="solid"/>
                    </a:lnL>
                    <a:lnR w="19050" cmpd="sng">
                      <a:solidFill>
                        <a:schemeClr val="tx1"/>
                      </a:solidFill>
                      <a:prstDash val="solid"/>
                    </a:lnR>
                    <a:lnT w="19050" cmpd="sng">
                      <a:solidFill>
                        <a:schemeClr val="tx1"/>
                      </a:solidFill>
                      <a:prstDash val="solid"/>
                    </a:lnT>
                    <a:lnB w="19050" cmpd="sng">
                      <a:solidFill>
                        <a:schemeClr val="tx1"/>
                      </a:solidFill>
                      <a:prstDash val="solid"/>
                    </a:lnB>
                    <a:solidFill>
                      <a:schemeClr val="bg1"/>
                    </a:solidFill>
                  </a:tcPr>
                </a:tc>
                <a:extLst>
                  <a:ext uri="{0D108BD9-81ED-4DB2-BD59-A6C34878D82A}">
                    <a16:rowId xmlns:a16="http://schemas.microsoft.com/office/drawing/2014/main" val="10001"/>
                  </a:ext>
                </a:extLst>
              </a:tr>
              <a:tr h="365760">
                <a:tc>
                  <a:txBody>
                    <a:bodyPr/>
                    <a:lstStyle/>
                    <a:p>
                      <a:pPr algn="l">
                        <a:buNone/>
                      </a:pPr>
                      <a:endParaRPr lang="en-US" altLang="zh-CN">
                        <a:latin typeface="Times New Roman" panose="02020603050405020304" charset="0"/>
                        <a:cs typeface="Times New Roman" panose="02020603050405020304" charset="0"/>
                      </a:endParaRPr>
                    </a:p>
                  </a:txBody>
                  <a:tcPr>
                    <a:lnL w="19050" cmpd="sng">
                      <a:solidFill>
                        <a:schemeClr val="tx1"/>
                      </a:solidFill>
                      <a:prstDash val="solid"/>
                    </a:lnL>
                    <a:lnR w="19050" cmpd="sng">
                      <a:solidFill>
                        <a:schemeClr val="tx1"/>
                      </a:solidFill>
                      <a:prstDash val="solid"/>
                    </a:lnR>
                    <a:lnT w="19050" cmpd="sng">
                      <a:solidFill>
                        <a:schemeClr val="tx1"/>
                      </a:solidFill>
                      <a:prstDash val="solid"/>
                    </a:lnT>
                    <a:lnB w="19050" cmpd="sng">
                      <a:solidFill>
                        <a:schemeClr val="tx1"/>
                      </a:solidFill>
                      <a:prstDash val="solid"/>
                    </a:lnB>
                    <a:solidFill>
                      <a:schemeClr val="bg1"/>
                    </a:solidFill>
                  </a:tcPr>
                </a:tc>
                <a:extLst>
                  <a:ext uri="{0D108BD9-81ED-4DB2-BD59-A6C34878D82A}">
                    <a16:rowId xmlns:a16="http://schemas.microsoft.com/office/drawing/2014/main" val="10002"/>
                  </a:ext>
                </a:extLst>
              </a:tr>
            </a:tbl>
          </a:graphicData>
        </a:graphic>
      </p:graphicFrame>
      <p:cxnSp>
        <p:nvCxnSpPr>
          <p:cNvPr id="8" name="直接箭头连接符 7"/>
          <p:cNvCxnSpPr>
            <a:stCxn id="4" idx="3"/>
            <a:endCxn id="7" idx="1"/>
          </p:cNvCxnSpPr>
          <p:nvPr/>
        </p:nvCxnSpPr>
        <p:spPr>
          <a:xfrm flipV="1">
            <a:off x="4509135" y="5720715"/>
            <a:ext cx="3947160" cy="4445"/>
          </a:xfrm>
          <a:prstGeom prst="straightConnector1">
            <a:avLst/>
          </a:prstGeom>
          <a:ln w="158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4528820" y="5274945"/>
            <a:ext cx="3885565" cy="368300"/>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cs typeface="+mn-ea"/>
                <a:sym typeface="+mn-lt"/>
              </a:rPr>
              <a:t>∗</a:t>
            </a:r>
            <a:r>
              <a:rPr lang="en-US" altLang="zh-CN">
                <a:latin typeface="Times New Roman" panose="02020603050405020304" charset="0"/>
                <a:cs typeface="Times New Roman" panose="02020603050405020304" charset="0"/>
              </a:rPr>
              <a:t>-students                               6-courses</a:t>
            </a:r>
          </a:p>
        </p:txBody>
      </p:sp>
      <p:sp>
        <p:nvSpPr>
          <p:cNvPr id="10" name="文本框 9"/>
          <p:cNvSpPr txBox="1"/>
          <p:nvPr/>
        </p:nvSpPr>
        <p:spPr>
          <a:xfrm>
            <a:off x="5592445" y="6438265"/>
            <a:ext cx="1633220" cy="368300"/>
          </a:xfrm>
          <a:prstGeom prst="rect">
            <a:avLst/>
          </a:prstGeom>
          <a:noFill/>
        </p:spPr>
        <p:txBody>
          <a:bodyPr wrap="square" rtlCol="0">
            <a:spAutoFit/>
          </a:bodyPr>
          <a:lstStyle/>
          <a:p>
            <a:r>
              <a:rPr lang="zh-CN" altLang="en-US"/>
              <a:t>双向关联关系</a:t>
            </a:r>
          </a:p>
        </p:txBody>
      </p:sp>
      <p:grpSp>
        <p:nvGrpSpPr>
          <p:cNvPr id="11" name="组合 10"/>
          <p:cNvGrpSpPr/>
          <p:nvPr/>
        </p:nvGrpSpPr>
        <p:grpSpPr>
          <a:xfrm>
            <a:off x="791151" y="1897380"/>
            <a:ext cx="3713539" cy="460375"/>
            <a:chOff x="1589" y="2769"/>
            <a:chExt cx="5848" cy="725"/>
          </a:xfrm>
        </p:grpSpPr>
        <p:sp>
          <p:nvSpPr>
            <p:cNvPr id="16" name="矩形 15"/>
            <p:cNvSpPr/>
            <p:nvPr>
              <p:custDataLst>
                <p:tags r:id="rId6"/>
              </p:custDataLst>
            </p:nvPr>
          </p:nvSpPr>
          <p:spPr>
            <a:xfrm flipH="1">
              <a:off x="1589" y="2879"/>
              <a:ext cx="56" cy="496"/>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黑体" panose="02010609060101010101" pitchFamily="49" charset="-122"/>
              </a:endParaRPr>
            </a:p>
          </p:txBody>
        </p:sp>
        <p:sp>
          <p:nvSpPr>
            <p:cNvPr id="12" name="文本框 11"/>
            <p:cNvSpPr txBox="1"/>
            <p:nvPr>
              <p:custDataLst>
                <p:tags r:id="rId7"/>
              </p:custDataLst>
            </p:nvPr>
          </p:nvSpPr>
          <p:spPr>
            <a:xfrm>
              <a:off x="1645" y="2769"/>
              <a:ext cx="5792" cy="725"/>
            </a:xfrm>
            <a:prstGeom prst="rect">
              <a:avLst/>
            </a:prstGeom>
            <a:noFill/>
          </p:spPr>
          <p:txBody>
            <a:bodyPr wrap="square" rtlCol="0">
              <a:spAutoFit/>
            </a:bodyPr>
            <a:lstStyle/>
            <a:p>
              <a:r>
                <a:rPr lang="zh-CN" altLang="en-US" sz="2400" b="1" dirty="0">
                  <a:solidFill>
                    <a:srgbClr val="7F7F7F"/>
                  </a:solidFill>
                </a:rPr>
                <a:t>类图和对象图</a:t>
              </a:r>
            </a:p>
          </p:txBody>
        </p:sp>
      </p:grpSp>
      <p:sp>
        <p:nvSpPr>
          <p:cNvPr id="27" name="TextBox 6">
            <a:extLst>
              <a:ext uri="{FF2B5EF4-FFF2-40B4-BE49-F238E27FC236}">
                <a16:creationId xmlns:a16="http://schemas.microsoft.com/office/drawing/2014/main" id="{D2FC89B5-474A-41E2-9BA9-AC0CB177F33B}"/>
              </a:ext>
            </a:extLst>
          </p:cNvPr>
          <p:cNvSpPr txBox="1"/>
          <p:nvPr>
            <p:custDataLst>
              <p:tags r:id="rId5"/>
            </p:custDataLst>
          </p:nvPr>
        </p:nvSpPr>
        <p:spPr>
          <a:xfrm>
            <a:off x="425450" y="1144905"/>
            <a:ext cx="6809105" cy="578485"/>
          </a:xfrm>
          <a:prstGeom prst="rect">
            <a:avLst/>
          </a:prstGeom>
          <a:noFill/>
        </p:spPr>
        <p:txBody>
          <a:bodyPr wrap="square" lIns="0" tIns="48000" rIns="0" bIns="48000" rtlCol="0">
            <a:noAutofit/>
          </a:bodyPr>
          <a:lstStyle/>
          <a:p>
            <a:r>
              <a:rPr lang="en-US" altLang="zh-CN" sz="2800" b="1" dirty="0">
                <a:solidFill>
                  <a:schemeClr val="tx1">
                    <a:lumMod val="65000"/>
                    <a:lumOff val="35000"/>
                  </a:schemeClr>
                </a:solidFill>
                <a:cs typeface="+mn-ea"/>
                <a:sym typeface="+mn-lt"/>
              </a:rPr>
              <a:t>4.3 UML</a:t>
            </a:r>
            <a:r>
              <a:rPr lang="zh-CN" altLang="en-US" sz="2800" b="1" dirty="0">
                <a:solidFill>
                  <a:schemeClr val="tx1">
                    <a:lumMod val="65000"/>
                    <a:lumOff val="35000"/>
                  </a:schemeClr>
                </a:solidFill>
                <a:cs typeface="+mn-ea"/>
                <a:sym typeface="+mn-lt"/>
              </a:rPr>
              <a:t>建模</a:t>
            </a:r>
            <a:r>
              <a:rPr lang="en-US" altLang="zh-CN" sz="2800" b="1" dirty="0">
                <a:solidFill>
                  <a:schemeClr val="tx1">
                    <a:lumMod val="65000"/>
                    <a:lumOff val="35000"/>
                  </a:schemeClr>
                </a:solidFill>
                <a:cs typeface="+mn-ea"/>
                <a:sym typeface="+mn-lt"/>
              </a:rPr>
              <a:t>	</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10"/>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9332595" y="0"/>
            <a:ext cx="11690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79802" y="189569"/>
            <a:ext cx="1701793" cy="402590"/>
          </a:xfrm>
          <a:prstGeom prst="rect">
            <a:avLst/>
          </a:prstGeom>
          <a:noFill/>
        </p:spPr>
        <p:txBody>
          <a:bodyPr wrap="square" lIns="0" tIns="48000" rIns="0" bIns="48000" rtlCol="0">
            <a:spAutoFit/>
          </a:bodyPr>
          <a:lstStyle/>
          <a:p>
            <a:pPr algn="ctr"/>
            <a:r>
              <a:rPr lang="en-US" altLang="zh-CN" sz="2000" b="1" dirty="0">
                <a:solidFill>
                  <a:schemeClr val="bg1"/>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6" name="文本框 5"/>
          <p:cNvSpPr txBox="1"/>
          <p:nvPr>
            <p:custDataLst>
              <p:tags r:id="rId1"/>
            </p:custDataLst>
          </p:nvPr>
        </p:nvSpPr>
        <p:spPr>
          <a:xfrm>
            <a:off x="0" y="1922780"/>
            <a:ext cx="11800840" cy="4545965"/>
          </a:xfrm>
          <a:prstGeom prst="rect">
            <a:avLst/>
          </a:prstGeom>
          <a:noFill/>
        </p:spPr>
        <p:txBody>
          <a:bodyPr wrap="square">
            <a:noAutofit/>
          </a:bodyPr>
          <a:lstStyle/>
          <a:p>
            <a:pPr marL="685800" lvl="2" indent="0">
              <a:lnSpc>
                <a:spcPct val="150000"/>
              </a:lnSpc>
              <a:buClr>
                <a:srgbClr val="0054A3"/>
              </a:buClr>
              <a:buFont typeface="Wingdings" panose="05000000000000000000" charset="0"/>
              <a:buNone/>
              <a:defRPr/>
            </a:pPr>
            <a:endParaRPr lang="zh-CN" altLang="en-US" sz="2200" dirty="0">
              <a:solidFill>
                <a:schemeClr val="tx1"/>
              </a:solidFill>
              <a:effectLst/>
              <a:latin typeface="+mn-ea"/>
              <a:cs typeface="+mn-ea"/>
              <a:sym typeface="+mn-lt"/>
            </a:endParaRPr>
          </a:p>
        </p:txBody>
      </p:sp>
      <p:sp>
        <p:nvSpPr>
          <p:cNvPr id="3" name="文本框 2"/>
          <p:cNvSpPr txBox="1"/>
          <p:nvPr>
            <p:custDataLst>
              <p:tags r:id="rId2"/>
            </p:custDataLst>
          </p:nvPr>
        </p:nvSpPr>
        <p:spPr>
          <a:xfrm>
            <a:off x="276860" y="2258060"/>
            <a:ext cx="11113770" cy="4545330"/>
          </a:xfrm>
          <a:prstGeom prst="rect">
            <a:avLst/>
          </a:prstGeom>
          <a:noFill/>
        </p:spPr>
        <p:txBody>
          <a:bodyPr wrap="square">
            <a:noAutofit/>
          </a:bodyPr>
          <a:lstStyle/>
          <a:p>
            <a:pPr marL="1028700" lvl="2" indent="-342900">
              <a:lnSpc>
                <a:spcPct val="150000"/>
              </a:lnSpc>
              <a:buClr>
                <a:srgbClr val="0054A3"/>
              </a:buClr>
              <a:buFont typeface="Wingdings" panose="05000000000000000000" charset="0"/>
              <a:buChar char="p"/>
              <a:defRPr/>
            </a:pPr>
            <a:r>
              <a:rPr lang="zh-CN" altLang="en-US" sz="2400" dirty="0">
                <a:cs typeface="+mn-ea"/>
                <a:sym typeface="+mn-lt"/>
              </a:rPr>
              <a:t>对象图显示某时刻一组对象、对象之间的关系以及该时刻对象的属性值。对象的图示方式与类图几乎一致，主要差别在于对象的名字下要加</a:t>
            </a:r>
            <a:r>
              <a:rPr lang="zh-CN" altLang="en-US" sz="2400" b="1" dirty="0">
                <a:solidFill>
                  <a:srgbClr val="FF0000"/>
                </a:solidFill>
                <a:effectLst>
                  <a:outerShdw blurRad="38100" dist="38100" dir="2700000" algn="tl">
                    <a:srgbClr val="000000">
                      <a:alpha val="43137"/>
                    </a:srgbClr>
                  </a:outerShdw>
                </a:effectLst>
                <a:cs typeface="+mn-ea"/>
                <a:sym typeface="+mn-lt"/>
              </a:rPr>
              <a:t>下划线</a:t>
            </a:r>
            <a:r>
              <a:rPr lang="zh-CN" altLang="en-US" sz="2400" dirty="0">
                <a:cs typeface="+mn-ea"/>
                <a:sym typeface="+mn-lt"/>
              </a:rPr>
              <a:t>。</a:t>
            </a:r>
          </a:p>
          <a:p>
            <a:pPr marL="1028700" lvl="2" indent="-342900">
              <a:lnSpc>
                <a:spcPct val="150000"/>
              </a:lnSpc>
              <a:buClr>
                <a:srgbClr val="0054A3"/>
              </a:buClr>
              <a:buFont typeface="Wingdings" panose="05000000000000000000" charset="0"/>
              <a:buChar char="p"/>
              <a:defRPr/>
            </a:pPr>
            <a:r>
              <a:rPr lang="zh-CN" altLang="en-US" sz="2400" dirty="0">
                <a:cs typeface="+mn-ea"/>
                <a:sym typeface="+mn-lt"/>
              </a:rPr>
              <a:t>对象图有三种表示格式：</a:t>
            </a:r>
          </a:p>
          <a:p>
            <a:pPr marL="1485900" lvl="3" indent="-342900">
              <a:lnSpc>
                <a:spcPct val="150000"/>
              </a:lnSpc>
              <a:buClr>
                <a:srgbClr val="0054A3"/>
              </a:buClr>
              <a:buFont typeface="Arial" panose="020B0604020202020204" pitchFamily="34" charset="0"/>
              <a:buChar char="•"/>
              <a:defRPr/>
            </a:pPr>
            <a:r>
              <a:rPr lang="zh-CN" altLang="en-US" sz="2400" u="sng" dirty="0">
                <a:cs typeface="+mn-ea"/>
                <a:sym typeface="+mn-lt"/>
              </a:rPr>
              <a:t>对象名：类名</a:t>
            </a:r>
          </a:p>
          <a:p>
            <a:pPr marL="1485900" lvl="3" indent="-342900">
              <a:lnSpc>
                <a:spcPct val="150000"/>
              </a:lnSpc>
              <a:buClr>
                <a:srgbClr val="0054A3"/>
              </a:buClr>
              <a:buFont typeface="Arial" panose="020B0604020202020204" pitchFamily="34" charset="0"/>
              <a:buChar char="•"/>
              <a:defRPr/>
            </a:pPr>
            <a:r>
              <a:rPr lang="zh-CN" altLang="en-US" sz="2400" u="sng" dirty="0">
                <a:cs typeface="+mn-ea"/>
                <a:sym typeface="+mn-lt"/>
              </a:rPr>
              <a:t>类名</a:t>
            </a:r>
          </a:p>
          <a:p>
            <a:pPr marL="1485900" lvl="3" indent="-342900">
              <a:lnSpc>
                <a:spcPct val="150000"/>
              </a:lnSpc>
              <a:buClr>
                <a:srgbClr val="0054A3"/>
              </a:buClr>
              <a:buFont typeface="Arial" panose="020B0604020202020204" pitchFamily="34" charset="0"/>
              <a:buChar char="•"/>
              <a:defRPr/>
            </a:pPr>
            <a:r>
              <a:rPr lang="zh-CN" altLang="en-US" sz="2400" u="sng" dirty="0">
                <a:cs typeface="+mn-ea"/>
                <a:sym typeface="+mn-lt"/>
              </a:rPr>
              <a:t>对象名</a:t>
            </a:r>
          </a:p>
          <a:p>
            <a:pPr marL="1028700" lvl="2" indent="-342900">
              <a:lnSpc>
                <a:spcPct val="150000"/>
              </a:lnSpc>
              <a:buClr>
                <a:srgbClr val="0054A3"/>
              </a:buClr>
              <a:buFont typeface="Wingdings" panose="05000000000000000000" charset="0"/>
              <a:buChar char="p"/>
              <a:defRPr/>
            </a:pPr>
            <a:endParaRPr lang="zh-CN" altLang="en-US" sz="2400" u="sng" dirty="0">
              <a:cs typeface="+mn-ea"/>
              <a:sym typeface="+mn-lt"/>
            </a:endParaRPr>
          </a:p>
        </p:txBody>
      </p:sp>
      <p:graphicFrame>
        <p:nvGraphicFramePr>
          <p:cNvPr id="4" name="表格 3"/>
          <p:cNvGraphicFramePr/>
          <p:nvPr>
            <p:custDataLst>
              <p:tags r:id="rId3"/>
            </p:custDataLst>
          </p:nvPr>
        </p:nvGraphicFramePr>
        <p:xfrm>
          <a:off x="7898765" y="3521075"/>
          <a:ext cx="3255645" cy="762000"/>
        </p:xfrm>
        <a:graphic>
          <a:graphicData uri="http://schemas.openxmlformats.org/drawingml/2006/table">
            <a:tbl>
              <a:tblPr firstRow="1" bandRow="1">
                <a:tableStyleId>{5940675A-B579-460E-94D1-54222C63F5DA}</a:tableStyleId>
              </a:tblPr>
              <a:tblGrid>
                <a:gridCol w="3255645">
                  <a:extLst>
                    <a:ext uri="{9D8B030D-6E8A-4147-A177-3AD203B41FA5}">
                      <a16:colId xmlns:a16="http://schemas.microsoft.com/office/drawing/2014/main" val="20000"/>
                    </a:ext>
                  </a:extLst>
                </a:gridCol>
              </a:tblGrid>
              <a:tr h="381000">
                <a:tc>
                  <a:txBody>
                    <a:bodyPr/>
                    <a:lstStyle/>
                    <a:p>
                      <a:pPr algn="ctr">
                        <a:buNone/>
                      </a:pPr>
                      <a:r>
                        <a:rPr lang="en-US" altLang="zh-CN" u="sng">
                          <a:latin typeface="Times New Roman" panose="02020603050405020304" charset="0"/>
                          <a:cs typeface="Times New Roman" panose="02020603050405020304" charset="0"/>
                        </a:rPr>
                        <a:t>clientOne:Client</a:t>
                      </a:r>
                    </a:p>
                  </a:txBody>
                  <a:tcPr>
                    <a:lnL w="19050" cmpd="sng">
                      <a:solidFill>
                        <a:schemeClr val="tx1"/>
                      </a:solidFill>
                      <a:prstDash val="solid"/>
                    </a:lnL>
                    <a:lnR w="19050" cmpd="sng">
                      <a:solidFill>
                        <a:schemeClr val="tx1"/>
                      </a:solidFill>
                      <a:prstDash val="solid"/>
                    </a:lnR>
                    <a:lnT w="19050" cmpd="sng">
                      <a:solidFill>
                        <a:schemeClr val="tx1"/>
                      </a:solidFill>
                      <a:prstDash val="solid"/>
                    </a:lnT>
                    <a:lnB w="19050" cmpd="sng">
                      <a:solidFill>
                        <a:schemeClr val="tx1"/>
                      </a:solidFill>
                      <a:prstDash val="solid"/>
                    </a:lnB>
                    <a:solidFill>
                      <a:schemeClr val="bg1"/>
                    </a:solidFill>
                  </a:tcPr>
                </a:tc>
                <a:extLst>
                  <a:ext uri="{0D108BD9-81ED-4DB2-BD59-A6C34878D82A}">
                    <a16:rowId xmlns:a16="http://schemas.microsoft.com/office/drawing/2014/main" val="10000"/>
                  </a:ext>
                </a:extLst>
              </a:tr>
              <a:tr h="381000">
                <a:tc>
                  <a:txBody>
                    <a:bodyPr/>
                    <a:lstStyle/>
                    <a:p>
                      <a:pPr algn="l">
                        <a:buNone/>
                      </a:pPr>
                      <a:r>
                        <a:rPr lang="en-US" altLang="zh-CN">
                          <a:latin typeface="Times New Roman" panose="02020603050405020304" charset="0"/>
                          <a:cs typeface="Times New Roman" panose="02020603050405020304" charset="0"/>
                        </a:rPr>
                        <a:t>name=zhang san</a:t>
                      </a:r>
                    </a:p>
                  </a:txBody>
                  <a:tcPr>
                    <a:lnL w="19050" cmpd="sng">
                      <a:solidFill>
                        <a:schemeClr val="tx1"/>
                      </a:solidFill>
                      <a:prstDash val="solid"/>
                    </a:lnL>
                    <a:lnR w="19050" cmpd="sng">
                      <a:solidFill>
                        <a:schemeClr val="tx1"/>
                      </a:solidFill>
                      <a:prstDash val="solid"/>
                    </a:lnR>
                    <a:lnT w="19050" cmpd="sng">
                      <a:solidFill>
                        <a:schemeClr val="tx1"/>
                      </a:solidFill>
                      <a:prstDash val="solid"/>
                    </a:lnT>
                    <a:lnB w="19050" cmpd="sng">
                      <a:solidFill>
                        <a:schemeClr val="tx1"/>
                      </a:solidFill>
                      <a:prstDash val="solid"/>
                    </a:lnB>
                    <a:solidFill>
                      <a:schemeClr val="bg1"/>
                    </a:solidFill>
                  </a:tcPr>
                </a:tc>
                <a:extLst>
                  <a:ext uri="{0D108BD9-81ED-4DB2-BD59-A6C34878D82A}">
                    <a16:rowId xmlns:a16="http://schemas.microsoft.com/office/drawing/2014/main" val="10001"/>
                  </a:ext>
                </a:extLst>
              </a:tr>
            </a:tbl>
          </a:graphicData>
        </a:graphic>
      </p:graphicFrame>
      <p:graphicFrame>
        <p:nvGraphicFramePr>
          <p:cNvPr id="7" name="表格 6"/>
          <p:cNvGraphicFramePr/>
          <p:nvPr>
            <p:custDataLst>
              <p:tags r:id="rId4"/>
            </p:custDataLst>
          </p:nvPr>
        </p:nvGraphicFramePr>
        <p:xfrm>
          <a:off x="7898765" y="5487035"/>
          <a:ext cx="3256280" cy="768350"/>
        </p:xfrm>
        <a:graphic>
          <a:graphicData uri="http://schemas.openxmlformats.org/drawingml/2006/table">
            <a:tbl>
              <a:tblPr firstRow="1" bandRow="1">
                <a:tableStyleId>{5940675A-B579-460E-94D1-54222C63F5DA}</a:tableStyleId>
              </a:tblPr>
              <a:tblGrid>
                <a:gridCol w="3256280">
                  <a:extLst>
                    <a:ext uri="{9D8B030D-6E8A-4147-A177-3AD203B41FA5}">
                      <a16:colId xmlns:a16="http://schemas.microsoft.com/office/drawing/2014/main" val="20000"/>
                    </a:ext>
                  </a:extLst>
                </a:gridCol>
              </a:tblGrid>
              <a:tr h="402590">
                <a:tc>
                  <a:txBody>
                    <a:bodyPr/>
                    <a:lstStyle/>
                    <a:p>
                      <a:pPr algn="ctr">
                        <a:buNone/>
                      </a:pPr>
                      <a:r>
                        <a:rPr lang="en-US" altLang="zh-CN" u="sng">
                          <a:latin typeface="Times New Roman" panose="02020603050405020304" charset="0"/>
                          <a:cs typeface="Times New Roman" panose="02020603050405020304" charset="0"/>
                        </a:rPr>
                        <a:t>bankAccount:BankAccount</a:t>
                      </a:r>
                    </a:p>
                  </a:txBody>
                  <a:tcPr>
                    <a:lnL w="19050" cmpd="sng">
                      <a:solidFill>
                        <a:schemeClr val="tx1"/>
                      </a:solidFill>
                      <a:prstDash val="solid"/>
                    </a:lnL>
                    <a:lnR w="19050" cmpd="sng">
                      <a:solidFill>
                        <a:schemeClr val="tx1"/>
                      </a:solidFill>
                      <a:prstDash val="solid"/>
                    </a:lnR>
                    <a:lnT w="19050" cmpd="sng">
                      <a:solidFill>
                        <a:schemeClr val="tx1"/>
                      </a:solidFill>
                      <a:prstDash val="solid"/>
                    </a:lnT>
                    <a:lnB w="19050" cmpd="sng">
                      <a:solidFill>
                        <a:schemeClr val="tx1"/>
                      </a:solidFill>
                      <a:prstDash val="solid"/>
                    </a:lnB>
                    <a:solidFill>
                      <a:schemeClr val="bg1"/>
                    </a:solidFill>
                  </a:tcPr>
                </a:tc>
                <a:extLst>
                  <a:ext uri="{0D108BD9-81ED-4DB2-BD59-A6C34878D82A}">
                    <a16:rowId xmlns:a16="http://schemas.microsoft.com/office/drawing/2014/main" val="10000"/>
                  </a:ext>
                </a:extLst>
              </a:tr>
              <a:tr h="365760">
                <a:tc>
                  <a:txBody>
                    <a:bodyPr/>
                    <a:lstStyle/>
                    <a:p>
                      <a:pPr algn="l">
                        <a:buNone/>
                      </a:pPr>
                      <a:r>
                        <a:rPr lang="en-US" altLang="zh-CN">
                          <a:latin typeface="Times New Roman" panose="02020603050405020304" charset="0"/>
                          <a:cs typeface="Times New Roman" panose="02020603050405020304" charset="0"/>
                        </a:rPr>
                        <a:t>balance=100</a:t>
                      </a:r>
                    </a:p>
                  </a:txBody>
                  <a:tcPr>
                    <a:lnL w="19050" cmpd="sng">
                      <a:solidFill>
                        <a:schemeClr val="tx1"/>
                      </a:solidFill>
                      <a:prstDash val="solid"/>
                    </a:lnL>
                    <a:lnR w="19050" cmpd="sng">
                      <a:solidFill>
                        <a:schemeClr val="tx1"/>
                      </a:solidFill>
                      <a:prstDash val="solid"/>
                    </a:lnR>
                    <a:lnT w="19050" cmpd="sng">
                      <a:solidFill>
                        <a:schemeClr val="tx1"/>
                      </a:solidFill>
                      <a:prstDash val="solid"/>
                    </a:lnT>
                    <a:lnB w="19050" cmpd="sng">
                      <a:solidFill>
                        <a:schemeClr val="tx1"/>
                      </a:solidFill>
                      <a:prstDash val="solid"/>
                    </a:lnB>
                    <a:solidFill>
                      <a:schemeClr val="bg1"/>
                    </a:solidFill>
                  </a:tcPr>
                </a:tc>
                <a:extLst>
                  <a:ext uri="{0D108BD9-81ED-4DB2-BD59-A6C34878D82A}">
                    <a16:rowId xmlns:a16="http://schemas.microsoft.com/office/drawing/2014/main" val="10001"/>
                  </a:ext>
                </a:extLst>
              </a:tr>
            </a:tbl>
          </a:graphicData>
        </a:graphic>
      </p:graphicFrame>
      <p:cxnSp>
        <p:nvCxnSpPr>
          <p:cNvPr id="8" name="直接箭头连接符 7"/>
          <p:cNvCxnSpPr>
            <a:stCxn id="4" idx="2"/>
            <a:endCxn id="7" idx="0"/>
          </p:cNvCxnSpPr>
          <p:nvPr/>
        </p:nvCxnSpPr>
        <p:spPr>
          <a:xfrm>
            <a:off x="9526905" y="4283075"/>
            <a:ext cx="0" cy="120396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791151" y="1897380"/>
            <a:ext cx="3713539" cy="460375"/>
            <a:chOff x="1589" y="2769"/>
            <a:chExt cx="5848" cy="725"/>
          </a:xfrm>
        </p:grpSpPr>
        <p:sp>
          <p:nvSpPr>
            <p:cNvPr id="16" name="矩形 15"/>
            <p:cNvSpPr/>
            <p:nvPr>
              <p:custDataLst>
                <p:tags r:id="rId6"/>
              </p:custDataLst>
            </p:nvPr>
          </p:nvSpPr>
          <p:spPr>
            <a:xfrm flipH="1">
              <a:off x="1589" y="2879"/>
              <a:ext cx="56" cy="496"/>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黑体" panose="02010609060101010101" pitchFamily="49" charset="-122"/>
              </a:endParaRPr>
            </a:p>
          </p:txBody>
        </p:sp>
        <p:sp>
          <p:nvSpPr>
            <p:cNvPr id="10" name="文本框 9"/>
            <p:cNvSpPr txBox="1"/>
            <p:nvPr>
              <p:custDataLst>
                <p:tags r:id="rId7"/>
              </p:custDataLst>
            </p:nvPr>
          </p:nvSpPr>
          <p:spPr>
            <a:xfrm>
              <a:off x="1645" y="2769"/>
              <a:ext cx="5792" cy="725"/>
            </a:xfrm>
            <a:prstGeom prst="rect">
              <a:avLst/>
            </a:prstGeom>
            <a:noFill/>
          </p:spPr>
          <p:txBody>
            <a:bodyPr wrap="square" rtlCol="0">
              <a:spAutoFit/>
            </a:bodyPr>
            <a:lstStyle/>
            <a:p>
              <a:r>
                <a:rPr lang="zh-CN" altLang="en-US" sz="2400" b="1" dirty="0">
                  <a:solidFill>
                    <a:srgbClr val="7F7F7F"/>
                  </a:solidFill>
                </a:rPr>
                <a:t>类图和对象图</a:t>
              </a:r>
            </a:p>
          </p:txBody>
        </p:sp>
      </p:grpSp>
      <p:sp>
        <p:nvSpPr>
          <p:cNvPr id="27" name="TextBox 6">
            <a:extLst>
              <a:ext uri="{FF2B5EF4-FFF2-40B4-BE49-F238E27FC236}">
                <a16:creationId xmlns:a16="http://schemas.microsoft.com/office/drawing/2014/main" id="{8C40547A-C1FD-4723-8557-2D4CD75AA2D4}"/>
              </a:ext>
            </a:extLst>
          </p:cNvPr>
          <p:cNvSpPr txBox="1"/>
          <p:nvPr>
            <p:custDataLst>
              <p:tags r:id="rId5"/>
            </p:custDataLst>
          </p:nvPr>
        </p:nvSpPr>
        <p:spPr>
          <a:xfrm>
            <a:off x="425450" y="1144905"/>
            <a:ext cx="6809105" cy="578485"/>
          </a:xfrm>
          <a:prstGeom prst="rect">
            <a:avLst/>
          </a:prstGeom>
          <a:noFill/>
        </p:spPr>
        <p:txBody>
          <a:bodyPr wrap="square" lIns="0" tIns="48000" rIns="0" bIns="48000" rtlCol="0">
            <a:noAutofit/>
          </a:bodyPr>
          <a:lstStyle/>
          <a:p>
            <a:r>
              <a:rPr lang="en-US" altLang="zh-CN" sz="2800" b="1" dirty="0">
                <a:solidFill>
                  <a:schemeClr val="tx1">
                    <a:lumMod val="65000"/>
                    <a:lumOff val="35000"/>
                  </a:schemeClr>
                </a:solidFill>
                <a:cs typeface="+mn-ea"/>
                <a:sym typeface="+mn-lt"/>
              </a:rPr>
              <a:t>4.3 UML</a:t>
            </a:r>
            <a:r>
              <a:rPr lang="zh-CN" altLang="en-US" sz="2800" b="1" dirty="0">
                <a:solidFill>
                  <a:schemeClr val="tx1">
                    <a:lumMod val="65000"/>
                    <a:lumOff val="35000"/>
                  </a:schemeClr>
                </a:solidFill>
                <a:cs typeface="+mn-ea"/>
                <a:sym typeface="+mn-lt"/>
              </a:rPr>
              <a:t>建模</a:t>
            </a:r>
            <a:r>
              <a:rPr lang="en-US" altLang="zh-CN" sz="2800" b="1" dirty="0">
                <a:solidFill>
                  <a:schemeClr val="tx1">
                    <a:lumMod val="65000"/>
                    <a:lumOff val="35000"/>
                  </a:schemeClr>
                </a:solidFill>
                <a:cs typeface="+mn-ea"/>
                <a:sym typeface="+mn-lt"/>
              </a:rPr>
              <a:t>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11"/>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9332595" y="0"/>
            <a:ext cx="11690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79802" y="189569"/>
            <a:ext cx="1701793" cy="402590"/>
          </a:xfrm>
          <a:prstGeom prst="rect">
            <a:avLst/>
          </a:prstGeom>
          <a:noFill/>
        </p:spPr>
        <p:txBody>
          <a:bodyPr wrap="square" lIns="0" tIns="48000" rIns="0" bIns="48000" rtlCol="0">
            <a:spAutoFit/>
          </a:bodyPr>
          <a:lstStyle/>
          <a:p>
            <a:pPr algn="ctr"/>
            <a:r>
              <a:rPr lang="en-US" altLang="zh-CN" sz="2000" b="1" dirty="0">
                <a:solidFill>
                  <a:schemeClr val="bg1"/>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6" name="文本框 5"/>
          <p:cNvSpPr txBox="1"/>
          <p:nvPr>
            <p:custDataLst>
              <p:tags r:id="rId1"/>
            </p:custDataLst>
          </p:nvPr>
        </p:nvSpPr>
        <p:spPr>
          <a:xfrm>
            <a:off x="0" y="1922780"/>
            <a:ext cx="11800840" cy="4545965"/>
          </a:xfrm>
          <a:prstGeom prst="rect">
            <a:avLst/>
          </a:prstGeom>
          <a:noFill/>
        </p:spPr>
        <p:txBody>
          <a:bodyPr wrap="square">
            <a:noAutofit/>
          </a:bodyPr>
          <a:lstStyle/>
          <a:p>
            <a:pPr marL="685800" lvl="2" indent="0">
              <a:lnSpc>
                <a:spcPct val="150000"/>
              </a:lnSpc>
              <a:buClr>
                <a:srgbClr val="0054A3"/>
              </a:buClr>
              <a:buFont typeface="Wingdings" panose="05000000000000000000" charset="0"/>
              <a:buNone/>
              <a:defRPr/>
            </a:pPr>
            <a:endParaRPr lang="zh-CN" altLang="en-US" sz="2200" dirty="0">
              <a:solidFill>
                <a:schemeClr val="tx1"/>
              </a:solidFill>
              <a:effectLst/>
              <a:latin typeface="+mn-ea"/>
              <a:cs typeface="+mn-ea"/>
              <a:sym typeface="+mn-lt"/>
            </a:endParaRPr>
          </a:p>
        </p:txBody>
      </p:sp>
      <p:sp>
        <p:nvSpPr>
          <p:cNvPr id="3" name="文本框 2"/>
          <p:cNvSpPr txBox="1"/>
          <p:nvPr>
            <p:custDataLst>
              <p:tags r:id="rId2"/>
            </p:custDataLst>
          </p:nvPr>
        </p:nvSpPr>
        <p:spPr>
          <a:xfrm>
            <a:off x="276860" y="2212340"/>
            <a:ext cx="11113770" cy="4545330"/>
          </a:xfrm>
          <a:prstGeom prst="rect">
            <a:avLst/>
          </a:prstGeom>
          <a:noFill/>
        </p:spPr>
        <p:txBody>
          <a:bodyPr wrap="square">
            <a:noAutofit/>
          </a:bodyPr>
          <a:lstStyle/>
          <a:p>
            <a:pPr marL="1028700" lvl="2" indent="-342900">
              <a:lnSpc>
                <a:spcPct val="150000"/>
              </a:lnSpc>
              <a:buClr>
                <a:srgbClr val="0054A3"/>
              </a:buClr>
              <a:buFont typeface="Wingdings" panose="05000000000000000000" charset="0"/>
              <a:buChar char="p"/>
              <a:defRPr/>
            </a:pPr>
            <a:r>
              <a:rPr lang="zh-CN" altLang="en-US" sz="2400" dirty="0">
                <a:solidFill>
                  <a:schemeClr val="tx1"/>
                </a:solidFill>
                <a:cs typeface="+mn-ea"/>
                <a:sym typeface="+mn-lt"/>
              </a:rPr>
              <a:t>包图（</a:t>
            </a:r>
            <a:r>
              <a:rPr lang="en-US" altLang="zh-CN" sz="2400" dirty="0">
                <a:solidFill>
                  <a:schemeClr val="tx1"/>
                </a:solidFill>
                <a:cs typeface="+mn-ea"/>
                <a:sym typeface="+mn-lt"/>
              </a:rPr>
              <a:t>Packages Diagram</a:t>
            </a:r>
            <a:r>
              <a:rPr lang="zh-CN" altLang="en-US" sz="2400" dirty="0">
                <a:solidFill>
                  <a:schemeClr val="tx1"/>
                </a:solidFill>
                <a:cs typeface="+mn-ea"/>
                <a:sym typeface="+mn-lt"/>
              </a:rPr>
              <a:t>）</a:t>
            </a:r>
            <a:r>
              <a:rPr lang="zh-CN" altLang="en-US" sz="2400" dirty="0">
                <a:cs typeface="+mn-ea"/>
                <a:sym typeface="+mn-lt"/>
              </a:rPr>
              <a:t>是一种重要工具，如果不能将整个系统的类图压缩到一张</a:t>
            </a:r>
            <a:r>
              <a:rPr lang="en-US" altLang="zh-CN" sz="2400" dirty="0">
                <a:cs typeface="+mn-ea"/>
                <a:sym typeface="+mn-lt"/>
              </a:rPr>
              <a:t>A4</a:t>
            </a:r>
            <a:r>
              <a:rPr lang="zh-CN" altLang="en-US" sz="2400" dirty="0">
                <a:cs typeface="+mn-ea"/>
                <a:sym typeface="+mn-lt"/>
              </a:rPr>
              <a:t>纸上，就可以使用包图。</a:t>
            </a:r>
            <a:r>
              <a:rPr lang="en-US" altLang="zh-CN" sz="2400" dirty="0">
                <a:cs typeface="+mn-ea"/>
                <a:sym typeface="+mn-lt"/>
              </a:rPr>
              <a:t>Java</a:t>
            </a:r>
            <a:r>
              <a:rPr lang="zh-CN" altLang="en-US" sz="2400" dirty="0">
                <a:cs typeface="+mn-ea"/>
                <a:sym typeface="+mn-lt"/>
              </a:rPr>
              <a:t>中包名对应于文件目录，例如包</a:t>
            </a:r>
            <a:r>
              <a:rPr lang="en-US" altLang="zh-CN" sz="2400" dirty="0">
                <a:cs typeface="+mn-ea"/>
                <a:sym typeface="+mn-lt"/>
              </a:rPr>
              <a:t>com.bruceeckel.simple</a:t>
            </a:r>
            <a:r>
              <a:rPr lang="zh-CN" altLang="en-US" sz="2400" dirty="0">
                <a:cs typeface="+mn-ea"/>
                <a:sym typeface="+mn-lt"/>
              </a:rPr>
              <a:t>对应于文件夹目录</a:t>
            </a:r>
            <a:r>
              <a:rPr lang="en-US" altLang="zh-CN" sz="2400" dirty="0">
                <a:cs typeface="+mn-ea"/>
                <a:sym typeface="+mn-lt"/>
              </a:rPr>
              <a:t>com\bruceeckel\simple</a:t>
            </a:r>
          </a:p>
          <a:p>
            <a:pPr marL="1028700" lvl="2" indent="-342900">
              <a:lnSpc>
                <a:spcPct val="150000"/>
              </a:lnSpc>
              <a:buClr>
                <a:srgbClr val="0054A3"/>
              </a:buClr>
              <a:buFont typeface="Wingdings" panose="05000000000000000000" charset="0"/>
              <a:buChar char="p"/>
              <a:defRPr/>
            </a:pPr>
            <a:r>
              <a:rPr lang="zh-CN" altLang="en-US" sz="2400" dirty="0">
                <a:cs typeface="+mn-ea"/>
                <a:sym typeface="+mn-lt"/>
              </a:rPr>
              <a:t>若两个包中的任意两个类之间存在依赖关系，则两个包之间存在依赖关系。</a:t>
            </a:r>
            <a:endParaRPr lang="en-US" altLang="zh-CN" sz="2400" dirty="0">
              <a:cs typeface="+mn-ea"/>
              <a:sym typeface="+mn-lt"/>
            </a:endParaRPr>
          </a:p>
        </p:txBody>
      </p:sp>
      <p:grpSp>
        <p:nvGrpSpPr>
          <p:cNvPr id="11" name="组合 10"/>
          <p:cNvGrpSpPr/>
          <p:nvPr/>
        </p:nvGrpSpPr>
        <p:grpSpPr>
          <a:xfrm>
            <a:off x="2007235" y="4697730"/>
            <a:ext cx="3403600" cy="1649730"/>
            <a:chOff x="3731" y="7562"/>
            <a:chExt cx="5360" cy="2598"/>
          </a:xfrm>
        </p:grpSpPr>
        <p:sp>
          <p:nvSpPr>
            <p:cNvPr id="9" name="矩形 8"/>
            <p:cNvSpPr/>
            <p:nvPr/>
          </p:nvSpPr>
          <p:spPr>
            <a:xfrm>
              <a:off x="3731" y="8186"/>
              <a:ext cx="5360" cy="1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altLang="zh-CN">
                <a:solidFill>
                  <a:schemeClr val="tx1"/>
                </a:solidFill>
                <a:latin typeface="Times New Roman" panose="02020603050405020304" charset="0"/>
                <a:cs typeface="Times New Roman" panose="02020603050405020304" charset="0"/>
              </a:endParaRPr>
            </a:p>
            <a:p>
              <a:pPr algn="l"/>
              <a:r>
                <a:rPr lang="en-US" altLang="zh-CN">
                  <a:solidFill>
                    <a:schemeClr val="tx1"/>
                  </a:solidFill>
                  <a:latin typeface="Times New Roman" panose="02020603050405020304" charset="0"/>
                  <a:cs typeface="Times New Roman" panose="02020603050405020304" charset="0"/>
                </a:rPr>
                <a:t>+Vector</a:t>
              </a:r>
            </a:p>
            <a:p>
              <a:pPr algn="l"/>
              <a:r>
                <a:rPr lang="en-US" altLang="zh-CN">
                  <a:solidFill>
                    <a:schemeClr val="tx1"/>
                  </a:solidFill>
                  <a:latin typeface="Times New Roman" panose="02020603050405020304" charset="0"/>
                  <a:cs typeface="Times New Roman" panose="02020603050405020304" charset="0"/>
                </a:rPr>
                <a:t>+List</a:t>
              </a:r>
            </a:p>
          </p:txBody>
        </p:sp>
        <p:sp>
          <p:nvSpPr>
            <p:cNvPr id="10" name="矩形 9"/>
            <p:cNvSpPr/>
            <p:nvPr>
              <p:custDataLst>
                <p:tags r:id="rId8"/>
              </p:custDataLst>
            </p:nvPr>
          </p:nvSpPr>
          <p:spPr>
            <a:xfrm>
              <a:off x="3731" y="7562"/>
              <a:ext cx="4258" cy="62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a:solidFill>
                    <a:schemeClr val="tx1"/>
                  </a:solidFill>
                  <a:latin typeface="Times New Roman" panose="02020603050405020304" charset="0"/>
                  <a:cs typeface="Times New Roman" panose="02020603050405020304" charset="0"/>
                </a:rPr>
                <a:t>cim.bruceeckel.simple</a:t>
              </a:r>
            </a:p>
          </p:txBody>
        </p:sp>
      </p:grpSp>
      <p:grpSp>
        <p:nvGrpSpPr>
          <p:cNvPr id="12" name="组合 11"/>
          <p:cNvGrpSpPr/>
          <p:nvPr/>
        </p:nvGrpSpPr>
        <p:grpSpPr>
          <a:xfrm>
            <a:off x="7222490" y="4698365"/>
            <a:ext cx="3403600" cy="1649730"/>
            <a:chOff x="3731" y="7562"/>
            <a:chExt cx="5360" cy="2598"/>
          </a:xfrm>
        </p:grpSpPr>
        <p:sp>
          <p:nvSpPr>
            <p:cNvPr id="13" name="矩形 12"/>
            <p:cNvSpPr/>
            <p:nvPr>
              <p:custDataLst>
                <p:tags r:id="rId6"/>
              </p:custDataLst>
            </p:nvPr>
          </p:nvSpPr>
          <p:spPr>
            <a:xfrm>
              <a:off x="3731" y="8186"/>
              <a:ext cx="5360" cy="19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altLang="zh-CN">
                <a:solidFill>
                  <a:schemeClr val="tx1"/>
                </a:solidFill>
                <a:latin typeface="Times New Roman" panose="02020603050405020304" charset="0"/>
                <a:cs typeface="Times New Roman" panose="02020603050405020304" charset="0"/>
              </a:endParaRPr>
            </a:p>
            <a:p>
              <a:pPr algn="l"/>
              <a:endParaRPr lang="en-US" altLang="zh-CN">
                <a:solidFill>
                  <a:schemeClr val="tx1"/>
                </a:solidFill>
                <a:latin typeface="Times New Roman" panose="02020603050405020304" charset="0"/>
                <a:cs typeface="Times New Roman" panose="02020603050405020304" charset="0"/>
              </a:endParaRPr>
            </a:p>
          </p:txBody>
        </p:sp>
        <p:sp>
          <p:nvSpPr>
            <p:cNvPr id="14" name="矩形 13"/>
            <p:cNvSpPr/>
            <p:nvPr>
              <p:custDataLst>
                <p:tags r:id="rId7"/>
              </p:custDataLst>
            </p:nvPr>
          </p:nvSpPr>
          <p:spPr>
            <a:xfrm>
              <a:off x="3731" y="7562"/>
              <a:ext cx="4258" cy="62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a:solidFill>
                    <a:schemeClr val="tx1"/>
                  </a:solidFill>
                  <a:latin typeface="Times New Roman" panose="02020603050405020304" charset="0"/>
                  <a:cs typeface="Times New Roman" panose="02020603050405020304" charset="0"/>
                </a:rPr>
                <a:t>mcy.shape</a:t>
              </a:r>
            </a:p>
          </p:txBody>
        </p:sp>
      </p:grpSp>
      <p:cxnSp>
        <p:nvCxnSpPr>
          <p:cNvPr id="15" name="直接箭头连接符 14"/>
          <p:cNvCxnSpPr/>
          <p:nvPr/>
        </p:nvCxnSpPr>
        <p:spPr>
          <a:xfrm>
            <a:off x="5410835" y="5720715"/>
            <a:ext cx="1811655" cy="63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791151" y="1861820"/>
            <a:ext cx="3713539" cy="460375"/>
            <a:chOff x="1589" y="2769"/>
            <a:chExt cx="5848" cy="725"/>
          </a:xfrm>
        </p:grpSpPr>
        <p:sp>
          <p:nvSpPr>
            <p:cNvPr id="16" name="矩形 15"/>
            <p:cNvSpPr/>
            <p:nvPr>
              <p:custDataLst>
                <p:tags r:id="rId4"/>
              </p:custDataLst>
            </p:nvPr>
          </p:nvSpPr>
          <p:spPr>
            <a:xfrm flipH="1">
              <a:off x="1589" y="2879"/>
              <a:ext cx="56" cy="496"/>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黑体" panose="02010609060101010101" pitchFamily="49" charset="-122"/>
              </a:endParaRPr>
            </a:p>
          </p:txBody>
        </p:sp>
        <p:sp>
          <p:nvSpPr>
            <p:cNvPr id="7" name="文本框 6"/>
            <p:cNvSpPr txBox="1"/>
            <p:nvPr>
              <p:custDataLst>
                <p:tags r:id="rId5"/>
              </p:custDataLst>
            </p:nvPr>
          </p:nvSpPr>
          <p:spPr>
            <a:xfrm>
              <a:off x="1645" y="2769"/>
              <a:ext cx="5792" cy="725"/>
            </a:xfrm>
            <a:prstGeom prst="rect">
              <a:avLst/>
            </a:prstGeom>
            <a:noFill/>
          </p:spPr>
          <p:txBody>
            <a:bodyPr wrap="square" rtlCol="0">
              <a:spAutoFit/>
            </a:bodyPr>
            <a:lstStyle/>
            <a:p>
              <a:r>
                <a:rPr lang="zh-CN" altLang="en-US" sz="2400" b="1" dirty="0">
                  <a:solidFill>
                    <a:srgbClr val="7F7F7F"/>
                  </a:solidFill>
                </a:rPr>
                <a:t>包图</a:t>
              </a:r>
            </a:p>
          </p:txBody>
        </p:sp>
      </p:grpSp>
      <p:sp>
        <p:nvSpPr>
          <p:cNvPr id="8" name="文本框 7"/>
          <p:cNvSpPr txBox="1"/>
          <p:nvPr/>
        </p:nvSpPr>
        <p:spPr>
          <a:xfrm>
            <a:off x="4700905" y="6421755"/>
            <a:ext cx="3241040" cy="368300"/>
          </a:xfrm>
          <a:prstGeom prst="rect">
            <a:avLst/>
          </a:prstGeom>
          <a:noFill/>
        </p:spPr>
        <p:txBody>
          <a:bodyPr wrap="square" rtlCol="0">
            <a:spAutoFit/>
          </a:bodyPr>
          <a:lstStyle/>
          <a:p>
            <a:pPr algn="ctr"/>
            <a:r>
              <a:rPr lang="zh-CN" altLang="en-US"/>
              <a:t>包与包之间的依赖关系</a:t>
            </a:r>
          </a:p>
        </p:txBody>
      </p:sp>
      <p:sp>
        <p:nvSpPr>
          <p:cNvPr id="30" name="TextBox 6">
            <a:extLst>
              <a:ext uri="{FF2B5EF4-FFF2-40B4-BE49-F238E27FC236}">
                <a16:creationId xmlns:a16="http://schemas.microsoft.com/office/drawing/2014/main" id="{929F8C79-8DF0-4ED5-8431-B9505B613B74}"/>
              </a:ext>
            </a:extLst>
          </p:cNvPr>
          <p:cNvSpPr txBox="1"/>
          <p:nvPr>
            <p:custDataLst>
              <p:tags r:id="rId3"/>
            </p:custDataLst>
          </p:nvPr>
        </p:nvSpPr>
        <p:spPr>
          <a:xfrm>
            <a:off x="425450" y="1144905"/>
            <a:ext cx="6809105" cy="578485"/>
          </a:xfrm>
          <a:prstGeom prst="rect">
            <a:avLst/>
          </a:prstGeom>
          <a:noFill/>
        </p:spPr>
        <p:txBody>
          <a:bodyPr wrap="square" lIns="0" tIns="48000" rIns="0" bIns="48000" rtlCol="0">
            <a:noAutofit/>
          </a:bodyPr>
          <a:lstStyle/>
          <a:p>
            <a:r>
              <a:rPr lang="en-US" altLang="zh-CN" sz="2800" b="1" dirty="0">
                <a:solidFill>
                  <a:schemeClr val="tx1">
                    <a:lumMod val="65000"/>
                    <a:lumOff val="35000"/>
                  </a:schemeClr>
                </a:solidFill>
                <a:cs typeface="+mn-ea"/>
                <a:sym typeface="+mn-lt"/>
              </a:rPr>
              <a:t>4.3 UML</a:t>
            </a:r>
            <a:r>
              <a:rPr lang="zh-CN" altLang="en-US" sz="2800" b="1" dirty="0">
                <a:solidFill>
                  <a:schemeClr val="tx1">
                    <a:lumMod val="65000"/>
                    <a:lumOff val="35000"/>
                  </a:schemeClr>
                </a:solidFill>
                <a:cs typeface="+mn-ea"/>
                <a:sym typeface="+mn-lt"/>
              </a:rPr>
              <a:t>建模</a:t>
            </a:r>
            <a:r>
              <a:rPr lang="en-US" altLang="zh-CN" sz="2800" b="1" dirty="0">
                <a:solidFill>
                  <a:schemeClr val="tx1">
                    <a:lumMod val="65000"/>
                    <a:lumOff val="35000"/>
                  </a:schemeClr>
                </a:solidFill>
                <a:cs typeface="+mn-ea"/>
                <a:sym typeface="+mn-lt"/>
              </a:rPr>
              <a:t>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8"/>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9332595" y="0"/>
            <a:ext cx="11690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79802" y="189569"/>
            <a:ext cx="1701793" cy="402590"/>
          </a:xfrm>
          <a:prstGeom prst="rect">
            <a:avLst/>
          </a:prstGeom>
          <a:noFill/>
        </p:spPr>
        <p:txBody>
          <a:bodyPr wrap="square" lIns="0" tIns="48000" rIns="0" bIns="48000" rtlCol="0">
            <a:spAutoFit/>
          </a:bodyPr>
          <a:lstStyle/>
          <a:p>
            <a:pPr algn="ctr"/>
            <a:r>
              <a:rPr lang="en-US" altLang="zh-CN" sz="2000" b="1" dirty="0">
                <a:solidFill>
                  <a:schemeClr val="bg1"/>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6" name="文本框 5"/>
          <p:cNvSpPr txBox="1"/>
          <p:nvPr>
            <p:custDataLst>
              <p:tags r:id="rId1"/>
            </p:custDataLst>
          </p:nvPr>
        </p:nvSpPr>
        <p:spPr>
          <a:xfrm>
            <a:off x="0" y="1922780"/>
            <a:ext cx="11800840" cy="4545965"/>
          </a:xfrm>
          <a:prstGeom prst="rect">
            <a:avLst/>
          </a:prstGeom>
          <a:noFill/>
        </p:spPr>
        <p:txBody>
          <a:bodyPr wrap="square">
            <a:noAutofit/>
          </a:bodyPr>
          <a:lstStyle/>
          <a:p>
            <a:pPr marL="685800" lvl="2" indent="0">
              <a:lnSpc>
                <a:spcPct val="150000"/>
              </a:lnSpc>
              <a:buClr>
                <a:srgbClr val="0054A3"/>
              </a:buClr>
              <a:buFont typeface="Wingdings" panose="05000000000000000000" charset="0"/>
              <a:buNone/>
              <a:defRPr/>
            </a:pPr>
            <a:endParaRPr lang="zh-CN" altLang="en-US" sz="2200" dirty="0">
              <a:solidFill>
                <a:schemeClr val="tx1"/>
              </a:solidFill>
              <a:effectLst/>
              <a:latin typeface="+mn-ea"/>
              <a:cs typeface="+mn-ea"/>
              <a:sym typeface="+mn-lt"/>
            </a:endParaRPr>
          </a:p>
        </p:txBody>
      </p:sp>
      <p:sp>
        <p:nvSpPr>
          <p:cNvPr id="3" name="文本框 2"/>
          <p:cNvSpPr txBox="1"/>
          <p:nvPr>
            <p:custDataLst>
              <p:tags r:id="rId2"/>
            </p:custDataLst>
          </p:nvPr>
        </p:nvSpPr>
        <p:spPr>
          <a:xfrm>
            <a:off x="276860" y="2242820"/>
            <a:ext cx="8053070" cy="4292600"/>
          </a:xfrm>
          <a:prstGeom prst="rect">
            <a:avLst/>
          </a:prstGeom>
          <a:noFill/>
        </p:spPr>
        <p:txBody>
          <a:bodyPr wrap="square">
            <a:noAutofit/>
          </a:bodyPr>
          <a:lstStyle/>
          <a:p>
            <a:pPr marL="1028700" lvl="2" indent="-342900">
              <a:lnSpc>
                <a:spcPct val="150000"/>
              </a:lnSpc>
              <a:buClr>
                <a:srgbClr val="0054A3"/>
              </a:buClr>
              <a:buFont typeface="Wingdings" panose="05000000000000000000" charset="0"/>
              <a:buChar char="p"/>
              <a:defRPr/>
            </a:pPr>
            <a:r>
              <a:rPr lang="zh-CN" altLang="en-US" sz="2400" dirty="0">
                <a:cs typeface="+mn-ea"/>
                <a:sym typeface="+mn-lt"/>
              </a:rPr>
              <a:t>状态图可以被用来描述一个类或整个应用系统的外部可见行为。状态图可以有</a:t>
            </a:r>
            <a:r>
              <a:rPr lang="zh-CN" altLang="en-US" sz="2400" b="1" dirty="0">
                <a:solidFill>
                  <a:srgbClr val="FF0000"/>
                </a:solidFill>
                <a:effectLst>
                  <a:outerShdw blurRad="38100" dist="38100" dir="2700000" algn="tl">
                    <a:srgbClr val="000000">
                      <a:alpha val="43137"/>
                    </a:srgbClr>
                  </a:outerShdw>
                </a:effectLst>
                <a:cs typeface="+mn-ea"/>
                <a:sym typeface="+mn-lt"/>
              </a:rPr>
              <a:t>一个起点</a:t>
            </a:r>
            <a:r>
              <a:rPr lang="zh-CN" altLang="en-US" sz="2400" dirty="0">
                <a:cs typeface="+mn-ea"/>
                <a:sym typeface="+mn-lt"/>
              </a:rPr>
              <a:t>（起始状态）和</a:t>
            </a:r>
            <a:r>
              <a:rPr lang="zh-CN" altLang="en-US" sz="2400" b="1" dirty="0">
                <a:solidFill>
                  <a:srgbClr val="FF0000"/>
                </a:solidFill>
                <a:effectLst>
                  <a:outerShdw blurRad="38100" dist="38100" dir="2700000" algn="tl">
                    <a:srgbClr val="000000">
                      <a:alpha val="43137"/>
                    </a:srgbClr>
                  </a:outerShdw>
                </a:effectLst>
                <a:cs typeface="+mn-ea"/>
                <a:sym typeface="+mn-lt"/>
              </a:rPr>
              <a:t>多个终点</a:t>
            </a:r>
            <a:r>
              <a:rPr lang="zh-CN" altLang="en-US" sz="2400" dirty="0">
                <a:cs typeface="+mn-ea"/>
                <a:sym typeface="+mn-lt"/>
              </a:rPr>
              <a:t>（终止状态）。</a:t>
            </a:r>
          </a:p>
          <a:p>
            <a:pPr marL="685800" lvl="2" indent="0">
              <a:lnSpc>
                <a:spcPct val="150000"/>
              </a:lnSpc>
              <a:buClr>
                <a:srgbClr val="0054A3"/>
              </a:buClr>
              <a:buFont typeface="Wingdings" panose="05000000000000000000" charset="0"/>
              <a:buNone/>
              <a:defRPr/>
            </a:pPr>
            <a:r>
              <a:rPr lang="zh-CN" altLang="en-US" sz="2400" dirty="0">
                <a:cs typeface="+mn-ea"/>
                <a:sym typeface="+mn-lt"/>
              </a:rPr>
              <a:t>（</a:t>
            </a:r>
            <a:r>
              <a:rPr lang="en-US" altLang="zh-CN" sz="2400" dirty="0">
                <a:cs typeface="+mn-ea"/>
                <a:sym typeface="+mn-lt"/>
              </a:rPr>
              <a:t>1</a:t>
            </a:r>
            <a:r>
              <a:rPr lang="zh-CN" altLang="en-US" sz="2400" dirty="0">
                <a:cs typeface="+mn-ea"/>
                <a:sym typeface="+mn-lt"/>
              </a:rPr>
              <a:t>）状态</a:t>
            </a:r>
          </a:p>
          <a:p>
            <a:pPr marL="685800" lvl="2" indent="457200">
              <a:lnSpc>
                <a:spcPct val="150000"/>
              </a:lnSpc>
              <a:buClr>
                <a:srgbClr val="0054A3"/>
              </a:buClr>
              <a:buFont typeface="Wingdings" panose="05000000000000000000" charset="0"/>
              <a:buNone/>
              <a:defRPr/>
            </a:pPr>
            <a:r>
              <a:rPr lang="en-US" altLang="zh-CN" sz="2400" dirty="0">
                <a:cs typeface="+mn-ea"/>
                <a:sym typeface="+mn-lt"/>
              </a:rPr>
              <a:t> </a:t>
            </a:r>
            <a:r>
              <a:rPr lang="zh-CN" altLang="en-US" sz="2400" dirty="0">
                <a:cs typeface="+mn-ea"/>
                <a:sym typeface="+mn-lt"/>
              </a:rPr>
              <a:t>状态用</a:t>
            </a:r>
            <a:r>
              <a:rPr lang="zh-CN" altLang="en-US" sz="2400" b="1" dirty="0">
                <a:solidFill>
                  <a:srgbClr val="FF0000"/>
                </a:solidFill>
                <a:effectLst>
                  <a:outerShdw blurRad="38100" dist="38100" dir="2700000" algn="tl">
                    <a:srgbClr val="000000">
                      <a:alpha val="43137"/>
                    </a:srgbClr>
                  </a:outerShdw>
                </a:effectLst>
                <a:cs typeface="+mn-ea"/>
                <a:sym typeface="+mn-lt"/>
              </a:rPr>
              <a:t>圆角矩形</a:t>
            </a:r>
            <a:r>
              <a:rPr lang="zh-CN" altLang="en-US" sz="2400" dirty="0">
                <a:cs typeface="+mn-ea"/>
                <a:sym typeface="+mn-lt"/>
              </a:rPr>
              <a:t>表示，包含状态名称、活动列表。一个活动代表由系统完成的功能或操作，语法格式：</a:t>
            </a:r>
          </a:p>
          <a:p>
            <a:pPr marL="685800" lvl="2" indent="0" algn="ctr">
              <a:lnSpc>
                <a:spcPct val="150000"/>
              </a:lnSpc>
              <a:buClr>
                <a:srgbClr val="0054A3"/>
              </a:buClr>
              <a:buFont typeface="Wingdings" panose="05000000000000000000" charset="0"/>
              <a:buNone/>
              <a:defRPr/>
            </a:pPr>
            <a:r>
              <a:rPr lang="en-US" altLang="zh-CN" sz="2400" dirty="0">
                <a:cs typeface="+mn-ea"/>
                <a:sym typeface="+mn-lt"/>
              </a:rPr>
              <a:t>label/activity expression</a:t>
            </a:r>
          </a:p>
        </p:txBody>
      </p:sp>
      <p:pic>
        <p:nvPicPr>
          <p:cNvPr id="4" name="图片 3" descr="图片7"/>
          <p:cNvPicPr>
            <a:picLocks noChangeAspect="1"/>
          </p:cNvPicPr>
          <p:nvPr/>
        </p:nvPicPr>
        <p:blipFill>
          <a:blip r:embed="rId9"/>
          <a:stretch>
            <a:fillRect/>
          </a:stretch>
        </p:blipFill>
        <p:spPr>
          <a:xfrm>
            <a:off x="8987790" y="1723390"/>
            <a:ext cx="2585720" cy="1280795"/>
          </a:xfrm>
          <a:prstGeom prst="rect">
            <a:avLst/>
          </a:prstGeom>
        </p:spPr>
      </p:pic>
      <p:pic>
        <p:nvPicPr>
          <p:cNvPr id="7" name="图片 6" descr="图片8"/>
          <p:cNvPicPr>
            <a:picLocks noChangeAspect="1"/>
          </p:cNvPicPr>
          <p:nvPr/>
        </p:nvPicPr>
        <p:blipFill>
          <a:blip r:embed="rId10"/>
          <a:stretch>
            <a:fillRect/>
          </a:stretch>
        </p:blipFill>
        <p:spPr>
          <a:xfrm>
            <a:off x="8571865" y="3617595"/>
            <a:ext cx="3418205" cy="2851150"/>
          </a:xfrm>
          <a:prstGeom prst="rect">
            <a:avLst/>
          </a:prstGeom>
        </p:spPr>
      </p:pic>
      <p:grpSp>
        <p:nvGrpSpPr>
          <p:cNvPr id="8" name="组合 7"/>
          <p:cNvGrpSpPr/>
          <p:nvPr/>
        </p:nvGrpSpPr>
        <p:grpSpPr>
          <a:xfrm>
            <a:off x="791151" y="1861820"/>
            <a:ext cx="3713539" cy="460375"/>
            <a:chOff x="1589" y="2769"/>
            <a:chExt cx="5848" cy="725"/>
          </a:xfrm>
        </p:grpSpPr>
        <p:sp>
          <p:nvSpPr>
            <p:cNvPr id="16" name="矩形 15"/>
            <p:cNvSpPr/>
            <p:nvPr>
              <p:custDataLst>
                <p:tags r:id="rId4"/>
              </p:custDataLst>
            </p:nvPr>
          </p:nvSpPr>
          <p:spPr>
            <a:xfrm flipH="1">
              <a:off x="1589" y="2879"/>
              <a:ext cx="56" cy="496"/>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黑体" panose="02010609060101010101" pitchFamily="49" charset="-122"/>
              </a:endParaRPr>
            </a:p>
          </p:txBody>
        </p:sp>
        <p:sp>
          <p:nvSpPr>
            <p:cNvPr id="9" name="文本框 8"/>
            <p:cNvSpPr txBox="1"/>
            <p:nvPr>
              <p:custDataLst>
                <p:tags r:id="rId5"/>
              </p:custDataLst>
            </p:nvPr>
          </p:nvSpPr>
          <p:spPr>
            <a:xfrm>
              <a:off x="1645" y="2769"/>
              <a:ext cx="5792" cy="725"/>
            </a:xfrm>
            <a:prstGeom prst="rect">
              <a:avLst/>
            </a:prstGeom>
            <a:noFill/>
          </p:spPr>
          <p:txBody>
            <a:bodyPr wrap="square" rtlCol="0">
              <a:spAutoFit/>
            </a:bodyPr>
            <a:lstStyle/>
            <a:p>
              <a:r>
                <a:rPr lang="zh-CN" altLang="en-US" sz="2400" b="1" dirty="0">
                  <a:solidFill>
                    <a:srgbClr val="7F7F7F"/>
                  </a:solidFill>
                </a:rPr>
                <a:t>状态图</a:t>
              </a:r>
            </a:p>
          </p:txBody>
        </p:sp>
      </p:grpSp>
      <p:sp>
        <p:nvSpPr>
          <p:cNvPr id="27" name="TextBox 6">
            <a:extLst>
              <a:ext uri="{FF2B5EF4-FFF2-40B4-BE49-F238E27FC236}">
                <a16:creationId xmlns:a16="http://schemas.microsoft.com/office/drawing/2014/main" id="{B85D4630-16C7-4165-A4ED-E9EC6F611CBE}"/>
              </a:ext>
            </a:extLst>
          </p:cNvPr>
          <p:cNvSpPr txBox="1"/>
          <p:nvPr>
            <p:custDataLst>
              <p:tags r:id="rId3"/>
            </p:custDataLst>
          </p:nvPr>
        </p:nvSpPr>
        <p:spPr>
          <a:xfrm>
            <a:off x="425450" y="1144905"/>
            <a:ext cx="6809105" cy="578485"/>
          </a:xfrm>
          <a:prstGeom prst="rect">
            <a:avLst/>
          </a:prstGeom>
          <a:noFill/>
        </p:spPr>
        <p:txBody>
          <a:bodyPr wrap="square" lIns="0" tIns="48000" rIns="0" bIns="48000" rtlCol="0">
            <a:noAutofit/>
          </a:bodyPr>
          <a:lstStyle/>
          <a:p>
            <a:r>
              <a:rPr lang="en-US" altLang="zh-CN" sz="2800" b="1" dirty="0">
                <a:solidFill>
                  <a:schemeClr val="tx1">
                    <a:lumMod val="65000"/>
                    <a:lumOff val="35000"/>
                  </a:schemeClr>
                </a:solidFill>
                <a:cs typeface="+mn-ea"/>
                <a:sym typeface="+mn-lt"/>
              </a:rPr>
              <a:t>4.3 UML</a:t>
            </a:r>
            <a:r>
              <a:rPr lang="zh-CN" altLang="en-US" sz="2800" b="1" dirty="0">
                <a:solidFill>
                  <a:schemeClr val="tx1">
                    <a:lumMod val="65000"/>
                    <a:lumOff val="35000"/>
                  </a:schemeClr>
                </a:solidFill>
                <a:cs typeface="+mn-ea"/>
                <a:sym typeface="+mn-lt"/>
              </a:rPr>
              <a:t>建模</a:t>
            </a:r>
            <a:r>
              <a:rPr lang="en-US" altLang="zh-CN" sz="2800" b="1" dirty="0">
                <a:solidFill>
                  <a:schemeClr val="tx1">
                    <a:lumMod val="65000"/>
                    <a:lumOff val="35000"/>
                  </a:schemeClr>
                </a:solidFill>
                <a:cs typeface="+mn-ea"/>
                <a:sym typeface="+mn-lt"/>
              </a:rPr>
              <a:t>	</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8"/>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9332595" y="0"/>
            <a:ext cx="11690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79802" y="189569"/>
            <a:ext cx="1701793" cy="402590"/>
          </a:xfrm>
          <a:prstGeom prst="rect">
            <a:avLst/>
          </a:prstGeom>
          <a:noFill/>
        </p:spPr>
        <p:txBody>
          <a:bodyPr wrap="square" lIns="0" tIns="48000" rIns="0" bIns="48000" rtlCol="0">
            <a:spAutoFit/>
          </a:bodyPr>
          <a:lstStyle/>
          <a:p>
            <a:pPr algn="ctr"/>
            <a:r>
              <a:rPr lang="en-US" altLang="zh-CN" sz="2000" b="1" dirty="0">
                <a:solidFill>
                  <a:schemeClr val="bg1"/>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6" name="文本框 5"/>
          <p:cNvSpPr txBox="1"/>
          <p:nvPr>
            <p:custDataLst>
              <p:tags r:id="rId1"/>
            </p:custDataLst>
          </p:nvPr>
        </p:nvSpPr>
        <p:spPr>
          <a:xfrm>
            <a:off x="0" y="1922780"/>
            <a:ext cx="11800840" cy="4545965"/>
          </a:xfrm>
          <a:prstGeom prst="rect">
            <a:avLst/>
          </a:prstGeom>
          <a:noFill/>
        </p:spPr>
        <p:txBody>
          <a:bodyPr wrap="square">
            <a:noAutofit/>
          </a:bodyPr>
          <a:lstStyle/>
          <a:p>
            <a:pPr marL="685800" lvl="2" indent="0">
              <a:lnSpc>
                <a:spcPct val="150000"/>
              </a:lnSpc>
              <a:buClr>
                <a:srgbClr val="0054A3"/>
              </a:buClr>
              <a:buFont typeface="Wingdings" panose="05000000000000000000" charset="0"/>
              <a:buNone/>
              <a:defRPr/>
            </a:pPr>
            <a:endParaRPr lang="zh-CN" altLang="en-US" sz="2200" dirty="0">
              <a:solidFill>
                <a:schemeClr val="tx1"/>
              </a:solidFill>
              <a:effectLst/>
              <a:latin typeface="+mn-ea"/>
              <a:cs typeface="+mn-ea"/>
              <a:sym typeface="+mn-lt"/>
            </a:endParaRPr>
          </a:p>
        </p:txBody>
      </p:sp>
      <p:sp>
        <p:nvSpPr>
          <p:cNvPr id="3" name="文本框 2"/>
          <p:cNvSpPr txBox="1"/>
          <p:nvPr>
            <p:custDataLst>
              <p:tags r:id="rId2"/>
            </p:custDataLst>
          </p:nvPr>
        </p:nvSpPr>
        <p:spPr>
          <a:xfrm>
            <a:off x="-10795" y="2258695"/>
            <a:ext cx="12002770" cy="4506595"/>
          </a:xfrm>
          <a:prstGeom prst="rect">
            <a:avLst/>
          </a:prstGeom>
          <a:noFill/>
        </p:spPr>
        <p:txBody>
          <a:bodyPr wrap="square">
            <a:noAutofit/>
          </a:bodyPr>
          <a:lstStyle/>
          <a:p>
            <a:pPr marL="1028700" lvl="2" indent="-342900">
              <a:lnSpc>
                <a:spcPct val="150000"/>
              </a:lnSpc>
              <a:buClr>
                <a:srgbClr val="0054A3"/>
              </a:buClr>
              <a:buFont typeface="Wingdings" panose="05000000000000000000" charset="0"/>
              <a:buChar char="p"/>
              <a:defRPr/>
            </a:pPr>
            <a:r>
              <a:rPr lang="en-US" altLang="zh-CN" sz="2400" dirty="0">
                <a:cs typeface="+mn-ea"/>
                <a:sym typeface="+mn-lt"/>
              </a:rPr>
              <a:t>label</a:t>
            </a:r>
            <a:r>
              <a:rPr lang="zh-CN" altLang="en-US" sz="2400" dirty="0">
                <a:cs typeface="+mn-ea"/>
                <a:sym typeface="+mn-lt"/>
              </a:rPr>
              <a:t>表示活动何时执行的标签，</a:t>
            </a:r>
            <a:r>
              <a:rPr lang="en-US" altLang="zh-CN" sz="2400" dirty="0">
                <a:cs typeface="+mn-ea"/>
                <a:sym typeface="+mn-lt"/>
              </a:rPr>
              <a:t>entry</a:t>
            </a:r>
            <a:r>
              <a:rPr lang="zh-CN" altLang="en-US" sz="2400" dirty="0">
                <a:cs typeface="+mn-ea"/>
                <a:sym typeface="+mn-lt"/>
              </a:rPr>
              <a:t>、</a:t>
            </a:r>
            <a:r>
              <a:rPr lang="en-US" altLang="zh-CN" sz="2400" dirty="0">
                <a:cs typeface="+mn-ea"/>
                <a:sym typeface="+mn-lt"/>
              </a:rPr>
              <a:t>exit</a:t>
            </a:r>
            <a:r>
              <a:rPr lang="zh-CN" altLang="en-US" sz="2400" dirty="0">
                <a:cs typeface="+mn-ea"/>
                <a:sym typeface="+mn-lt"/>
              </a:rPr>
              <a:t>、</a:t>
            </a:r>
            <a:r>
              <a:rPr lang="en-US" altLang="zh-CN" sz="2400" dirty="0">
                <a:cs typeface="+mn-ea"/>
                <a:sym typeface="+mn-lt"/>
              </a:rPr>
              <a:t>do</a:t>
            </a:r>
            <a:r>
              <a:rPr lang="zh-CN" altLang="en-US" sz="2400" dirty="0">
                <a:cs typeface="+mn-ea"/>
                <a:sym typeface="+mn-lt"/>
              </a:rPr>
              <a:t>是</a:t>
            </a:r>
            <a:r>
              <a:rPr lang="en-US" altLang="zh-CN" sz="2400" dirty="0">
                <a:cs typeface="+mn-ea"/>
                <a:sym typeface="+mn-lt"/>
              </a:rPr>
              <a:t>UML</a:t>
            </a:r>
            <a:r>
              <a:rPr lang="zh-CN" altLang="en-US" sz="2400" dirty="0">
                <a:cs typeface="+mn-ea"/>
                <a:sym typeface="+mn-lt"/>
              </a:rPr>
              <a:t>保留的标准活动标签，含义如下：</a:t>
            </a:r>
          </a:p>
          <a:p>
            <a:pPr marL="1028700" lvl="2" indent="-342900">
              <a:lnSpc>
                <a:spcPct val="150000"/>
              </a:lnSpc>
              <a:buClr>
                <a:srgbClr val="0054A3"/>
              </a:buClr>
              <a:buFont typeface="Arial" panose="020B0604020202020204" pitchFamily="34" charset="0"/>
              <a:buChar char="•"/>
              <a:defRPr/>
            </a:pPr>
            <a:r>
              <a:rPr lang="en-US" altLang="zh-CN" sz="2400" dirty="0">
                <a:cs typeface="+mn-ea"/>
                <a:sym typeface="+mn-lt"/>
              </a:rPr>
              <a:t>entry/activity expression</a:t>
            </a:r>
            <a:r>
              <a:rPr lang="zh-CN" altLang="en-US" sz="2400" dirty="0">
                <a:cs typeface="+mn-ea"/>
                <a:sym typeface="+mn-lt"/>
              </a:rPr>
              <a:t>：进入某一状态时启动的活动。</a:t>
            </a:r>
          </a:p>
          <a:p>
            <a:pPr marL="1028700" lvl="2" indent="-342900">
              <a:lnSpc>
                <a:spcPct val="150000"/>
              </a:lnSpc>
              <a:buClr>
                <a:srgbClr val="0054A3"/>
              </a:buClr>
              <a:buFont typeface="Arial" panose="020B0604020202020204" pitchFamily="34" charset="0"/>
              <a:buChar char="•"/>
              <a:defRPr/>
            </a:pPr>
            <a:r>
              <a:rPr lang="en-US" altLang="zh-CN" sz="2400" dirty="0">
                <a:cs typeface="+mn-ea"/>
                <a:sym typeface="+mn-lt"/>
              </a:rPr>
              <a:t>exit/activity expression</a:t>
            </a:r>
            <a:r>
              <a:rPr lang="zh-CN" altLang="en-US" sz="2400" dirty="0">
                <a:cs typeface="+mn-ea"/>
                <a:sym typeface="+mn-lt"/>
              </a:rPr>
              <a:t>：离开某一状态时执行的操作。</a:t>
            </a:r>
          </a:p>
          <a:p>
            <a:pPr marL="1028700" lvl="2" indent="-342900">
              <a:lnSpc>
                <a:spcPct val="150000"/>
              </a:lnSpc>
              <a:buClr>
                <a:srgbClr val="0054A3"/>
              </a:buClr>
              <a:buFont typeface="Arial" panose="020B0604020202020204" pitchFamily="34" charset="0"/>
              <a:buChar char="•"/>
              <a:defRPr/>
            </a:pPr>
            <a:r>
              <a:rPr lang="en-US" altLang="zh-CN" sz="2400" dirty="0">
                <a:cs typeface="+mn-ea"/>
                <a:sym typeface="+mn-lt"/>
              </a:rPr>
              <a:t>do/activity expression</a:t>
            </a:r>
            <a:r>
              <a:rPr lang="zh-CN" altLang="en-US" sz="2400" dirty="0">
                <a:cs typeface="+mn-ea"/>
                <a:sym typeface="+mn-lt"/>
              </a:rPr>
              <a:t>：当在状态中时执行的一个活动。</a:t>
            </a:r>
          </a:p>
          <a:p>
            <a:pPr marL="685800" lvl="2" indent="0">
              <a:lnSpc>
                <a:spcPct val="150000"/>
              </a:lnSpc>
              <a:buClr>
                <a:srgbClr val="0054A3"/>
              </a:buClr>
              <a:buFont typeface="Wingdings" panose="05000000000000000000" charset="0"/>
              <a:buNone/>
              <a:defRPr/>
            </a:pPr>
            <a:endParaRPr lang="en-US" altLang="zh-CN" sz="2400" dirty="0">
              <a:cs typeface="+mn-ea"/>
              <a:sym typeface="+mn-lt"/>
            </a:endParaRPr>
          </a:p>
          <a:p>
            <a:pPr marL="685800" lvl="2" indent="457200" fontAlgn="auto">
              <a:lnSpc>
                <a:spcPct val="150000"/>
              </a:lnSpc>
              <a:buClr>
                <a:srgbClr val="0054A3"/>
              </a:buClr>
              <a:buFont typeface="Wingdings" panose="05000000000000000000" charset="0"/>
              <a:buNone/>
              <a:defRPr/>
            </a:pPr>
            <a:r>
              <a:rPr lang="en-US" altLang="zh-CN" sz="2400" dirty="0">
                <a:cs typeface="+mn-ea"/>
                <a:sym typeface="+mn-lt"/>
              </a:rPr>
              <a:t>activity expression</a:t>
            </a:r>
            <a:r>
              <a:rPr lang="zh-CN" altLang="en-US" sz="2400" dirty="0">
                <a:cs typeface="+mn-ea"/>
                <a:sym typeface="+mn-lt"/>
              </a:rPr>
              <a:t>是可选的，用来指定应该做何种动作。可以用伪代码描述，也可以用自然语言。</a:t>
            </a:r>
          </a:p>
        </p:txBody>
      </p:sp>
      <p:pic>
        <p:nvPicPr>
          <p:cNvPr id="7" name="图片 6" descr="图片8"/>
          <p:cNvPicPr>
            <a:picLocks noChangeAspect="1"/>
          </p:cNvPicPr>
          <p:nvPr/>
        </p:nvPicPr>
        <p:blipFill>
          <a:blip r:embed="rId9"/>
          <a:stretch>
            <a:fillRect/>
          </a:stretch>
        </p:blipFill>
        <p:spPr>
          <a:xfrm>
            <a:off x="8777605" y="2934335"/>
            <a:ext cx="3023235" cy="2522220"/>
          </a:xfrm>
          <a:prstGeom prst="rect">
            <a:avLst/>
          </a:prstGeom>
        </p:spPr>
      </p:pic>
      <p:grpSp>
        <p:nvGrpSpPr>
          <p:cNvPr id="4" name="组合 3"/>
          <p:cNvGrpSpPr/>
          <p:nvPr/>
        </p:nvGrpSpPr>
        <p:grpSpPr>
          <a:xfrm>
            <a:off x="791151" y="1877060"/>
            <a:ext cx="3713539" cy="460375"/>
            <a:chOff x="1589" y="2769"/>
            <a:chExt cx="5848" cy="725"/>
          </a:xfrm>
        </p:grpSpPr>
        <p:sp>
          <p:nvSpPr>
            <p:cNvPr id="16" name="矩形 15"/>
            <p:cNvSpPr/>
            <p:nvPr>
              <p:custDataLst>
                <p:tags r:id="rId4"/>
              </p:custDataLst>
            </p:nvPr>
          </p:nvSpPr>
          <p:spPr>
            <a:xfrm flipH="1">
              <a:off x="1589" y="2879"/>
              <a:ext cx="56" cy="496"/>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黑体" panose="02010609060101010101" pitchFamily="49" charset="-122"/>
              </a:endParaRPr>
            </a:p>
          </p:txBody>
        </p:sp>
        <p:sp>
          <p:nvSpPr>
            <p:cNvPr id="8" name="文本框 7"/>
            <p:cNvSpPr txBox="1"/>
            <p:nvPr>
              <p:custDataLst>
                <p:tags r:id="rId5"/>
              </p:custDataLst>
            </p:nvPr>
          </p:nvSpPr>
          <p:spPr>
            <a:xfrm>
              <a:off x="1645" y="2769"/>
              <a:ext cx="5792" cy="725"/>
            </a:xfrm>
            <a:prstGeom prst="rect">
              <a:avLst/>
            </a:prstGeom>
            <a:noFill/>
          </p:spPr>
          <p:txBody>
            <a:bodyPr wrap="square" rtlCol="0">
              <a:spAutoFit/>
            </a:bodyPr>
            <a:lstStyle/>
            <a:p>
              <a:r>
                <a:rPr lang="zh-CN" altLang="en-US" sz="2400" b="1" dirty="0">
                  <a:solidFill>
                    <a:srgbClr val="7F7F7F"/>
                  </a:solidFill>
                </a:rPr>
                <a:t>状态图</a:t>
              </a:r>
            </a:p>
          </p:txBody>
        </p:sp>
      </p:grpSp>
      <p:sp>
        <p:nvSpPr>
          <p:cNvPr id="27" name="TextBox 6">
            <a:extLst>
              <a:ext uri="{FF2B5EF4-FFF2-40B4-BE49-F238E27FC236}">
                <a16:creationId xmlns:a16="http://schemas.microsoft.com/office/drawing/2014/main" id="{0CCEE2D1-4DC6-480B-A024-DD4DF7C22714}"/>
              </a:ext>
            </a:extLst>
          </p:cNvPr>
          <p:cNvSpPr txBox="1"/>
          <p:nvPr>
            <p:custDataLst>
              <p:tags r:id="rId3"/>
            </p:custDataLst>
          </p:nvPr>
        </p:nvSpPr>
        <p:spPr>
          <a:xfrm>
            <a:off x="425450" y="1144905"/>
            <a:ext cx="6809105" cy="578485"/>
          </a:xfrm>
          <a:prstGeom prst="rect">
            <a:avLst/>
          </a:prstGeom>
          <a:noFill/>
        </p:spPr>
        <p:txBody>
          <a:bodyPr wrap="square" lIns="0" tIns="48000" rIns="0" bIns="48000" rtlCol="0">
            <a:noAutofit/>
          </a:bodyPr>
          <a:lstStyle/>
          <a:p>
            <a:r>
              <a:rPr lang="en-US" altLang="zh-CN" sz="2800" b="1" dirty="0">
                <a:solidFill>
                  <a:schemeClr val="tx1">
                    <a:lumMod val="65000"/>
                    <a:lumOff val="35000"/>
                  </a:schemeClr>
                </a:solidFill>
                <a:cs typeface="+mn-ea"/>
                <a:sym typeface="+mn-lt"/>
              </a:rPr>
              <a:t>4.3 UML</a:t>
            </a:r>
            <a:r>
              <a:rPr lang="zh-CN" altLang="en-US" sz="2800" b="1" dirty="0">
                <a:solidFill>
                  <a:schemeClr val="tx1">
                    <a:lumMod val="65000"/>
                    <a:lumOff val="35000"/>
                  </a:schemeClr>
                </a:solidFill>
                <a:cs typeface="+mn-ea"/>
                <a:sym typeface="+mn-lt"/>
              </a:rPr>
              <a:t>建模</a:t>
            </a:r>
            <a:r>
              <a:rPr lang="en-US" altLang="zh-CN" sz="2800" b="1" dirty="0">
                <a:solidFill>
                  <a:schemeClr val="tx1">
                    <a:lumMod val="65000"/>
                    <a:lumOff val="35000"/>
                  </a:schemeClr>
                </a:solidFill>
                <a:cs typeface="+mn-ea"/>
                <a:sym typeface="+mn-lt"/>
              </a:rPr>
              <a:t>	</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8"/>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9332595" y="0"/>
            <a:ext cx="11690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79802" y="189569"/>
            <a:ext cx="1701793" cy="402590"/>
          </a:xfrm>
          <a:prstGeom prst="rect">
            <a:avLst/>
          </a:prstGeom>
          <a:noFill/>
        </p:spPr>
        <p:txBody>
          <a:bodyPr wrap="square" lIns="0" tIns="48000" rIns="0" bIns="48000" rtlCol="0">
            <a:spAutoFit/>
          </a:bodyPr>
          <a:lstStyle/>
          <a:p>
            <a:pPr algn="ctr"/>
            <a:r>
              <a:rPr lang="en-US" altLang="zh-CN" sz="2000" b="1" dirty="0">
                <a:solidFill>
                  <a:schemeClr val="bg1"/>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6" name="文本框 5"/>
          <p:cNvSpPr txBox="1"/>
          <p:nvPr>
            <p:custDataLst>
              <p:tags r:id="rId1"/>
            </p:custDataLst>
          </p:nvPr>
        </p:nvSpPr>
        <p:spPr>
          <a:xfrm>
            <a:off x="0" y="1922780"/>
            <a:ext cx="11800840" cy="4545965"/>
          </a:xfrm>
          <a:prstGeom prst="rect">
            <a:avLst/>
          </a:prstGeom>
          <a:noFill/>
        </p:spPr>
        <p:txBody>
          <a:bodyPr wrap="square">
            <a:noAutofit/>
          </a:bodyPr>
          <a:lstStyle/>
          <a:p>
            <a:pPr marL="685800" lvl="2" indent="0">
              <a:lnSpc>
                <a:spcPct val="150000"/>
              </a:lnSpc>
              <a:buClr>
                <a:srgbClr val="0054A3"/>
              </a:buClr>
              <a:buFont typeface="Wingdings" panose="05000000000000000000" charset="0"/>
              <a:buNone/>
              <a:defRPr/>
            </a:pPr>
            <a:endParaRPr lang="zh-CN" altLang="en-US" sz="2200" dirty="0">
              <a:solidFill>
                <a:schemeClr val="tx1"/>
              </a:solidFill>
              <a:effectLst/>
              <a:latin typeface="+mn-ea"/>
              <a:cs typeface="+mn-ea"/>
              <a:sym typeface="+mn-lt"/>
            </a:endParaRPr>
          </a:p>
        </p:txBody>
      </p:sp>
      <p:sp>
        <p:nvSpPr>
          <p:cNvPr id="3" name="文本框 2"/>
          <p:cNvSpPr txBox="1"/>
          <p:nvPr>
            <p:custDataLst>
              <p:tags r:id="rId2"/>
            </p:custDataLst>
          </p:nvPr>
        </p:nvSpPr>
        <p:spPr>
          <a:xfrm>
            <a:off x="-10795" y="2136775"/>
            <a:ext cx="12002770" cy="4658360"/>
          </a:xfrm>
          <a:prstGeom prst="rect">
            <a:avLst/>
          </a:prstGeom>
          <a:noFill/>
        </p:spPr>
        <p:txBody>
          <a:bodyPr wrap="square">
            <a:noAutofit/>
          </a:bodyPr>
          <a:lstStyle/>
          <a:p>
            <a:pPr marL="1028700" lvl="2" indent="-342900">
              <a:lnSpc>
                <a:spcPct val="150000"/>
              </a:lnSpc>
              <a:buClr>
                <a:srgbClr val="0054A3"/>
              </a:buClr>
              <a:buFont typeface="Wingdings" panose="05000000000000000000" charset="0"/>
              <a:buChar char="p"/>
              <a:defRPr/>
            </a:pPr>
            <a:r>
              <a:rPr lang="zh-CN" altLang="en-US" sz="2400" dirty="0">
                <a:cs typeface="+mn-ea"/>
                <a:sym typeface="+mn-lt"/>
              </a:rPr>
              <a:t>图书馆系统中，</a:t>
            </a:r>
            <a:r>
              <a:rPr lang="en-US" altLang="zh-CN" sz="2400" dirty="0">
                <a:cs typeface="+mn-ea"/>
                <a:sym typeface="+mn-lt"/>
              </a:rPr>
              <a:t>CatalogItem</a:t>
            </a:r>
            <a:r>
              <a:rPr lang="zh-CN" altLang="en-US" sz="2400" dirty="0">
                <a:cs typeface="+mn-ea"/>
                <a:sym typeface="+mn-lt"/>
              </a:rPr>
              <a:t>对象的状态图：</a:t>
            </a:r>
          </a:p>
          <a:p>
            <a:pPr marL="1028700" lvl="2" indent="-342900">
              <a:lnSpc>
                <a:spcPct val="150000"/>
              </a:lnSpc>
              <a:buClr>
                <a:srgbClr val="0054A3"/>
              </a:buClr>
              <a:buFont typeface="Wingdings" panose="05000000000000000000" charset="0"/>
              <a:buChar char="p"/>
              <a:defRPr/>
            </a:pPr>
            <a:endParaRPr lang="zh-CN" altLang="en-US" sz="2400" dirty="0">
              <a:cs typeface="+mn-ea"/>
              <a:sym typeface="+mn-lt"/>
            </a:endParaRPr>
          </a:p>
          <a:p>
            <a:pPr marL="1028700" lvl="2" indent="-342900">
              <a:lnSpc>
                <a:spcPct val="150000"/>
              </a:lnSpc>
              <a:buClr>
                <a:srgbClr val="0054A3"/>
              </a:buClr>
              <a:buFont typeface="Wingdings" panose="05000000000000000000" charset="0"/>
              <a:buChar char="p"/>
              <a:defRPr/>
            </a:pPr>
            <a:endParaRPr lang="zh-CN" altLang="en-US" sz="2400" dirty="0">
              <a:cs typeface="+mn-ea"/>
              <a:sym typeface="+mn-lt"/>
            </a:endParaRPr>
          </a:p>
          <a:p>
            <a:pPr marL="1028700" lvl="2" indent="-342900">
              <a:lnSpc>
                <a:spcPct val="150000"/>
              </a:lnSpc>
              <a:buClr>
                <a:srgbClr val="0054A3"/>
              </a:buClr>
              <a:buFont typeface="Wingdings" panose="05000000000000000000" charset="0"/>
              <a:buChar char="p"/>
              <a:defRPr/>
            </a:pPr>
            <a:endParaRPr lang="zh-CN" altLang="en-US" sz="2400" dirty="0">
              <a:cs typeface="+mn-ea"/>
              <a:sym typeface="+mn-lt"/>
            </a:endParaRPr>
          </a:p>
          <a:p>
            <a:pPr marL="1028700" lvl="2" indent="-342900">
              <a:lnSpc>
                <a:spcPct val="150000"/>
              </a:lnSpc>
              <a:buClr>
                <a:srgbClr val="0054A3"/>
              </a:buClr>
              <a:buFont typeface="Wingdings" panose="05000000000000000000" charset="0"/>
              <a:buChar char="p"/>
              <a:defRPr/>
            </a:pPr>
            <a:endParaRPr lang="zh-CN" altLang="en-US" sz="2400" dirty="0">
              <a:cs typeface="+mn-ea"/>
              <a:sym typeface="+mn-lt"/>
            </a:endParaRPr>
          </a:p>
          <a:p>
            <a:pPr marL="685800" lvl="2" indent="457200" fontAlgn="auto">
              <a:lnSpc>
                <a:spcPct val="150000"/>
              </a:lnSpc>
              <a:buClr>
                <a:srgbClr val="0054A3"/>
              </a:buClr>
              <a:buFont typeface="Wingdings" panose="05000000000000000000" charset="0"/>
              <a:buNone/>
              <a:defRPr/>
            </a:pPr>
            <a:r>
              <a:rPr lang="en-US" altLang="zh-CN" sz="2400" dirty="0">
                <a:cs typeface="+mn-ea"/>
                <a:sym typeface="+mn-lt"/>
              </a:rPr>
              <a:t>  </a:t>
            </a:r>
            <a:r>
              <a:rPr lang="zh-CN" altLang="en-US" sz="2400" dirty="0">
                <a:cs typeface="+mn-ea"/>
                <a:sym typeface="+mn-lt"/>
              </a:rPr>
              <a:t>当书还没有借出时是可用的（</a:t>
            </a:r>
            <a:r>
              <a:rPr lang="en-US" altLang="zh-CN" sz="2400" dirty="0">
                <a:cs typeface="+mn-ea"/>
                <a:sym typeface="+mn-lt"/>
              </a:rPr>
              <a:t>Available</a:t>
            </a:r>
            <a:r>
              <a:rPr lang="zh-CN" altLang="en-US" sz="2400" dirty="0">
                <a:cs typeface="+mn-ea"/>
                <a:sym typeface="+mn-lt"/>
              </a:rPr>
              <a:t>），如果被借出，它的状态就是无效的（</a:t>
            </a:r>
            <a:r>
              <a:rPr lang="en-US" altLang="zh-CN" sz="2400" dirty="0">
                <a:cs typeface="+mn-ea"/>
                <a:sym typeface="+mn-lt"/>
              </a:rPr>
              <a:t>Unavailable</a:t>
            </a:r>
            <a:r>
              <a:rPr lang="zh-CN" altLang="en-US" sz="2400" dirty="0">
                <a:cs typeface="+mn-ea"/>
                <a:sym typeface="+mn-lt"/>
              </a:rPr>
              <a:t>）。由于类</a:t>
            </a:r>
            <a:r>
              <a:rPr lang="en-US" altLang="zh-CN" sz="2400" dirty="0">
                <a:cs typeface="+mn-ea"/>
                <a:sym typeface="+mn-lt"/>
              </a:rPr>
              <a:t>CatalogItem</a:t>
            </a:r>
            <a:r>
              <a:rPr lang="zh-CN" altLang="en-US" sz="2400" dirty="0">
                <a:cs typeface="+mn-ea"/>
                <a:sym typeface="+mn-lt"/>
              </a:rPr>
              <a:t>对象没有包含其他类对象，因此它的状态仅由自身属性确定。</a:t>
            </a:r>
          </a:p>
        </p:txBody>
      </p:sp>
      <p:pic>
        <p:nvPicPr>
          <p:cNvPr id="4" name="图片 3" descr="图片9"/>
          <p:cNvPicPr>
            <a:picLocks noChangeAspect="1"/>
          </p:cNvPicPr>
          <p:nvPr/>
        </p:nvPicPr>
        <p:blipFill>
          <a:blip r:embed="rId9"/>
          <a:stretch>
            <a:fillRect/>
          </a:stretch>
        </p:blipFill>
        <p:spPr>
          <a:xfrm>
            <a:off x="1708150" y="2953385"/>
            <a:ext cx="9222740" cy="1717675"/>
          </a:xfrm>
          <a:prstGeom prst="rect">
            <a:avLst/>
          </a:prstGeom>
        </p:spPr>
      </p:pic>
      <p:grpSp>
        <p:nvGrpSpPr>
          <p:cNvPr id="12" name="组合 11"/>
          <p:cNvGrpSpPr/>
          <p:nvPr/>
        </p:nvGrpSpPr>
        <p:grpSpPr>
          <a:xfrm>
            <a:off x="791151" y="1755140"/>
            <a:ext cx="3713539" cy="460375"/>
            <a:chOff x="1589" y="2769"/>
            <a:chExt cx="5848" cy="725"/>
          </a:xfrm>
        </p:grpSpPr>
        <p:sp>
          <p:nvSpPr>
            <p:cNvPr id="13" name="矩形 12"/>
            <p:cNvSpPr/>
            <p:nvPr>
              <p:custDataLst>
                <p:tags r:id="rId4"/>
              </p:custDataLst>
            </p:nvPr>
          </p:nvSpPr>
          <p:spPr>
            <a:xfrm flipH="1">
              <a:off x="1589" y="2879"/>
              <a:ext cx="56" cy="496"/>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黑体" panose="02010609060101010101" pitchFamily="49" charset="-122"/>
              </a:endParaRPr>
            </a:p>
          </p:txBody>
        </p:sp>
        <p:sp>
          <p:nvSpPr>
            <p:cNvPr id="14" name="文本框 13"/>
            <p:cNvSpPr txBox="1"/>
            <p:nvPr>
              <p:custDataLst>
                <p:tags r:id="rId5"/>
              </p:custDataLst>
            </p:nvPr>
          </p:nvSpPr>
          <p:spPr>
            <a:xfrm>
              <a:off x="1645" y="2769"/>
              <a:ext cx="5792" cy="725"/>
            </a:xfrm>
            <a:prstGeom prst="rect">
              <a:avLst/>
            </a:prstGeom>
            <a:noFill/>
          </p:spPr>
          <p:txBody>
            <a:bodyPr wrap="square" rtlCol="0">
              <a:spAutoFit/>
            </a:bodyPr>
            <a:lstStyle/>
            <a:p>
              <a:r>
                <a:rPr lang="zh-CN" altLang="en-US" sz="2400" b="1" dirty="0">
                  <a:solidFill>
                    <a:srgbClr val="7F7F7F"/>
                  </a:solidFill>
                </a:rPr>
                <a:t>状态图</a:t>
              </a:r>
            </a:p>
          </p:txBody>
        </p:sp>
      </p:grpSp>
      <p:sp>
        <p:nvSpPr>
          <p:cNvPr id="27" name="TextBox 6">
            <a:extLst>
              <a:ext uri="{FF2B5EF4-FFF2-40B4-BE49-F238E27FC236}">
                <a16:creationId xmlns:a16="http://schemas.microsoft.com/office/drawing/2014/main" id="{36881182-50EF-4FC5-8F80-16CBDD1B2790}"/>
              </a:ext>
            </a:extLst>
          </p:cNvPr>
          <p:cNvSpPr txBox="1"/>
          <p:nvPr>
            <p:custDataLst>
              <p:tags r:id="rId3"/>
            </p:custDataLst>
          </p:nvPr>
        </p:nvSpPr>
        <p:spPr>
          <a:xfrm>
            <a:off x="425450" y="1144905"/>
            <a:ext cx="6809105" cy="578485"/>
          </a:xfrm>
          <a:prstGeom prst="rect">
            <a:avLst/>
          </a:prstGeom>
          <a:noFill/>
        </p:spPr>
        <p:txBody>
          <a:bodyPr wrap="square" lIns="0" tIns="48000" rIns="0" bIns="48000" rtlCol="0">
            <a:noAutofit/>
          </a:bodyPr>
          <a:lstStyle/>
          <a:p>
            <a:r>
              <a:rPr lang="en-US" altLang="zh-CN" sz="2800" b="1" dirty="0">
                <a:solidFill>
                  <a:schemeClr val="tx1">
                    <a:lumMod val="65000"/>
                    <a:lumOff val="35000"/>
                  </a:schemeClr>
                </a:solidFill>
                <a:cs typeface="+mn-ea"/>
                <a:sym typeface="+mn-lt"/>
              </a:rPr>
              <a:t>4.3 UML</a:t>
            </a:r>
            <a:r>
              <a:rPr lang="zh-CN" altLang="en-US" sz="2800" b="1" dirty="0">
                <a:solidFill>
                  <a:schemeClr val="tx1">
                    <a:lumMod val="65000"/>
                    <a:lumOff val="35000"/>
                  </a:schemeClr>
                </a:solidFill>
                <a:cs typeface="+mn-ea"/>
                <a:sym typeface="+mn-lt"/>
              </a:rPr>
              <a:t>建模</a:t>
            </a:r>
            <a:r>
              <a:rPr lang="en-US" altLang="zh-CN" sz="2800" b="1" dirty="0">
                <a:solidFill>
                  <a:schemeClr val="tx1">
                    <a:lumMod val="65000"/>
                    <a:lumOff val="35000"/>
                  </a:schemeClr>
                </a:solidFill>
                <a:cs typeface="+mn-ea"/>
                <a:sym typeface="+mn-lt"/>
              </a:rPr>
              <a:t>	</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8"/>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9332595" y="0"/>
            <a:ext cx="11690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79802" y="189569"/>
            <a:ext cx="1701793" cy="402590"/>
          </a:xfrm>
          <a:prstGeom prst="rect">
            <a:avLst/>
          </a:prstGeom>
          <a:noFill/>
        </p:spPr>
        <p:txBody>
          <a:bodyPr wrap="square" lIns="0" tIns="48000" rIns="0" bIns="48000" rtlCol="0">
            <a:spAutoFit/>
          </a:bodyPr>
          <a:lstStyle/>
          <a:p>
            <a:pPr algn="ctr"/>
            <a:r>
              <a:rPr lang="en-US" altLang="zh-CN" sz="2000" b="1" dirty="0">
                <a:solidFill>
                  <a:schemeClr val="bg1"/>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6" name="文本框 5"/>
          <p:cNvSpPr txBox="1"/>
          <p:nvPr>
            <p:custDataLst>
              <p:tags r:id="rId1"/>
            </p:custDataLst>
          </p:nvPr>
        </p:nvSpPr>
        <p:spPr>
          <a:xfrm>
            <a:off x="0" y="1922780"/>
            <a:ext cx="11800840" cy="4545965"/>
          </a:xfrm>
          <a:prstGeom prst="rect">
            <a:avLst/>
          </a:prstGeom>
          <a:noFill/>
        </p:spPr>
        <p:txBody>
          <a:bodyPr wrap="square">
            <a:noAutofit/>
          </a:bodyPr>
          <a:lstStyle/>
          <a:p>
            <a:pPr marL="685800" lvl="2" indent="0">
              <a:lnSpc>
                <a:spcPct val="150000"/>
              </a:lnSpc>
              <a:buClr>
                <a:srgbClr val="0054A3"/>
              </a:buClr>
              <a:buFont typeface="Wingdings" panose="05000000000000000000" charset="0"/>
              <a:buNone/>
              <a:defRPr/>
            </a:pPr>
            <a:endParaRPr lang="zh-CN" altLang="en-US" sz="2200" dirty="0">
              <a:solidFill>
                <a:schemeClr val="tx1"/>
              </a:solidFill>
              <a:effectLst/>
              <a:latin typeface="+mn-ea"/>
              <a:cs typeface="+mn-ea"/>
              <a:sym typeface="+mn-lt"/>
            </a:endParaRPr>
          </a:p>
        </p:txBody>
      </p:sp>
      <p:sp>
        <p:nvSpPr>
          <p:cNvPr id="3" name="文本框 2"/>
          <p:cNvSpPr txBox="1"/>
          <p:nvPr>
            <p:custDataLst>
              <p:tags r:id="rId2"/>
            </p:custDataLst>
          </p:nvPr>
        </p:nvSpPr>
        <p:spPr>
          <a:xfrm>
            <a:off x="-10795" y="2243455"/>
            <a:ext cx="12002770" cy="3917950"/>
          </a:xfrm>
          <a:prstGeom prst="rect">
            <a:avLst/>
          </a:prstGeom>
          <a:noFill/>
        </p:spPr>
        <p:txBody>
          <a:bodyPr wrap="square">
            <a:noAutofit/>
          </a:bodyPr>
          <a:lstStyle/>
          <a:p>
            <a:pPr marL="685800" lvl="2" indent="0">
              <a:lnSpc>
                <a:spcPct val="150000"/>
              </a:lnSpc>
              <a:buClr>
                <a:srgbClr val="0054A3"/>
              </a:buClr>
              <a:buFont typeface="Wingdings" panose="05000000000000000000" charset="0"/>
              <a:buNone/>
              <a:defRPr/>
            </a:pPr>
            <a:r>
              <a:rPr lang="zh-CN" altLang="en-US" sz="2400" dirty="0">
                <a:cs typeface="+mn-ea"/>
                <a:sym typeface="+mn-lt"/>
              </a:rPr>
              <a:t>（</a:t>
            </a:r>
            <a:r>
              <a:rPr lang="en-US" altLang="zh-CN" sz="2400" dirty="0">
                <a:cs typeface="+mn-ea"/>
                <a:sym typeface="+mn-lt"/>
              </a:rPr>
              <a:t>2</a:t>
            </a:r>
            <a:r>
              <a:rPr lang="zh-CN" altLang="en-US" sz="2400" dirty="0">
                <a:cs typeface="+mn-ea"/>
                <a:sym typeface="+mn-lt"/>
              </a:rPr>
              <a:t>）状态转换</a:t>
            </a:r>
          </a:p>
          <a:p>
            <a:pPr marL="685800" lvl="2" indent="457200" fontAlgn="auto">
              <a:lnSpc>
                <a:spcPct val="150000"/>
              </a:lnSpc>
              <a:buClr>
                <a:srgbClr val="0054A3"/>
              </a:buClr>
              <a:buFont typeface="Wingdings" panose="05000000000000000000" charset="0"/>
              <a:buNone/>
              <a:defRPr/>
            </a:pPr>
            <a:r>
              <a:rPr lang="zh-CN" altLang="en-US" sz="2400" dirty="0">
                <a:cs typeface="+mn-ea"/>
                <a:sym typeface="+mn-lt"/>
              </a:rPr>
              <a:t>状态转换用一条带箭头的线表示，旁边标出转换发生的条件，语法如下：</a:t>
            </a:r>
          </a:p>
          <a:p>
            <a:pPr marL="685800" lvl="2" indent="0" algn="ctr">
              <a:lnSpc>
                <a:spcPct val="150000"/>
              </a:lnSpc>
              <a:buClr>
                <a:srgbClr val="0054A3"/>
              </a:buClr>
              <a:buFont typeface="Wingdings" panose="05000000000000000000" charset="0"/>
              <a:buNone/>
              <a:defRPr/>
            </a:pPr>
            <a:r>
              <a:rPr lang="en-US" altLang="zh-CN" sz="2400" dirty="0">
                <a:cs typeface="+mn-ea"/>
                <a:sym typeface="+mn-lt"/>
              </a:rPr>
              <a:t>trigger[guard] / effect</a:t>
            </a:r>
          </a:p>
          <a:p>
            <a:pPr marL="685800" lvl="2" indent="457200" fontAlgn="auto">
              <a:lnSpc>
                <a:spcPct val="150000"/>
              </a:lnSpc>
              <a:buClr>
                <a:srgbClr val="0054A3"/>
              </a:buClr>
              <a:buFont typeface="Wingdings" panose="05000000000000000000" charset="0"/>
              <a:buNone/>
              <a:defRPr/>
            </a:pPr>
            <a:r>
              <a:rPr lang="en-US" altLang="zh-CN" sz="2400" dirty="0">
                <a:cs typeface="+mn-ea"/>
                <a:sym typeface="+mn-lt"/>
              </a:rPr>
              <a:t> </a:t>
            </a:r>
            <a:r>
              <a:rPr lang="zh-CN" altLang="en-US" sz="2400" dirty="0">
                <a:cs typeface="+mn-ea"/>
                <a:sym typeface="+mn-lt"/>
              </a:rPr>
              <a:t>触发器（</a:t>
            </a:r>
            <a:r>
              <a:rPr lang="en-US" altLang="zh-CN" sz="2400" dirty="0">
                <a:cs typeface="+mn-ea"/>
                <a:sym typeface="+mn-lt"/>
              </a:rPr>
              <a:t>trigger</a:t>
            </a:r>
            <a:r>
              <a:rPr lang="zh-CN" altLang="en-US" sz="2400" dirty="0">
                <a:cs typeface="+mn-ea"/>
                <a:sym typeface="+mn-lt"/>
              </a:rPr>
              <a:t>）表示转换发生的条件，守卫条件（</a:t>
            </a:r>
            <a:r>
              <a:rPr lang="en-US" altLang="zh-CN" sz="2400" dirty="0">
                <a:cs typeface="+mn-ea"/>
                <a:sym typeface="+mn-lt"/>
              </a:rPr>
              <a:t>guard</a:t>
            </a:r>
            <a:r>
              <a:rPr lang="zh-CN" altLang="en-US" sz="2400" dirty="0">
                <a:cs typeface="+mn-ea"/>
                <a:sym typeface="+mn-lt"/>
              </a:rPr>
              <a:t>）是一个布尔表达式。当触发器事件发生时，只有当守卫条件为真时，状态转移才会发生。操作（</a:t>
            </a:r>
            <a:r>
              <a:rPr lang="en-US" altLang="zh-CN" sz="2400" dirty="0">
                <a:cs typeface="+mn-ea"/>
                <a:sym typeface="+mn-lt"/>
              </a:rPr>
              <a:t>effect</a:t>
            </a:r>
            <a:r>
              <a:rPr lang="zh-CN" altLang="en-US" sz="2400" dirty="0">
                <a:cs typeface="+mn-ea"/>
                <a:sym typeface="+mn-lt"/>
              </a:rPr>
              <a:t>）是转换发生时执行的动作。</a:t>
            </a:r>
          </a:p>
        </p:txBody>
      </p:sp>
      <p:grpSp>
        <p:nvGrpSpPr>
          <p:cNvPr id="4" name="组合 3"/>
          <p:cNvGrpSpPr/>
          <p:nvPr/>
        </p:nvGrpSpPr>
        <p:grpSpPr>
          <a:xfrm>
            <a:off x="791151" y="1739900"/>
            <a:ext cx="3713539" cy="460375"/>
            <a:chOff x="1589" y="2769"/>
            <a:chExt cx="5848" cy="725"/>
          </a:xfrm>
        </p:grpSpPr>
        <p:sp>
          <p:nvSpPr>
            <p:cNvPr id="16" name="矩形 15"/>
            <p:cNvSpPr/>
            <p:nvPr>
              <p:custDataLst>
                <p:tags r:id="rId4"/>
              </p:custDataLst>
            </p:nvPr>
          </p:nvSpPr>
          <p:spPr>
            <a:xfrm flipH="1">
              <a:off x="1589" y="2879"/>
              <a:ext cx="56" cy="496"/>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黑体" panose="02010609060101010101" pitchFamily="49" charset="-122"/>
              </a:endParaRPr>
            </a:p>
          </p:txBody>
        </p:sp>
        <p:sp>
          <p:nvSpPr>
            <p:cNvPr id="8" name="文本框 7"/>
            <p:cNvSpPr txBox="1"/>
            <p:nvPr>
              <p:custDataLst>
                <p:tags r:id="rId5"/>
              </p:custDataLst>
            </p:nvPr>
          </p:nvSpPr>
          <p:spPr>
            <a:xfrm>
              <a:off x="1645" y="2769"/>
              <a:ext cx="5792" cy="725"/>
            </a:xfrm>
            <a:prstGeom prst="rect">
              <a:avLst/>
            </a:prstGeom>
            <a:noFill/>
          </p:spPr>
          <p:txBody>
            <a:bodyPr wrap="square" rtlCol="0">
              <a:spAutoFit/>
            </a:bodyPr>
            <a:lstStyle/>
            <a:p>
              <a:r>
                <a:rPr lang="zh-CN" altLang="en-US" sz="2400" b="1" dirty="0">
                  <a:solidFill>
                    <a:srgbClr val="7F7F7F"/>
                  </a:solidFill>
                </a:rPr>
                <a:t>状态图</a:t>
              </a:r>
            </a:p>
          </p:txBody>
        </p:sp>
      </p:grpSp>
      <p:sp>
        <p:nvSpPr>
          <p:cNvPr id="27" name="TextBox 6">
            <a:extLst>
              <a:ext uri="{FF2B5EF4-FFF2-40B4-BE49-F238E27FC236}">
                <a16:creationId xmlns:a16="http://schemas.microsoft.com/office/drawing/2014/main" id="{B832927E-335A-4B9A-9AB0-DC6D21169799}"/>
              </a:ext>
            </a:extLst>
          </p:cNvPr>
          <p:cNvSpPr txBox="1"/>
          <p:nvPr>
            <p:custDataLst>
              <p:tags r:id="rId3"/>
            </p:custDataLst>
          </p:nvPr>
        </p:nvSpPr>
        <p:spPr>
          <a:xfrm>
            <a:off x="425450" y="1144905"/>
            <a:ext cx="6809105" cy="578485"/>
          </a:xfrm>
          <a:prstGeom prst="rect">
            <a:avLst/>
          </a:prstGeom>
          <a:noFill/>
        </p:spPr>
        <p:txBody>
          <a:bodyPr wrap="square" lIns="0" tIns="48000" rIns="0" bIns="48000" rtlCol="0">
            <a:noAutofit/>
          </a:bodyPr>
          <a:lstStyle/>
          <a:p>
            <a:r>
              <a:rPr lang="en-US" altLang="zh-CN" sz="2800" b="1" dirty="0">
                <a:solidFill>
                  <a:schemeClr val="tx1">
                    <a:lumMod val="65000"/>
                    <a:lumOff val="35000"/>
                  </a:schemeClr>
                </a:solidFill>
                <a:cs typeface="+mn-ea"/>
                <a:sym typeface="+mn-lt"/>
              </a:rPr>
              <a:t>4.3 UML</a:t>
            </a:r>
            <a:r>
              <a:rPr lang="zh-CN" altLang="en-US" sz="2800" b="1" dirty="0">
                <a:solidFill>
                  <a:schemeClr val="tx1">
                    <a:lumMod val="65000"/>
                    <a:lumOff val="35000"/>
                  </a:schemeClr>
                </a:solidFill>
                <a:cs typeface="+mn-ea"/>
                <a:sym typeface="+mn-lt"/>
              </a:rPr>
              <a:t>建模</a:t>
            </a:r>
            <a:r>
              <a:rPr lang="en-US" altLang="zh-CN" sz="2800" b="1" dirty="0">
                <a:solidFill>
                  <a:schemeClr val="tx1">
                    <a:lumMod val="65000"/>
                    <a:lumOff val="35000"/>
                  </a:schemeClr>
                </a:solidFill>
                <a:cs typeface="+mn-ea"/>
                <a:sym typeface="+mn-lt"/>
              </a:rPr>
              <a:t>	</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8"/>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9332595" y="0"/>
            <a:ext cx="11690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79802" y="189569"/>
            <a:ext cx="1701793" cy="402590"/>
          </a:xfrm>
          <a:prstGeom prst="rect">
            <a:avLst/>
          </a:prstGeom>
          <a:noFill/>
        </p:spPr>
        <p:txBody>
          <a:bodyPr wrap="square" lIns="0" tIns="48000" rIns="0" bIns="48000" rtlCol="0">
            <a:spAutoFit/>
          </a:bodyPr>
          <a:lstStyle/>
          <a:p>
            <a:pPr algn="ctr"/>
            <a:r>
              <a:rPr lang="en-US" altLang="zh-CN" sz="2000" b="1" dirty="0">
                <a:solidFill>
                  <a:schemeClr val="bg1"/>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6" name="文本框 5"/>
          <p:cNvSpPr txBox="1"/>
          <p:nvPr>
            <p:custDataLst>
              <p:tags r:id="rId1"/>
            </p:custDataLst>
          </p:nvPr>
        </p:nvSpPr>
        <p:spPr>
          <a:xfrm>
            <a:off x="0" y="1922780"/>
            <a:ext cx="11800840" cy="4545965"/>
          </a:xfrm>
          <a:prstGeom prst="rect">
            <a:avLst/>
          </a:prstGeom>
          <a:noFill/>
        </p:spPr>
        <p:txBody>
          <a:bodyPr wrap="square">
            <a:noAutofit/>
          </a:bodyPr>
          <a:lstStyle/>
          <a:p>
            <a:pPr marL="685800" lvl="2" indent="0">
              <a:lnSpc>
                <a:spcPct val="150000"/>
              </a:lnSpc>
              <a:buClr>
                <a:srgbClr val="0054A3"/>
              </a:buClr>
              <a:buFont typeface="Wingdings" panose="05000000000000000000" charset="0"/>
              <a:buNone/>
              <a:defRPr/>
            </a:pPr>
            <a:endParaRPr lang="zh-CN" altLang="en-US" sz="2200" dirty="0">
              <a:solidFill>
                <a:schemeClr val="tx1"/>
              </a:solidFill>
              <a:effectLst/>
              <a:latin typeface="+mn-ea"/>
              <a:cs typeface="+mn-ea"/>
              <a:sym typeface="+mn-lt"/>
            </a:endParaRPr>
          </a:p>
        </p:txBody>
      </p:sp>
      <p:sp>
        <p:nvSpPr>
          <p:cNvPr id="3" name="文本框 2"/>
          <p:cNvSpPr txBox="1"/>
          <p:nvPr>
            <p:custDataLst>
              <p:tags r:id="rId2"/>
            </p:custDataLst>
          </p:nvPr>
        </p:nvSpPr>
        <p:spPr>
          <a:xfrm>
            <a:off x="-18415" y="2060575"/>
            <a:ext cx="11657330" cy="2606040"/>
          </a:xfrm>
          <a:prstGeom prst="rect">
            <a:avLst/>
          </a:prstGeom>
          <a:noFill/>
        </p:spPr>
        <p:txBody>
          <a:bodyPr wrap="square" lIns="0" tIns="0" rIns="0" bIns="0">
            <a:noAutofit/>
          </a:bodyPr>
          <a:lstStyle/>
          <a:p>
            <a:pPr marL="1028700" lvl="2" indent="-342900" fontAlgn="auto">
              <a:lnSpc>
                <a:spcPct val="125000"/>
              </a:lnSpc>
              <a:buClr>
                <a:srgbClr val="0054A3"/>
              </a:buClr>
              <a:buFont typeface="Wingdings" panose="05000000000000000000" charset="0"/>
              <a:buChar char="p"/>
              <a:defRPr/>
            </a:pPr>
            <a:r>
              <a:rPr lang="zh-CN" altLang="en-US" sz="2400" dirty="0">
                <a:cs typeface="+mn-ea"/>
                <a:sym typeface="+mn-lt"/>
              </a:rPr>
              <a:t>一个</a:t>
            </a:r>
            <a:r>
              <a:rPr lang="en-US" altLang="zh-CN" sz="2400" dirty="0">
                <a:cs typeface="+mn-ea"/>
                <a:sym typeface="+mn-lt"/>
              </a:rPr>
              <a:t>CD</a:t>
            </a:r>
            <a:r>
              <a:rPr lang="zh-CN" altLang="en-US" sz="2400" dirty="0">
                <a:cs typeface="+mn-ea"/>
                <a:sym typeface="+mn-lt"/>
              </a:rPr>
              <a:t>唱机包括三个状态：</a:t>
            </a:r>
            <a:r>
              <a:rPr lang="en-US" altLang="zh-CN" sz="2400" dirty="0">
                <a:cs typeface="+mn-ea"/>
                <a:sym typeface="+mn-lt"/>
              </a:rPr>
              <a:t>stopped</a:t>
            </a:r>
            <a:r>
              <a:rPr lang="zh-CN" altLang="en-US" sz="2400" dirty="0">
                <a:cs typeface="+mn-ea"/>
                <a:sym typeface="+mn-lt"/>
              </a:rPr>
              <a:t>，</a:t>
            </a:r>
            <a:r>
              <a:rPr lang="en-US" altLang="zh-CN" sz="2400" dirty="0">
                <a:cs typeface="+mn-ea"/>
                <a:sym typeface="+mn-lt"/>
              </a:rPr>
              <a:t>playing</a:t>
            </a:r>
            <a:r>
              <a:rPr lang="zh-CN" altLang="en-US" sz="2400" dirty="0">
                <a:cs typeface="+mn-ea"/>
                <a:sym typeface="+mn-lt"/>
              </a:rPr>
              <a:t>，</a:t>
            </a:r>
            <a:r>
              <a:rPr lang="en-US" altLang="zh-CN" sz="2400" dirty="0">
                <a:cs typeface="+mn-ea"/>
                <a:sym typeface="+mn-lt"/>
              </a:rPr>
              <a:t>paused</a:t>
            </a:r>
            <a:r>
              <a:rPr lang="zh-CN" altLang="en-US" sz="2400" dirty="0">
                <a:cs typeface="+mn-ea"/>
                <a:sym typeface="+mn-lt"/>
              </a:rPr>
              <a:t>。</a:t>
            </a:r>
          </a:p>
          <a:p>
            <a:pPr marL="685800" lvl="2" indent="0" fontAlgn="auto">
              <a:lnSpc>
                <a:spcPct val="125000"/>
              </a:lnSpc>
              <a:buClr>
                <a:srgbClr val="0054A3"/>
              </a:buClr>
              <a:buFont typeface="Wingdings" panose="05000000000000000000" charset="0"/>
              <a:buNone/>
              <a:defRPr/>
            </a:pPr>
            <a:r>
              <a:rPr lang="en-US" altLang="zh-CN" sz="2400" dirty="0">
                <a:cs typeface="+mn-ea"/>
                <a:sym typeface="+mn-lt"/>
              </a:rPr>
              <a:t>    </a:t>
            </a:r>
            <a:r>
              <a:rPr lang="zh-CN" altLang="en-US" sz="2400" dirty="0">
                <a:cs typeface="+mn-ea"/>
                <a:sym typeface="+mn-lt"/>
              </a:rPr>
              <a:t>在任何一种状态下，都包括三个可能发生的事件：</a:t>
            </a:r>
          </a:p>
          <a:p>
            <a:pPr marL="685800" lvl="2" indent="0" fontAlgn="auto">
              <a:lnSpc>
                <a:spcPct val="125000"/>
              </a:lnSpc>
              <a:buClr>
                <a:srgbClr val="0054A3"/>
              </a:buClr>
              <a:buFont typeface="Wingdings" panose="05000000000000000000" charset="0"/>
              <a:buNone/>
              <a:defRPr/>
            </a:pPr>
            <a:r>
              <a:rPr lang="en-US" altLang="zh-CN" sz="2000" dirty="0">
                <a:cs typeface="+mn-ea"/>
                <a:sym typeface="+mn-lt"/>
              </a:rPr>
              <a:t>     </a:t>
            </a:r>
            <a:r>
              <a:rPr lang="en-US" altLang="zh-CN" sz="2400" dirty="0">
                <a:cs typeface="+mn-ea"/>
                <a:sym typeface="+mn-lt"/>
              </a:rPr>
              <a:t>pause_is_pressed</a:t>
            </a:r>
            <a:r>
              <a:rPr lang="zh-CN" altLang="en-US" sz="2400" dirty="0">
                <a:cs typeface="+mn-ea"/>
                <a:sym typeface="+mn-lt"/>
              </a:rPr>
              <a:t>，</a:t>
            </a:r>
            <a:r>
              <a:rPr lang="en-US" altLang="zh-CN" sz="2400" dirty="0">
                <a:cs typeface="+mn-ea"/>
                <a:sym typeface="+mn-lt"/>
              </a:rPr>
              <a:t>stop_is_pressed</a:t>
            </a:r>
            <a:r>
              <a:rPr lang="zh-CN" altLang="en-US" sz="2400" dirty="0">
                <a:cs typeface="+mn-ea"/>
                <a:sym typeface="+mn-lt"/>
              </a:rPr>
              <a:t>，</a:t>
            </a:r>
            <a:r>
              <a:rPr lang="en-US" altLang="zh-CN" sz="2400" dirty="0">
                <a:cs typeface="+mn-ea"/>
                <a:sym typeface="+mn-lt"/>
              </a:rPr>
              <a:t>play_is_pressed</a:t>
            </a:r>
            <a:r>
              <a:rPr lang="zh-CN" altLang="en-US" sz="2400" dirty="0">
                <a:cs typeface="+mn-ea"/>
                <a:sym typeface="+mn-lt"/>
              </a:rPr>
              <a:t>。</a:t>
            </a:r>
          </a:p>
        </p:txBody>
      </p:sp>
      <p:pic>
        <p:nvPicPr>
          <p:cNvPr id="4" name="图片 3" descr="图片10"/>
          <p:cNvPicPr>
            <a:picLocks noChangeAspect="1"/>
          </p:cNvPicPr>
          <p:nvPr/>
        </p:nvPicPr>
        <p:blipFill>
          <a:blip r:embed="rId9"/>
          <a:stretch>
            <a:fillRect/>
          </a:stretch>
        </p:blipFill>
        <p:spPr>
          <a:xfrm>
            <a:off x="3241675" y="3583305"/>
            <a:ext cx="5318125" cy="2818130"/>
          </a:xfrm>
          <a:prstGeom prst="rect">
            <a:avLst/>
          </a:prstGeom>
        </p:spPr>
      </p:pic>
      <p:grpSp>
        <p:nvGrpSpPr>
          <p:cNvPr id="7" name="组合 6"/>
          <p:cNvGrpSpPr/>
          <p:nvPr/>
        </p:nvGrpSpPr>
        <p:grpSpPr>
          <a:xfrm>
            <a:off x="791151" y="1657985"/>
            <a:ext cx="3713539" cy="460375"/>
            <a:chOff x="1589" y="2769"/>
            <a:chExt cx="5848" cy="725"/>
          </a:xfrm>
        </p:grpSpPr>
        <p:sp>
          <p:nvSpPr>
            <p:cNvPr id="16" name="矩形 15"/>
            <p:cNvSpPr/>
            <p:nvPr>
              <p:custDataLst>
                <p:tags r:id="rId4"/>
              </p:custDataLst>
            </p:nvPr>
          </p:nvSpPr>
          <p:spPr>
            <a:xfrm flipH="1">
              <a:off x="1589" y="2879"/>
              <a:ext cx="56" cy="496"/>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黑体" panose="02010609060101010101" pitchFamily="49" charset="-122"/>
              </a:endParaRPr>
            </a:p>
          </p:txBody>
        </p:sp>
        <p:sp>
          <p:nvSpPr>
            <p:cNvPr id="8" name="文本框 7"/>
            <p:cNvSpPr txBox="1"/>
            <p:nvPr>
              <p:custDataLst>
                <p:tags r:id="rId5"/>
              </p:custDataLst>
            </p:nvPr>
          </p:nvSpPr>
          <p:spPr>
            <a:xfrm>
              <a:off x="1645" y="2769"/>
              <a:ext cx="5792" cy="725"/>
            </a:xfrm>
            <a:prstGeom prst="rect">
              <a:avLst/>
            </a:prstGeom>
            <a:noFill/>
          </p:spPr>
          <p:txBody>
            <a:bodyPr wrap="square" rtlCol="0">
              <a:spAutoFit/>
            </a:bodyPr>
            <a:lstStyle/>
            <a:p>
              <a:r>
                <a:rPr lang="zh-CN" altLang="en-US" sz="2400" b="1" dirty="0">
                  <a:solidFill>
                    <a:srgbClr val="7F7F7F"/>
                  </a:solidFill>
                </a:rPr>
                <a:t>状态图</a:t>
              </a:r>
            </a:p>
          </p:txBody>
        </p:sp>
      </p:grpSp>
      <p:sp>
        <p:nvSpPr>
          <p:cNvPr id="10" name="文本框 9"/>
          <p:cNvSpPr txBox="1"/>
          <p:nvPr/>
        </p:nvSpPr>
        <p:spPr>
          <a:xfrm>
            <a:off x="4272915" y="6400165"/>
            <a:ext cx="3646805" cy="368300"/>
          </a:xfrm>
          <a:prstGeom prst="rect">
            <a:avLst/>
          </a:prstGeom>
          <a:noFill/>
        </p:spPr>
        <p:txBody>
          <a:bodyPr wrap="square" rtlCol="0">
            <a:spAutoFit/>
          </a:bodyPr>
          <a:lstStyle/>
          <a:p>
            <a:pPr algn="ctr"/>
            <a:r>
              <a:rPr lang="en-US" altLang="zh-CN"/>
              <a:t>CD</a:t>
            </a:r>
            <a:r>
              <a:rPr lang="zh-CN" altLang="en-US"/>
              <a:t>唱机的状态转换图</a:t>
            </a:r>
          </a:p>
        </p:txBody>
      </p:sp>
      <p:sp>
        <p:nvSpPr>
          <p:cNvPr id="27" name="TextBox 6">
            <a:extLst>
              <a:ext uri="{FF2B5EF4-FFF2-40B4-BE49-F238E27FC236}">
                <a16:creationId xmlns:a16="http://schemas.microsoft.com/office/drawing/2014/main" id="{F38AAD2A-EB4A-48D3-B4D4-6D5E611DA7A1}"/>
              </a:ext>
            </a:extLst>
          </p:cNvPr>
          <p:cNvSpPr txBox="1"/>
          <p:nvPr>
            <p:custDataLst>
              <p:tags r:id="rId3"/>
            </p:custDataLst>
          </p:nvPr>
        </p:nvSpPr>
        <p:spPr>
          <a:xfrm>
            <a:off x="425450" y="1144905"/>
            <a:ext cx="6809105" cy="578485"/>
          </a:xfrm>
          <a:prstGeom prst="rect">
            <a:avLst/>
          </a:prstGeom>
          <a:noFill/>
        </p:spPr>
        <p:txBody>
          <a:bodyPr wrap="square" lIns="0" tIns="48000" rIns="0" bIns="48000" rtlCol="0">
            <a:noAutofit/>
          </a:bodyPr>
          <a:lstStyle/>
          <a:p>
            <a:r>
              <a:rPr lang="en-US" altLang="zh-CN" sz="2800" b="1" dirty="0">
                <a:solidFill>
                  <a:schemeClr val="tx1">
                    <a:lumMod val="65000"/>
                    <a:lumOff val="35000"/>
                  </a:schemeClr>
                </a:solidFill>
                <a:cs typeface="+mn-ea"/>
                <a:sym typeface="+mn-lt"/>
              </a:rPr>
              <a:t>4.3 UML</a:t>
            </a:r>
            <a:r>
              <a:rPr lang="zh-CN" altLang="en-US" sz="2800" b="1" dirty="0">
                <a:solidFill>
                  <a:schemeClr val="tx1">
                    <a:lumMod val="65000"/>
                    <a:lumOff val="35000"/>
                  </a:schemeClr>
                </a:solidFill>
                <a:cs typeface="+mn-ea"/>
                <a:sym typeface="+mn-lt"/>
              </a:rPr>
              <a:t>建模</a:t>
            </a:r>
            <a:r>
              <a:rPr lang="en-US" altLang="zh-CN" sz="2800" b="1" dirty="0">
                <a:solidFill>
                  <a:schemeClr val="tx1">
                    <a:lumMod val="65000"/>
                    <a:lumOff val="35000"/>
                  </a:schemeClr>
                </a:solidFill>
                <a:cs typeface="+mn-ea"/>
                <a:sym typeface="+mn-lt"/>
              </a:rPr>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7"/>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solidFill>
                  <a:schemeClr val="tx1"/>
                </a:solidFill>
                <a:cs typeface="+mn-ea"/>
                <a:sym typeface="+mn-lt"/>
              </a:rPr>
              <a:t>面向对象的软件工程</a:t>
            </a:r>
          </a:p>
        </p:txBody>
      </p:sp>
      <p:sp>
        <p:nvSpPr>
          <p:cNvPr id="19" name="矩形 18"/>
          <p:cNvSpPr/>
          <p:nvPr/>
        </p:nvSpPr>
        <p:spPr>
          <a:xfrm>
            <a:off x="4058544" y="-1"/>
            <a:ext cx="1348118"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基本概念</a:t>
            </a: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17572" y="189569"/>
            <a:ext cx="1701793" cy="402590"/>
          </a:xfrm>
          <a:prstGeom prst="rect">
            <a:avLst/>
          </a:prstGeom>
          <a:noFill/>
        </p:spPr>
        <p:txBody>
          <a:bodyPr wrap="square" lIns="0" tIns="48000" rIns="0" bIns="48000" rtlCol="0">
            <a:spAutoFit/>
          </a:bodyPr>
          <a:lstStyle/>
          <a:p>
            <a:pPr algn="ctr"/>
            <a:r>
              <a:rPr lang="en-US" altLang="zh-CN" sz="2000" b="1" dirty="0">
                <a:solidFill>
                  <a:schemeClr val="bg1">
                    <a:lumMod val="50000"/>
                  </a:schemeClr>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8" name="TextBox 6"/>
          <p:cNvSpPr txBox="1"/>
          <p:nvPr>
            <p:custDataLst>
              <p:tags r:id="rId1"/>
            </p:custDataLst>
          </p:nvPr>
        </p:nvSpPr>
        <p:spPr>
          <a:xfrm>
            <a:off x="425449" y="1145141"/>
            <a:ext cx="6304959" cy="525780"/>
          </a:xfrm>
          <a:prstGeom prst="rect">
            <a:avLst/>
          </a:prstGeom>
          <a:noFill/>
        </p:spPr>
        <p:txBody>
          <a:bodyPr wrap="square" lIns="0" tIns="48000" rIns="0" bIns="48000" rtlCol="0">
            <a:spAutoFit/>
          </a:bodyPr>
          <a:lstStyle/>
          <a:p>
            <a:r>
              <a:rPr lang="en-US" sz="2800" b="1" dirty="0">
                <a:solidFill>
                  <a:schemeClr val="tx1">
                    <a:lumMod val="65000"/>
                    <a:lumOff val="35000"/>
                  </a:schemeClr>
                </a:solidFill>
                <a:cs typeface="+mn-ea"/>
                <a:sym typeface="+mn-lt"/>
              </a:rPr>
              <a:t>1.2 </a:t>
            </a:r>
            <a:r>
              <a:rPr lang="zh-CN" altLang="en-US" sz="2800" b="1" dirty="0">
                <a:solidFill>
                  <a:schemeClr val="tx1">
                    <a:lumMod val="65000"/>
                    <a:lumOff val="35000"/>
                  </a:schemeClr>
                </a:solidFill>
                <a:cs typeface="+mn-ea"/>
                <a:sym typeface="+mn-lt"/>
              </a:rPr>
              <a:t>面向对象</a:t>
            </a:r>
          </a:p>
        </p:txBody>
      </p:sp>
      <p:sp>
        <p:nvSpPr>
          <p:cNvPr id="17" name="文本框 16"/>
          <p:cNvSpPr txBox="1"/>
          <p:nvPr>
            <p:custDataLst>
              <p:tags r:id="rId2"/>
            </p:custDataLst>
          </p:nvPr>
        </p:nvSpPr>
        <p:spPr>
          <a:xfrm>
            <a:off x="365760" y="1822450"/>
            <a:ext cx="11250295" cy="4407535"/>
          </a:xfrm>
          <a:prstGeom prst="rect">
            <a:avLst/>
          </a:prstGeom>
          <a:noFill/>
        </p:spPr>
        <p:txBody>
          <a:bodyPr wrap="square">
            <a:noAutofit/>
          </a:bodyPr>
          <a:lstStyle/>
          <a:p>
            <a:pPr marL="971550" lvl="2" indent="-285750">
              <a:lnSpc>
                <a:spcPct val="150000"/>
              </a:lnSpc>
              <a:buClr>
                <a:srgbClr val="0054A3"/>
              </a:buClr>
              <a:buFont typeface="Wingdings" panose="05000000000000000000" charset="0"/>
              <a:buChar char="p"/>
              <a:defRPr/>
            </a:pPr>
            <a:r>
              <a:rPr lang="zh-CN" altLang="en-US" sz="2400" dirty="0">
                <a:cs typeface="+mn-ea"/>
                <a:sym typeface="+mn-lt"/>
              </a:rPr>
              <a:t>面向对象技术是</a:t>
            </a:r>
            <a:r>
              <a:rPr lang="zh-CN" altLang="en-US" sz="2400" b="1" dirty="0">
                <a:solidFill>
                  <a:srgbClr val="FF0000"/>
                </a:solidFill>
                <a:effectLst>
                  <a:outerShdw blurRad="38100" dist="38100" dir="2700000" algn="tl">
                    <a:srgbClr val="000000">
                      <a:alpha val="43137"/>
                    </a:srgbClr>
                  </a:outerShdw>
                </a:effectLst>
                <a:cs typeface="+mn-ea"/>
                <a:sym typeface="+mn-lt"/>
              </a:rPr>
              <a:t>以对象为中心</a:t>
            </a:r>
            <a:r>
              <a:rPr lang="zh-CN" altLang="en-US" sz="2400" dirty="0">
                <a:cs typeface="+mn-ea"/>
                <a:sym typeface="+mn-lt"/>
              </a:rPr>
              <a:t>、</a:t>
            </a:r>
            <a:r>
              <a:rPr lang="zh-CN" altLang="en-US" sz="2400" b="1" dirty="0">
                <a:solidFill>
                  <a:srgbClr val="FF0000"/>
                </a:solidFill>
                <a:effectLst>
                  <a:outerShdw blurRad="38100" dist="38100" dir="2700000" algn="tl">
                    <a:srgbClr val="000000">
                      <a:alpha val="43137"/>
                    </a:srgbClr>
                  </a:outerShdw>
                </a:effectLst>
                <a:cs typeface="+mn-ea"/>
                <a:sym typeface="+mn-lt"/>
              </a:rPr>
              <a:t>以消息为驱动</a:t>
            </a:r>
            <a:r>
              <a:rPr lang="zh-CN" altLang="en-US" sz="2400" dirty="0">
                <a:cs typeface="+mn-ea"/>
                <a:sym typeface="+mn-lt"/>
              </a:rPr>
              <a:t>的软件建模技术，它将需求域中出现的实体或概念以及它们之间的关系抽象为对象及消息，更符合现实世界的模型。</a:t>
            </a:r>
          </a:p>
        </p:txBody>
      </p:sp>
      <p:pic>
        <p:nvPicPr>
          <p:cNvPr id="16" name="图片 15" descr="3b333633323439393b4eba"/>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98140" y="4251960"/>
            <a:ext cx="1310005" cy="1310005"/>
          </a:xfrm>
          <a:prstGeom prst="rect">
            <a:avLst/>
          </a:prstGeom>
        </p:spPr>
      </p:pic>
      <p:sp>
        <p:nvSpPr>
          <p:cNvPr id="18" name="矩形 17"/>
          <p:cNvSpPr/>
          <p:nvPr/>
        </p:nvSpPr>
        <p:spPr>
          <a:xfrm>
            <a:off x="5177155" y="3870960"/>
            <a:ext cx="1553845" cy="207200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solidFill>
                  <a:schemeClr val="tx1"/>
                </a:solidFill>
              </a:rPr>
              <a:t>顾客对象：</a:t>
            </a:r>
          </a:p>
          <a:p>
            <a:pPr algn="l"/>
            <a:endParaRPr lang="zh-CN" altLang="en-US">
              <a:solidFill>
                <a:schemeClr val="tx1"/>
              </a:solidFill>
            </a:endParaRPr>
          </a:p>
          <a:p>
            <a:pPr algn="l"/>
            <a:r>
              <a:rPr lang="zh-CN" altLang="en-US">
                <a:solidFill>
                  <a:schemeClr val="tx1"/>
                </a:solidFill>
              </a:rPr>
              <a:t> </a:t>
            </a:r>
            <a:r>
              <a:rPr lang="en-US" altLang="zh-CN">
                <a:solidFill>
                  <a:schemeClr val="tx1"/>
                </a:solidFill>
              </a:rPr>
              <a:t> </a:t>
            </a:r>
            <a:r>
              <a:rPr lang="zh-CN" altLang="en-US">
                <a:solidFill>
                  <a:schemeClr val="tx1"/>
                </a:solidFill>
              </a:rPr>
              <a:t>属性：</a:t>
            </a:r>
          </a:p>
          <a:p>
            <a:pPr algn="l"/>
            <a:r>
              <a:rPr lang="zh-CN" altLang="en-US">
                <a:solidFill>
                  <a:schemeClr val="tx1"/>
                </a:solidFill>
              </a:rPr>
              <a:t> </a:t>
            </a:r>
            <a:r>
              <a:rPr lang="en-US" altLang="zh-CN">
                <a:solidFill>
                  <a:schemeClr val="tx1"/>
                </a:solidFill>
              </a:rPr>
              <a:t>    </a:t>
            </a:r>
            <a:r>
              <a:rPr lang="zh-CN" altLang="en-US">
                <a:solidFill>
                  <a:schemeClr val="tx1"/>
                </a:solidFill>
              </a:rPr>
              <a:t>姓名</a:t>
            </a:r>
          </a:p>
          <a:p>
            <a:pPr algn="l"/>
            <a:r>
              <a:rPr lang="zh-CN" altLang="en-US">
                <a:solidFill>
                  <a:schemeClr val="tx1"/>
                </a:solidFill>
              </a:rPr>
              <a:t> </a:t>
            </a:r>
            <a:r>
              <a:rPr lang="en-US" altLang="zh-CN">
                <a:solidFill>
                  <a:schemeClr val="tx1"/>
                </a:solidFill>
              </a:rPr>
              <a:t>    </a:t>
            </a:r>
            <a:r>
              <a:rPr lang="zh-CN" altLang="en-US">
                <a:solidFill>
                  <a:schemeClr val="tx1"/>
                </a:solidFill>
              </a:rPr>
              <a:t>身份证号</a:t>
            </a:r>
          </a:p>
          <a:p>
            <a:pPr algn="l"/>
            <a:r>
              <a:rPr lang="zh-CN" altLang="en-US">
                <a:solidFill>
                  <a:schemeClr val="tx1"/>
                </a:solidFill>
              </a:rPr>
              <a:t> </a:t>
            </a:r>
            <a:r>
              <a:rPr lang="en-US" altLang="zh-CN">
                <a:solidFill>
                  <a:schemeClr val="tx1"/>
                </a:solidFill>
              </a:rPr>
              <a:t>    </a:t>
            </a:r>
            <a:r>
              <a:rPr lang="zh-CN" altLang="en-US">
                <a:solidFill>
                  <a:schemeClr val="tx1"/>
                </a:solidFill>
              </a:rPr>
              <a:t>密码</a:t>
            </a:r>
          </a:p>
          <a:p>
            <a:pPr algn="l"/>
            <a:r>
              <a:rPr lang="zh-CN" altLang="en-US">
                <a:solidFill>
                  <a:schemeClr val="tx1"/>
                </a:solidFill>
              </a:rPr>
              <a:t> </a:t>
            </a:r>
            <a:r>
              <a:rPr lang="en-US" altLang="zh-CN">
                <a:solidFill>
                  <a:schemeClr val="tx1"/>
                </a:solidFill>
              </a:rPr>
              <a:t>    ……</a:t>
            </a:r>
          </a:p>
        </p:txBody>
      </p:sp>
      <p:sp>
        <p:nvSpPr>
          <p:cNvPr id="27" name="矩形 26"/>
          <p:cNvSpPr/>
          <p:nvPr>
            <p:custDataLst>
              <p:tags r:id="rId3"/>
            </p:custDataLst>
          </p:nvPr>
        </p:nvSpPr>
        <p:spPr>
          <a:xfrm>
            <a:off x="8210550" y="3870960"/>
            <a:ext cx="1554480" cy="207200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solidFill>
                  <a:schemeClr val="tx1"/>
                </a:solidFill>
              </a:rPr>
              <a:t>账户对象：</a:t>
            </a:r>
          </a:p>
          <a:p>
            <a:pPr algn="l"/>
            <a:endParaRPr lang="zh-CN" altLang="en-US">
              <a:solidFill>
                <a:schemeClr val="tx1"/>
              </a:solidFill>
            </a:endParaRPr>
          </a:p>
          <a:p>
            <a:pPr algn="l"/>
            <a:r>
              <a:rPr lang="en-US" altLang="zh-CN">
                <a:solidFill>
                  <a:schemeClr val="tx1"/>
                </a:solidFill>
              </a:rPr>
              <a:t>  </a:t>
            </a:r>
            <a:r>
              <a:rPr lang="zh-CN" altLang="en-US">
                <a:solidFill>
                  <a:schemeClr val="tx1"/>
                </a:solidFill>
              </a:rPr>
              <a:t>属性：</a:t>
            </a:r>
          </a:p>
          <a:p>
            <a:pPr algn="l"/>
            <a:r>
              <a:rPr lang="zh-CN" altLang="en-US">
                <a:solidFill>
                  <a:schemeClr val="tx1"/>
                </a:solidFill>
              </a:rPr>
              <a:t> </a:t>
            </a:r>
            <a:r>
              <a:rPr lang="en-US" altLang="zh-CN">
                <a:solidFill>
                  <a:schemeClr val="tx1"/>
                </a:solidFill>
              </a:rPr>
              <a:t>    </a:t>
            </a:r>
            <a:r>
              <a:rPr lang="zh-CN" altLang="en-US">
                <a:solidFill>
                  <a:schemeClr val="tx1"/>
                </a:solidFill>
              </a:rPr>
              <a:t>卡号</a:t>
            </a:r>
          </a:p>
          <a:p>
            <a:pPr algn="l"/>
            <a:r>
              <a:rPr lang="zh-CN" altLang="en-US">
                <a:solidFill>
                  <a:schemeClr val="tx1"/>
                </a:solidFill>
              </a:rPr>
              <a:t> </a:t>
            </a:r>
            <a:r>
              <a:rPr lang="en-US" altLang="zh-CN">
                <a:solidFill>
                  <a:schemeClr val="tx1"/>
                </a:solidFill>
              </a:rPr>
              <a:t>    </a:t>
            </a:r>
            <a:r>
              <a:rPr lang="zh-CN" altLang="en-US">
                <a:solidFill>
                  <a:schemeClr val="tx1"/>
                </a:solidFill>
              </a:rPr>
              <a:t>账户余额</a:t>
            </a:r>
          </a:p>
          <a:p>
            <a:pPr algn="l"/>
            <a:r>
              <a:rPr lang="en-US" altLang="zh-CN">
                <a:solidFill>
                  <a:schemeClr val="tx1"/>
                </a:solidFill>
              </a:rPr>
              <a:t>     ……</a:t>
            </a:r>
            <a:endParaRPr lang="zh-CN" altLang="en-US">
              <a:solidFill>
                <a:schemeClr val="tx1"/>
              </a:solidFill>
            </a:endParaRPr>
          </a:p>
          <a:p>
            <a:pPr algn="l"/>
            <a:endParaRPr lang="zh-CN" altLang="en-US">
              <a:solidFill>
                <a:schemeClr val="tx1"/>
              </a:solidFill>
            </a:endParaRPr>
          </a:p>
        </p:txBody>
      </p:sp>
      <p:cxnSp>
        <p:nvCxnSpPr>
          <p:cNvPr id="28" name="直接箭头连接符 27"/>
          <p:cNvCxnSpPr>
            <a:endCxn id="18" idx="1"/>
          </p:cNvCxnSpPr>
          <p:nvPr/>
        </p:nvCxnSpPr>
        <p:spPr>
          <a:xfrm>
            <a:off x="3886200" y="4895215"/>
            <a:ext cx="1290955" cy="1206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8" idx="3"/>
            <a:endCxn id="27" idx="1"/>
          </p:cNvCxnSpPr>
          <p:nvPr>
            <p:custDataLst>
              <p:tags r:id="rId4"/>
            </p:custDataLst>
          </p:nvPr>
        </p:nvCxnSpPr>
        <p:spPr>
          <a:xfrm>
            <a:off x="6731000" y="4907280"/>
            <a:ext cx="1479550" cy="0"/>
          </a:xfrm>
          <a:prstGeom prst="straightConnector1">
            <a:avLst/>
          </a:prstGeom>
          <a:solidFill>
            <a:schemeClr val="bg1"/>
          </a:solidFill>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4208145" y="4907280"/>
            <a:ext cx="936625" cy="368300"/>
          </a:xfrm>
          <a:prstGeom prst="rect">
            <a:avLst/>
          </a:prstGeom>
          <a:noFill/>
        </p:spPr>
        <p:txBody>
          <a:bodyPr wrap="square" rtlCol="0">
            <a:spAutoFit/>
          </a:bodyPr>
          <a:lstStyle/>
          <a:p>
            <a:r>
              <a:rPr lang="zh-CN" altLang="en-US"/>
              <a:t>查询</a:t>
            </a:r>
          </a:p>
        </p:txBody>
      </p:sp>
      <p:sp>
        <p:nvSpPr>
          <p:cNvPr id="31" name="文本框 30"/>
          <p:cNvSpPr txBox="1"/>
          <p:nvPr/>
        </p:nvSpPr>
        <p:spPr>
          <a:xfrm>
            <a:off x="4668520" y="6161405"/>
            <a:ext cx="3668395" cy="368300"/>
          </a:xfrm>
          <a:prstGeom prst="rect">
            <a:avLst/>
          </a:prstGeom>
          <a:noFill/>
        </p:spPr>
        <p:txBody>
          <a:bodyPr wrap="square" rtlCol="0">
            <a:spAutoFit/>
          </a:bodyPr>
          <a:lstStyle/>
          <a:p>
            <a:r>
              <a:rPr lang="zh-CN" altLang="en-US"/>
              <a:t>访问顾客账户信息的面向对象技术</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8"/>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9332595" y="0"/>
            <a:ext cx="11690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79802" y="189569"/>
            <a:ext cx="1701793" cy="402590"/>
          </a:xfrm>
          <a:prstGeom prst="rect">
            <a:avLst/>
          </a:prstGeom>
          <a:noFill/>
        </p:spPr>
        <p:txBody>
          <a:bodyPr wrap="square" lIns="0" tIns="48000" rIns="0" bIns="48000" rtlCol="0">
            <a:spAutoFit/>
          </a:bodyPr>
          <a:lstStyle/>
          <a:p>
            <a:pPr algn="ctr"/>
            <a:r>
              <a:rPr lang="en-US" altLang="zh-CN" sz="2000" b="1" dirty="0">
                <a:solidFill>
                  <a:schemeClr val="bg1"/>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6" name="文本框 5"/>
          <p:cNvSpPr txBox="1"/>
          <p:nvPr>
            <p:custDataLst>
              <p:tags r:id="rId1"/>
            </p:custDataLst>
          </p:nvPr>
        </p:nvSpPr>
        <p:spPr>
          <a:xfrm>
            <a:off x="0" y="1922780"/>
            <a:ext cx="11800840" cy="4545965"/>
          </a:xfrm>
          <a:prstGeom prst="rect">
            <a:avLst/>
          </a:prstGeom>
          <a:noFill/>
        </p:spPr>
        <p:txBody>
          <a:bodyPr wrap="square">
            <a:noAutofit/>
          </a:bodyPr>
          <a:lstStyle/>
          <a:p>
            <a:pPr marL="685800" lvl="2" indent="0">
              <a:lnSpc>
                <a:spcPct val="150000"/>
              </a:lnSpc>
              <a:buClr>
                <a:srgbClr val="0054A3"/>
              </a:buClr>
              <a:buFont typeface="Wingdings" panose="05000000000000000000" charset="0"/>
              <a:buNone/>
              <a:defRPr/>
            </a:pPr>
            <a:endParaRPr lang="zh-CN" altLang="en-US" sz="2200" dirty="0">
              <a:solidFill>
                <a:schemeClr val="tx1"/>
              </a:solidFill>
              <a:effectLst/>
              <a:latin typeface="+mn-ea"/>
              <a:cs typeface="+mn-ea"/>
              <a:sym typeface="+mn-lt"/>
            </a:endParaRPr>
          </a:p>
        </p:txBody>
      </p:sp>
      <p:sp>
        <p:nvSpPr>
          <p:cNvPr id="3" name="文本框 2"/>
          <p:cNvSpPr txBox="1"/>
          <p:nvPr>
            <p:custDataLst>
              <p:tags r:id="rId2"/>
            </p:custDataLst>
          </p:nvPr>
        </p:nvSpPr>
        <p:spPr>
          <a:xfrm>
            <a:off x="0" y="2212975"/>
            <a:ext cx="5118100" cy="4268470"/>
          </a:xfrm>
          <a:prstGeom prst="rect">
            <a:avLst/>
          </a:prstGeom>
          <a:noFill/>
        </p:spPr>
        <p:txBody>
          <a:bodyPr wrap="square" lIns="0" tIns="0" rIns="0" bIns="0">
            <a:noAutofit/>
          </a:bodyPr>
          <a:lstStyle/>
          <a:p>
            <a:pPr marL="1028700" lvl="2" indent="-342900">
              <a:lnSpc>
                <a:spcPct val="150000"/>
              </a:lnSpc>
              <a:buClr>
                <a:srgbClr val="0054A3"/>
              </a:buClr>
              <a:buFont typeface="Wingdings" panose="05000000000000000000" charset="0"/>
              <a:buChar char="p"/>
              <a:defRPr/>
            </a:pPr>
            <a:r>
              <a:rPr lang="zh-CN" altLang="en-US" sz="2400" dirty="0">
                <a:cs typeface="+mn-ea"/>
                <a:sym typeface="+mn-lt"/>
              </a:rPr>
              <a:t>序列图描述了对象之间动态的交互关系，着重体现对象之间消息传递的</a:t>
            </a:r>
            <a:r>
              <a:rPr lang="zh-CN" altLang="en-US" sz="2400" b="1" dirty="0">
                <a:solidFill>
                  <a:srgbClr val="FF0000"/>
                </a:solidFill>
                <a:effectLst>
                  <a:outerShdw blurRad="38100" dist="38100" dir="2700000" algn="tl">
                    <a:srgbClr val="000000">
                      <a:alpha val="43137"/>
                    </a:srgbClr>
                  </a:outerShdw>
                </a:effectLst>
                <a:cs typeface="+mn-ea"/>
                <a:sym typeface="+mn-lt"/>
              </a:rPr>
              <a:t>时间顺序</a:t>
            </a:r>
            <a:r>
              <a:rPr lang="zh-CN" altLang="en-US" sz="2400" dirty="0">
                <a:cs typeface="+mn-ea"/>
                <a:sym typeface="+mn-lt"/>
              </a:rPr>
              <a:t>。</a:t>
            </a:r>
          </a:p>
          <a:p>
            <a:pPr marL="1028700" lvl="2" indent="-342900">
              <a:lnSpc>
                <a:spcPct val="150000"/>
              </a:lnSpc>
              <a:buClr>
                <a:srgbClr val="0054A3"/>
              </a:buClr>
              <a:buFont typeface="Wingdings" panose="05000000000000000000" charset="0"/>
              <a:buChar char="p"/>
              <a:defRPr/>
            </a:pPr>
            <a:r>
              <a:rPr lang="zh-CN" altLang="en-US" sz="2400" dirty="0">
                <a:cs typeface="+mn-ea"/>
                <a:sym typeface="+mn-lt"/>
              </a:rPr>
              <a:t>序列图由一组协作的</a:t>
            </a:r>
            <a:r>
              <a:rPr lang="zh-CN" altLang="en-US" sz="2400" b="1" dirty="0">
                <a:solidFill>
                  <a:srgbClr val="FF0000"/>
                </a:solidFill>
                <a:effectLst>
                  <a:outerShdw blurRad="38100" dist="38100" dir="2700000" algn="tl">
                    <a:srgbClr val="000000">
                      <a:alpha val="43137"/>
                    </a:srgbClr>
                  </a:outerShdw>
                </a:effectLst>
                <a:cs typeface="+mn-ea"/>
                <a:sym typeface="+mn-lt"/>
              </a:rPr>
              <a:t>对象</a:t>
            </a:r>
            <a:r>
              <a:rPr lang="zh-CN" altLang="en-US" sz="2400" dirty="0">
                <a:cs typeface="+mn-ea"/>
                <a:sym typeface="+mn-lt"/>
              </a:rPr>
              <a:t>构成，每个对象带有一条竖线，称为生命线，代表了时间轴。</a:t>
            </a:r>
          </a:p>
        </p:txBody>
      </p:sp>
      <p:pic>
        <p:nvPicPr>
          <p:cNvPr id="7" name="图片 6" descr="图片11"/>
          <p:cNvPicPr>
            <a:picLocks noChangeAspect="1"/>
          </p:cNvPicPr>
          <p:nvPr/>
        </p:nvPicPr>
        <p:blipFill>
          <a:blip r:embed="rId9"/>
          <a:stretch>
            <a:fillRect/>
          </a:stretch>
        </p:blipFill>
        <p:spPr>
          <a:xfrm>
            <a:off x="5592445" y="1666240"/>
            <a:ext cx="5804535" cy="5013960"/>
          </a:xfrm>
          <a:prstGeom prst="rect">
            <a:avLst/>
          </a:prstGeom>
        </p:spPr>
      </p:pic>
      <p:grpSp>
        <p:nvGrpSpPr>
          <p:cNvPr id="4" name="组合 3"/>
          <p:cNvGrpSpPr/>
          <p:nvPr/>
        </p:nvGrpSpPr>
        <p:grpSpPr>
          <a:xfrm>
            <a:off x="791151" y="1816100"/>
            <a:ext cx="3713539" cy="460375"/>
            <a:chOff x="1589" y="2769"/>
            <a:chExt cx="5848" cy="725"/>
          </a:xfrm>
        </p:grpSpPr>
        <p:sp>
          <p:nvSpPr>
            <p:cNvPr id="16" name="矩形 15"/>
            <p:cNvSpPr/>
            <p:nvPr>
              <p:custDataLst>
                <p:tags r:id="rId4"/>
              </p:custDataLst>
            </p:nvPr>
          </p:nvSpPr>
          <p:spPr>
            <a:xfrm flipH="1">
              <a:off x="1589" y="2879"/>
              <a:ext cx="56" cy="496"/>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黑体" panose="02010609060101010101" pitchFamily="49" charset="-122"/>
              </a:endParaRPr>
            </a:p>
          </p:txBody>
        </p:sp>
        <p:sp>
          <p:nvSpPr>
            <p:cNvPr id="8" name="文本框 7"/>
            <p:cNvSpPr txBox="1"/>
            <p:nvPr>
              <p:custDataLst>
                <p:tags r:id="rId5"/>
              </p:custDataLst>
            </p:nvPr>
          </p:nvSpPr>
          <p:spPr>
            <a:xfrm>
              <a:off x="1645" y="2769"/>
              <a:ext cx="5792" cy="725"/>
            </a:xfrm>
            <a:prstGeom prst="rect">
              <a:avLst/>
            </a:prstGeom>
            <a:noFill/>
          </p:spPr>
          <p:txBody>
            <a:bodyPr wrap="square" rtlCol="0">
              <a:spAutoFit/>
            </a:bodyPr>
            <a:lstStyle/>
            <a:p>
              <a:r>
                <a:rPr lang="zh-CN" altLang="en-US" sz="2400" b="1" dirty="0">
                  <a:solidFill>
                    <a:srgbClr val="7F7F7F"/>
                  </a:solidFill>
                </a:rPr>
                <a:t>序列图</a:t>
              </a:r>
            </a:p>
          </p:txBody>
        </p:sp>
      </p:grpSp>
      <p:sp>
        <p:nvSpPr>
          <p:cNvPr id="27" name="TextBox 6">
            <a:extLst>
              <a:ext uri="{FF2B5EF4-FFF2-40B4-BE49-F238E27FC236}">
                <a16:creationId xmlns:a16="http://schemas.microsoft.com/office/drawing/2014/main" id="{AEACC25B-B359-497E-A8C8-57CC035F6D51}"/>
              </a:ext>
            </a:extLst>
          </p:cNvPr>
          <p:cNvSpPr txBox="1"/>
          <p:nvPr>
            <p:custDataLst>
              <p:tags r:id="rId3"/>
            </p:custDataLst>
          </p:nvPr>
        </p:nvSpPr>
        <p:spPr>
          <a:xfrm>
            <a:off x="425450" y="1144905"/>
            <a:ext cx="6809105" cy="578485"/>
          </a:xfrm>
          <a:prstGeom prst="rect">
            <a:avLst/>
          </a:prstGeom>
          <a:noFill/>
        </p:spPr>
        <p:txBody>
          <a:bodyPr wrap="square" lIns="0" tIns="48000" rIns="0" bIns="48000" rtlCol="0">
            <a:noAutofit/>
          </a:bodyPr>
          <a:lstStyle/>
          <a:p>
            <a:r>
              <a:rPr lang="en-US" altLang="zh-CN" sz="2800" b="1" dirty="0">
                <a:solidFill>
                  <a:schemeClr val="tx1">
                    <a:lumMod val="65000"/>
                    <a:lumOff val="35000"/>
                  </a:schemeClr>
                </a:solidFill>
                <a:cs typeface="+mn-ea"/>
                <a:sym typeface="+mn-lt"/>
              </a:rPr>
              <a:t>4.3 UML</a:t>
            </a:r>
            <a:r>
              <a:rPr lang="zh-CN" altLang="en-US" sz="2800" b="1" dirty="0">
                <a:solidFill>
                  <a:schemeClr val="tx1">
                    <a:lumMod val="65000"/>
                    <a:lumOff val="35000"/>
                  </a:schemeClr>
                </a:solidFill>
                <a:cs typeface="+mn-ea"/>
                <a:sym typeface="+mn-lt"/>
              </a:rPr>
              <a:t>建模</a:t>
            </a:r>
            <a:r>
              <a:rPr lang="en-US" altLang="zh-CN" sz="2800" b="1" dirty="0">
                <a:solidFill>
                  <a:schemeClr val="tx1">
                    <a:lumMod val="65000"/>
                    <a:lumOff val="35000"/>
                  </a:schemeClr>
                </a:solidFill>
                <a:cs typeface="+mn-ea"/>
                <a:sym typeface="+mn-lt"/>
              </a:rPr>
              <a:t>	</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10"/>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9332595" y="0"/>
            <a:ext cx="11690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79802" y="189569"/>
            <a:ext cx="1701793" cy="402590"/>
          </a:xfrm>
          <a:prstGeom prst="rect">
            <a:avLst/>
          </a:prstGeom>
          <a:noFill/>
        </p:spPr>
        <p:txBody>
          <a:bodyPr wrap="square" lIns="0" tIns="48000" rIns="0" bIns="48000" rtlCol="0">
            <a:spAutoFit/>
          </a:bodyPr>
          <a:lstStyle/>
          <a:p>
            <a:pPr algn="ctr"/>
            <a:r>
              <a:rPr lang="en-US" altLang="zh-CN" sz="2000" b="1" dirty="0">
                <a:solidFill>
                  <a:schemeClr val="bg1"/>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6" name="文本框 5"/>
          <p:cNvSpPr txBox="1"/>
          <p:nvPr>
            <p:custDataLst>
              <p:tags r:id="rId1"/>
            </p:custDataLst>
          </p:nvPr>
        </p:nvSpPr>
        <p:spPr>
          <a:xfrm>
            <a:off x="0" y="1922780"/>
            <a:ext cx="11800840" cy="4545965"/>
          </a:xfrm>
          <a:prstGeom prst="rect">
            <a:avLst/>
          </a:prstGeom>
          <a:noFill/>
        </p:spPr>
        <p:txBody>
          <a:bodyPr wrap="square">
            <a:noAutofit/>
          </a:bodyPr>
          <a:lstStyle/>
          <a:p>
            <a:pPr marL="685800" lvl="2" indent="0">
              <a:lnSpc>
                <a:spcPct val="150000"/>
              </a:lnSpc>
              <a:buClr>
                <a:srgbClr val="0054A3"/>
              </a:buClr>
              <a:buFont typeface="Wingdings" panose="05000000000000000000" charset="0"/>
              <a:buNone/>
              <a:defRPr/>
            </a:pPr>
            <a:endParaRPr lang="zh-CN" altLang="en-US" sz="2200" dirty="0">
              <a:solidFill>
                <a:schemeClr val="tx1"/>
              </a:solidFill>
              <a:effectLst/>
              <a:latin typeface="+mn-ea"/>
              <a:cs typeface="+mn-ea"/>
              <a:sym typeface="+mn-lt"/>
            </a:endParaRPr>
          </a:p>
        </p:txBody>
      </p:sp>
      <p:sp>
        <p:nvSpPr>
          <p:cNvPr id="3" name="文本框 2"/>
          <p:cNvSpPr txBox="1"/>
          <p:nvPr>
            <p:custDataLst>
              <p:tags r:id="rId2"/>
            </p:custDataLst>
          </p:nvPr>
        </p:nvSpPr>
        <p:spPr>
          <a:xfrm>
            <a:off x="0" y="2193290"/>
            <a:ext cx="5118100" cy="4664075"/>
          </a:xfrm>
          <a:prstGeom prst="rect">
            <a:avLst/>
          </a:prstGeom>
          <a:noFill/>
        </p:spPr>
        <p:txBody>
          <a:bodyPr wrap="square" lIns="0" tIns="0" rIns="0" bIns="0">
            <a:noAutofit/>
          </a:bodyPr>
          <a:lstStyle/>
          <a:p>
            <a:pPr marL="1028700" lvl="2" indent="-342900">
              <a:lnSpc>
                <a:spcPct val="150000"/>
              </a:lnSpc>
              <a:buClr>
                <a:srgbClr val="0054A3"/>
              </a:buClr>
              <a:buFont typeface="Wingdings" panose="05000000000000000000" charset="0"/>
              <a:buChar char="p"/>
              <a:defRPr/>
            </a:pPr>
            <a:r>
              <a:rPr lang="zh-CN" altLang="en-US" sz="2400" dirty="0">
                <a:cs typeface="+mn-ea"/>
                <a:sym typeface="+mn-lt"/>
              </a:rPr>
              <a:t>对象之间的</a:t>
            </a:r>
            <a:r>
              <a:rPr lang="zh-CN" altLang="en-US" sz="2400" b="1" dirty="0">
                <a:solidFill>
                  <a:srgbClr val="FF0000"/>
                </a:solidFill>
                <a:effectLst>
                  <a:outerShdw blurRad="38100" dist="38100" dir="2700000" algn="tl">
                    <a:srgbClr val="000000">
                      <a:alpha val="43137"/>
                    </a:srgbClr>
                  </a:outerShdw>
                </a:effectLst>
                <a:cs typeface="+mn-ea"/>
                <a:sym typeface="+mn-lt"/>
              </a:rPr>
              <a:t>消息传递</a:t>
            </a:r>
            <a:r>
              <a:rPr lang="zh-CN" altLang="en-US" sz="2400" dirty="0">
                <a:cs typeface="+mn-ea"/>
                <a:sym typeface="+mn-lt"/>
              </a:rPr>
              <a:t>用水平箭头表示，包含必要的说明。返回消息用虚线表示。</a:t>
            </a:r>
          </a:p>
          <a:p>
            <a:pPr marL="1028700" lvl="2" indent="-342900">
              <a:lnSpc>
                <a:spcPct val="150000"/>
              </a:lnSpc>
              <a:buClr>
                <a:srgbClr val="0054A3"/>
              </a:buClr>
              <a:buFont typeface="Wingdings" panose="05000000000000000000" charset="0"/>
              <a:buChar char="p"/>
              <a:defRPr/>
            </a:pPr>
            <a:r>
              <a:rPr lang="zh-CN" altLang="en-US" sz="2400" dirty="0">
                <a:cs typeface="+mn-ea"/>
                <a:sym typeface="+mn-lt"/>
              </a:rPr>
              <a:t>对象生命线上的小矩形表示</a:t>
            </a:r>
            <a:r>
              <a:rPr lang="zh-CN" altLang="en-US" sz="2400" b="1" dirty="0">
                <a:solidFill>
                  <a:srgbClr val="FF0000"/>
                </a:solidFill>
                <a:effectLst>
                  <a:outerShdw blurRad="38100" dist="38100" dir="2700000" algn="tl">
                    <a:srgbClr val="000000">
                      <a:alpha val="43137"/>
                    </a:srgbClr>
                  </a:outerShdw>
                </a:effectLst>
                <a:cs typeface="+mn-ea"/>
                <a:sym typeface="+mn-lt"/>
              </a:rPr>
              <a:t>活动</a:t>
            </a:r>
            <a:r>
              <a:rPr lang="zh-CN" altLang="en-US" sz="2400" dirty="0">
                <a:cs typeface="+mn-ea"/>
                <a:sym typeface="+mn-lt"/>
              </a:rPr>
              <a:t>。对象收到一条消息后活动就开始，它代表了函数执行的时间段。</a:t>
            </a:r>
          </a:p>
          <a:p>
            <a:pPr marL="685800" lvl="2" indent="0">
              <a:lnSpc>
                <a:spcPct val="150000"/>
              </a:lnSpc>
              <a:buClr>
                <a:srgbClr val="0054A3"/>
              </a:buClr>
              <a:buFont typeface="Wingdings" panose="05000000000000000000" charset="0"/>
              <a:buNone/>
              <a:defRPr/>
            </a:pPr>
            <a:endParaRPr lang="en-US" altLang="zh-CN" sz="2400" dirty="0">
              <a:cs typeface="+mn-ea"/>
              <a:sym typeface="+mn-lt"/>
            </a:endParaRPr>
          </a:p>
        </p:txBody>
      </p:sp>
      <p:pic>
        <p:nvPicPr>
          <p:cNvPr id="7" name="图片 6" descr="图片11"/>
          <p:cNvPicPr>
            <a:picLocks noChangeAspect="1"/>
          </p:cNvPicPr>
          <p:nvPr/>
        </p:nvPicPr>
        <p:blipFill>
          <a:blip r:embed="rId11"/>
          <a:stretch>
            <a:fillRect/>
          </a:stretch>
        </p:blipFill>
        <p:spPr>
          <a:xfrm>
            <a:off x="6096000" y="1666875"/>
            <a:ext cx="5803900" cy="5013325"/>
          </a:xfrm>
          <a:prstGeom prst="rect">
            <a:avLst/>
          </a:prstGeom>
        </p:spPr>
      </p:pic>
      <p:cxnSp>
        <p:nvCxnSpPr>
          <p:cNvPr id="4" name="直接箭头连接符 3"/>
          <p:cNvCxnSpPr/>
          <p:nvPr/>
        </p:nvCxnSpPr>
        <p:spPr>
          <a:xfrm>
            <a:off x="5053330" y="2524760"/>
            <a:ext cx="1415415" cy="6477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custDataLst>
              <p:tags r:id="rId3"/>
            </p:custDataLst>
          </p:nvPr>
        </p:nvCxnSpPr>
        <p:spPr>
          <a:xfrm>
            <a:off x="3605530" y="3623945"/>
            <a:ext cx="4441825" cy="60261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custDataLst>
              <p:tags r:id="rId4"/>
            </p:custDataLst>
          </p:nvPr>
        </p:nvCxnSpPr>
        <p:spPr>
          <a:xfrm flipV="1">
            <a:off x="5009515" y="2694305"/>
            <a:ext cx="4670425" cy="151765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791151" y="1633220"/>
            <a:ext cx="3713539" cy="460375"/>
            <a:chOff x="1589" y="2769"/>
            <a:chExt cx="5848" cy="725"/>
          </a:xfrm>
        </p:grpSpPr>
        <p:sp>
          <p:nvSpPr>
            <p:cNvPr id="16" name="矩形 15"/>
            <p:cNvSpPr/>
            <p:nvPr>
              <p:custDataLst>
                <p:tags r:id="rId6"/>
              </p:custDataLst>
            </p:nvPr>
          </p:nvSpPr>
          <p:spPr>
            <a:xfrm flipH="1">
              <a:off x="1589" y="2879"/>
              <a:ext cx="56" cy="496"/>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黑体" panose="02010609060101010101" pitchFamily="49" charset="-122"/>
              </a:endParaRPr>
            </a:p>
          </p:txBody>
        </p:sp>
        <p:sp>
          <p:nvSpPr>
            <p:cNvPr id="11" name="文本框 10"/>
            <p:cNvSpPr txBox="1"/>
            <p:nvPr>
              <p:custDataLst>
                <p:tags r:id="rId7"/>
              </p:custDataLst>
            </p:nvPr>
          </p:nvSpPr>
          <p:spPr>
            <a:xfrm>
              <a:off x="1645" y="2769"/>
              <a:ext cx="5792" cy="725"/>
            </a:xfrm>
            <a:prstGeom prst="rect">
              <a:avLst/>
            </a:prstGeom>
            <a:noFill/>
          </p:spPr>
          <p:txBody>
            <a:bodyPr wrap="square" rtlCol="0">
              <a:spAutoFit/>
            </a:bodyPr>
            <a:lstStyle/>
            <a:p>
              <a:r>
                <a:rPr lang="zh-CN" altLang="en-US" sz="2400" b="1" dirty="0">
                  <a:solidFill>
                    <a:srgbClr val="7F7F7F"/>
                  </a:solidFill>
                </a:rPr>
                <a:t>序列图</a:t>
              </a:r>
            </a:p>
          </p:txBody>
        </p:sp>
      </p:grpSp>
      <p:sp>
        <p:nvSpPr>
          <p:cNvPr id="27" name="TextBox 6">
            <a:extLst>
              <a:ext uri="{FF2B5EF4-FFF2-40B4-BE49-F238E27FC236}">
                <a16:creationId xmlns:a16="http://schemas.microsoft.com/office/drawing/2014/main" id="{4C11AE6C-E504-4426-990D-FFB1C9B689F5}"/>
              </a:ext>
            </a:extLst>
          </p:cNvPr>
          <p:cNvSpPr txBox="1"/>
          <p:nvPr>
            <p:custDataLst>
              <p:tags r:id="rId5"/>
            </p:custDataLst>
          </p:nvPr>
        </p:nvSpPr>
        <p:spPr>
          <a:xfrm>
            <a:off x="425450" y="1144905"/>
            <a:ext cx="6809105" cy="578485"/>
          </a:xfrm>
          <a:prstGeom prst="rect">
            <a:avLst/>
          </a:prstGeom>
          <a:noFill/>
        </p:spPr>
        <p:txBody>
          <a:bodyPr wrap="square" lIns="0" tIns="48000" rIns="0" bIns="48000" rtlCol="0">
            <a:noAutofit/>
          </a:bodyPr>
          <a:lstStyle/>
          <a:p>
            <a:r>
              <a:rPr lang="en-US" altLang="zh-CN" sz="2800" b="1" dirty="0">
                <a:solidFill>
                  <a:schemeClr val="tx1">
                    <a:lumMod val="65000"/>
                    <a:lumOff val="35000"/>
                  </a:schemeClr>
                </a:solidFill>
                <a:cs typeface="+mn-ea"/>
                <a:sym typeface="+mn-lt"/>
              </a:rPr>
              <a:t>4.3 UML</a:t>
            </a:r>
            <a:r>
              <a:rPr lang="zh-CN" altLang="en-US" sz="2800" b="1" dirty="0">
                <a:solidFill>
                  <a:schemeClr val="tx1">
                    <a:lumMod val="65000"/>
                    <a:lumOff val="35000"/>
                  </a:schemeClr>
                </a:solidFill>
                <a:cs typeface="+mn-ea"/>
                <a:sym typeface="+mn-lt"/>
              </a:rPr>
              <a:t>建模</a:t>
            </a:r>
            <a:r>
              <a:rPr lang="en-US" altLang="zh-CN" sz="2800" b="1" dirty="0">
                <a:solidFill>
                  <a:schemeClr val="tx1">
                    <a:lumMod val="65000"/>
                    <a:lumOff val="35000"/>
                  </a:schemeClr>
                </a:solidFill>
                <a:cs typeface="+mn-ea"/>
                <a:sym typeface="+mn-lt"/>
              </a:rPr>
              <a:t>	</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9"/>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9332595" y="0"/>
            <a:ext cx="11690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79802" y="189569"/>
            <a:ext cx="1701793" cy="402590"/>
          </a:xfrm>
          <a:prstGeom prst="rect">
            <a:avLst/>
          </a:prstGeom>
          <a:noFill/>
        </p:spPr>
        <p:txBody>
          <a:bodyPr wrap="square" lIns="0" tIns="48000" rIns="0" bIns="48000" rtlCol="0">
            <a:spAutoFit/>
          </a:bodyPr>
          <a:lstStyle/>
          <a:p>
            <a:pPr algn="ctr"/>
            <a:r>
              <a:rPr lang="en-US" altLang="zh-CN" sz="2000" b="1" dirty="0">
                <a:solidFill>
                  <a:schemeClr val="bg1"/>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6" name="文本框 5"/>
          <p:cNvSpPr txBox="1"/>
          <p:nvPr>
            <p:custDataLst>
              <p:tags r:id="rId1"/>
            </p:custDataLst>
          </p:nvPr>
        </p:nvSpPr>
        <p:spPr>
          <a:xfrm>
            <a:off x="0" y="1922780"/>
            <a:ext cx="11800840" cy="4545965"/>
          </a:xfrm>
          <a:prstGeom prst="rect">
            <a:avLst/>
          </a:prstGeom>
          <a:noFill/>
        </p:spPr>
        <p:txBody>
          <a:bodyPr wrap="square">
            <a:noAutofit/>
          </a:bodyPr>
          <a:lstStyle/>
          <a:p>
            <a:pPr marL="685800" lvl="2" indent="0">
              <a:lnSpc>
                <a:spcPct val="150000"/>
              </a:lnSpc>
              <a:buClr>
                <a:srgbClr val="0054A3"/>
              </a:buClr>
              <a:buFont typeface="Wingdings" panose="05000000000000000000" charset="0"/>
              <a:buNone/>
              <a:defRPr/>
            </a:pPr>
            <a:endParaRPr lang="zh-CN" altLang="en-US" sz="2200" dirty="0">
              <a:solidFill>
                <a:schemeClr val="tx1"/>
              </a:solidFill>
              <a:effectLst/>
              <a:latin typeface="+mn-ea"/>
              <a:cs typeface="+mn-ea"/>
              <a:sym typeface="+mn-lt"/>
            </a:endParaRPr>
          </a:p>
        </p:txBody>
      </p:sp>
      <p:sp>
        <p:nvSpPr>
          <p:cNvPr id="3" name="文本框 2"/>
          <p:cNvSpPr txBox="1"/>
          <p:nvPr>
            <p:custDataLst>
              <p:tags r:id="rId2"/>
            </p:custDataLst>
          </p:nvPr>
        </p:nvSpPr>
        <p:spPr>
          <a:xfrm>
            <a:off x="0" y="2096135"/>
            <a:ext cx="5118100" cy="4664075"/>
          </a:xfrm>
          <a:prstGeom prst="rect">
            <a:avLst/>
          </a:prstGeom>
          <a:noFill/>
        </p:spPr>
        <p:txBody>
          <a:bodyPr wrap="square" lIns="0" tIns="0" rIns="0" bIns="0">
            <a:noAutofit/>
          </a:bodyPr>
          <a:lstStyle/>
          <a:p>
            <a:pPr marL="1028700" lvl="2" indent="-342900">
              <a:lnSpc>
                <a:spcPct val="150000"/>
              </a:lnSpc>
              <a:buClr>
                <a:srgbClr val="0054A3"/>
              </a:buClr>
              <a:buFont typeface="Wingdings" panose="05000000000000000000" charset="0"/>
              <a:buChar char="p"/>
              <a:defRPr/>
            </a:pPr>
            <a:r>
              <a:rPr lang="zh-CN" altLang="en-US" sz="2400" dirty="0">
                <a:cs typeface="+mn-ea"/>
                <a:sym typeface="+mn-lt"/>
              </a:rPr>
              <a:t>围绕</a:t>
            </a:r>
            <a:r>
              <a:rPr lang="zh-CN" altLang="en-US" sz="2400" b="1" dirty="0">
                <a:solidFill>
                  <a:srgbClr val="FF0000"/>
                </a:solidFill>
                <a:effectLst>
                  <a:outerShdw blurRad="38100" dist="38100" dir="2700000" algn="tl">
                    <a:srgbClr val="000000">
                      <a:alpha val="43137"/>
                    </a:srgbClr>
                  </a:outerShdw>
                </a:effectLst>
                <a:cs typeface="+mn-ea"/>
                <a:sym typeface="+mn-lt"/>
              </a:rPr>
              <a:t>循环</a:t>
            </a:r>
            <a:r>
              <a:rPr lang="zh-CN" altLang="en-US" sz="2400" dirty="0">
                <a:cs typeface="+mn-ea"/>
                <a:sym typeface="+mn-lt"/>
              </a:rPr>
              <a:t>执行的消息序列可以画一个矩形框来表示，循环框的左上角用</a:t>
            </a:r>
            <a:r>
              <a:rPr lang="en-US" altLang="zh-CN" sz="2400" dirty="0">
                <a:cs typeface="+mn-ea"/>
                <a:sym typeface="+mn-lt"/>
              </a:rPr>
              <a:t>loop</a:t>
            </a:r>
            <a:r>
              <a:rPr lang="zh-CN" altLang="en-US" sz="2400" dirty="0">
                <a:cs typeface="+mn-ea"/>
                <a:sym typeface="+mn-lt"/>
              </a:rPr>
              <a:t>关键词标记。</a:t>
            </a:r>
            <a:r>
              <a:rPr lang="en-US" altLang="zh-CN" sz="2400" dirty="0">
                <a:cs typeface="+mn-ea"/>
                <a:sym typeface="+mn-lt"/>
              </a:rPr>
              <a:t>[index=1...size]</a:t>
            </a:r>
            <a:r>
              <a:rPr lang="zh-CN" altLang="en-US" sz="2400" dirty="0">
                <a:cs typeface="+mn-ea"/>
                <a:sym typeface="+mn-lt"/>
              </a:rPr>
              <a:t>表示循环</a:t>
            </a:r>
            <a:r>
              <a:rPr lang="zh-CN" altLang="en-US" sz="2400" b="1" dirty="0">
                <a:solidFill>
                  <a:srgbClr val="FF0000"/>
                </a:solidFill>
                <a:effectLst>
                  <a:outerShdw blurRad="38100" dist="38100" dir="2700000" algn="tl">
                    <a:srgbClr val="000000">
                      <a:alpha val="43137"/>
                    </a:srgbClr>
                  </a:outerShdw>
                </a:effectLst>
                <a:cs typeface="+mn-ea"/>
                <a:sym typeface="+mn-lt"/>
              </a:rPr>
              <a:t>条件</a:t>
            </a:r>
            <a:r>
              <a:rPr lang="zh-CN" altLang="en-US" sz="2400" dirty="0">
                <a:cs typeface="+mn-ea"/>
                <a:sym typeface="+mn-lt"/>
              </a:rPr>
              <a:t>。</a:t>
            </a:r>
          </a:p>
        </p:txBody>
      </p:sp>
      <p:pic>
        <p:nvPicPr>
          <p:cNvPr id="7" name="图片 6" descr="图片11"/>
          <p:cNvPicPr>
            <a:picLocks noChangeAspect="1"/>
          </p:cNvPicPr>
          <p:nvPr/>
        </p:nvPicPr>
        <p:blipFill>
          <a:blip r:embed="rId10"/>
          <a:stretch>
            <a:fillRect/>
          </a:stretch>
        </p:blipFill>
        <p:spPr>
          <a:xfrm>
            <a:off x="6096000" y="1666875"/>
            <a:ext cx="5803900" cy="5013325"/>
          </a:xfrm>
          <a:prstGeom prst="rect">
            <a:avLst/>
          </a:prstGeom>
        </p:spPr>
      </p:pic>
      <p:cxnSp>
        <p:nvCxnSpPr>
          <p:cNvPr id="4" name="直接箭头连接符 3"/>
          <p:cNvCxnSpPr/>
          <p:nvPr/>
        </p:nvCxnSpPr>
        <p:spPr>
          <a:xfrm>
            <a:off x="5004435" y="2395855"/>
            <a:ext cx="2912110" cy="58547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custDataLst>
              <p:tags r:id="rId3"/>
            </p:custDataLst>
          </p:nvPr>
        </p:nvCxnSpPr>
        <p:spPr>
          <a:xfrm flipV="1">
            <a:off x="4944745" y="3286760"/>
            <a:ext cx="2906395" cy="79438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791151" y="1633220"/>
            <a:ext cx="3713539" cy="460375"/>
            <a:chOff x="1589" y="2769"/>
            <a:chExt cx="5848" cy="725"/>
          </a:xfrm>
        </p:grpSpPr>
        <p:sp>
          <p:nvSpPr>
            <p:cNvPr id="16" name="矩形 15"/>
            <p:cNvSpPr/>
            <p:nvPr>
              <p:custDataLst>
                <p:tags r:id="rId5"/>
              </p:custDataLst>
            </p:nvPr>
          </p:nvSpPr>
          <p:spPr>
            <a:xfrm flipH="1">
              <a:off x="1589" y="2879"/>
              <a:ext cx="56" cy="496"/>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黑体" panose="02010609060101010101" pitchFamily="49" charset="-122"/>
              </a:endParaRPr>
            </a:p>
          </p:txBody>
        </p:sp>
        <p:sp>
          <p:nvSpPr>
            <p:cNvPr id="11" name="文本框 10"/>
            <p:cNvSpPr txBox="1"/>
            <p:nvPr>
              <p:custDataLst>
                <p:tags r:id="rId6"/>
              </p:custDataLst>
            </p:nvPr>
          </p:nvSpPr>
          <p:spPr>
            <a:xfrm>
              <a:off x="1645" y="2769"/>
              <a:ext cx="5792" cy="725"/>
            </a:xfrm>
            <a:prstGeom prst="rect">
              <a:avLst/>
            </a:prstGeom>
            <a:noFill/>
          </p:spPr>
          <p:txBody>
            <a:bodyPr wrap="square" rtlCol="0">
              <a:spAutoFit/>
            </a:bodyPr>
            <a:lstStyle/>
            <a:p>
              <a:r>
                <a:rPr lang="zh-CN" altLang="en-US" sz="2400" b="1" dirty="0">
                  <a:solidFill>
                    <a:srgbClr val="7F7F7F"/>
                  </a:solidFill>
                </a:rPr>
                <a:t>序列图</a:t>
              </a:r>
            </a:p>
          </p:txBody>
        </p:sp>
      </p:grpSp>
      <p:sp>
        <p:nvSpPr>
          <p:cNvPr id="27" name="TextBox 6">
            <a:extLst>
              <a:ext uri="{FF2B5EF4-FFF2-40B4-BE49-F238E27FC236}">
                <a16:creationId xmlns:a16="http://schemas.microsoft.com/office/drawing/2014/main" id="{DC8B7B1B-68F4-449E-A5F2-7A8B701AE4F5}"/>
              </a:ext>
            </a:extLst>
          </p:cNvPr>
          <p:cNvSpPr txBox="1"/>
          <p:nvPr>
            <p:custDataLst>
              <p:tags r:id="rId4"/>
            </p:custDataLst>
          </p:nvPr>
        </p:nvSpPr>
        <p:spPr>
          <a:xfrm>
            <a:off x="425450" y="1144905"/>
            <a:ext cx="6809105" cy="578485"/>
          </a:xfrm>
          <a:prstGeom prst="rect">
            <a:avLst/>
          </a:prstGeom>
          <a:noFill/>
        </p:spPr>
        <p:txBody>
          <a:bodyPr wrap="square" lIns="0" tIns="48000" rIns="0" bIns="48000" rtlCol="0">
            <a:noAutofit/>
          </a:bodyPr>
          <a:lstStyle/>
          <a:p>
            <a:r>
              <a:rPr lang="en-US" altLang="zh-CN" sz="2800" b="1" dirty="0">
                <a:solidFill>
                  <a:schemeClr val="tx1">
                    <a:lumMod val="65000"/>
                    <a:lumOff val="35000"/>
                  </a:schemeClr>
                </a:solidFill>
                <a:cs typeface="+mn-ea"/>
                <a:sym typeface="+mn-lt"/>
              </a:rPr>
              <a:t>4.3 UML</a:t>
            </a:r>
            <a:r>
              <a:rPr lang="zh-CN" altLang="en-US" sz="2800" b="1" dirty="0">
                <a:solidFill>
                  <a:schemeClr val="tx1">
                    <a:lumMod val="65000"/>
                    <a:lumOff val="35000"/>
                  </a:schemeClr>
                </a:solidFill>
                <a:cs typeface="+mn-ea"/>
                <a:sym typeface="+mn-lt"/>
              </a:rPr>
              <a:t>建模</a:t>
            </a:r>
            <a:r>
              <a:rPr lang="en-US" altLang="zh-CN" sz="2800" b="1" dirty="0">
                <a:solidFill>
                  <a:schemeClr val="tx1">
                    <a:lumMod val="65000"/>
                    <a:lumOff val="35000"/>
                  </a:schemeClr>
                </a:solidFill>
                <a:cs typeface="+mn-ea"/>
                <a:sym typeface="+mn-lt"/>
              </a:rPr>
              <a:t>	</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8"/>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9332595" y="0"/>
            <a:ext cx="11690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79802" y="189569"/>
            <a:ext cx="1701793" cy="402590"/>
          </a:xfrm>
          <a:prstGeom prst="rect">
            <a:avLst/>
          </a:prstGeom>
          <a:noFill/>
        </p:spPr>
        <p:txBody>
          <a:bodyPr wrap="square" lIns="0" tIns="48000" rIns="0" bIns="48000" rtlCol="0">
            <a:spAutoFit/>
          </a:bodyPr>
          <a:lstStyle/>
          <a:p>
            <a:pPr algn="ctr"/>
            <a:r>
              <a:rPr lang="en-US" altLang="zh-CN" sz="2000" b="1" dirty="0">
                <a:solidFill>
                  <a:schemeClr val="bg1"/>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6" name="文本框 5"/>
          <p:cNvSpPr txBox="1"/>
          <p:nvPr>
            <p:custDataLst>
              <p:tags r:id="rId1"/>
            </p:custDataLst>
          </p:nvPr>
        </p:nvSpPr>
        <p:spPr>
          <a:xfrm>
            <a:off x="0" y="1922780"/>
            <a:ext cx="11800840" cy="4545965"/>
          </a:xfrm>
          <a:prstGeom prst="rect">
            <a:avLst/>
          </a:prstGeom>
          <a:noFill/>
        </p:spPr>
        <p:txBody>
          <a:bodyPr wrap="square">
            <a:noAutofit/>
          </a:bodyPr>
          <a:lstStyle/>
          <a:p>
            <a:pPr marL="685800" lvl="2" indent="0">
              <a:lnSpc>
                <a:spcPct val="150000"/>
              </a:lnSpc>
              <a:buClr>
                <a:srgbClr val="0054A3"/>
              </a:buClr>
              <a:buFont typeface="Wingdings" panose="05000000000000000000" charset="0"/>
              <a:buNone/>
              <a:defRPr/>
            </a:pPr>
            <a:endParaRPr lang="zh-CN" altLang="en-US" sz="2200" dirty="0">
              <a:solidFill>
                <a:schemeClr val="tx1"/>
              </a:solidFill>
              <a:effectLst/>
              <a:latin typeface="+mn-ea"/>
              <a:cs typeface="+mn-ea"/>
              <a:sym typeface="+mn-lt"/>
            </a:endParaRPr>
          </a:p>
        </p:txBody>
      </p:sp>
      <p:sp>
        <p:nvSpPr>
          <p:cNvPr id="3" name="文本框 2"/>
          <p:cNvSpPr txBox="1"/>
          <p:nvPr>
            <p:custDataLst>
              <p:tags r:id="rId2"/>
            </p:custDataLst>
          </p:nvPr>
        </p:nvSpPr>
        <p:spPr>
          <a:xfrm>
            <a:off x="0" y="2304415"/>
            <a:ext cx="11889740" cy="3923030"/>
          </a:xfrm>
          <a:prstGeom prst="rect">
            <a:avLst/>
          </a:prstGeom>
          <a:noFill/>
        </p:spPr>
        <p:txBody>
          <a:bodyPr wrap="square" lIns="0" tIns="0" rIns="0" bIns="0">
            <a:noAutofit/>
          </a:bodyPr>
          <a:lstStyle/>
          <a:p>
            <a:pPr marL="1028700" lvl="2" indent="-342900">
              <a:lnSpc>
                <a:spcPct val="150000"/>
              </a:lnSpc>
              <a:buClr>
                <a:srgbClr val="0054A3"/>
              </a:buClr>
              <a:buFont typeface="Wingdings" panose="05000000000000000000" charset="0"/>
              <a:buChar char="p"/>
              <a:defRPr/>
            </a:pPr>
            <a:r>
              <a:rPr lang="zh-CN" altLang="en-US" sz="2400" dirty="0">
                <a:cs typeface="+mn-ea"/>
                <a:sym typeface="+mn-lt"/>
              </a:rPr>
              <a:t>协作图主要用于对象之间的交互和链接关系建模，一条链接就是类图中一个关联的实例化。</a:t>
            </a:r>
          </a:p>
          <a:p>
            <a:pPr marL="1028700" lvl="2" indent="-342900">
              <a:lnSpc>
                <a:spcPct val="150000"/>
              </a:lnSpc>
              <a:buClr>
                <a:srgbClr val="0054A3"/>
              </a:buClr>
              <a:buFont typeface="Wingdings" panose="05000000000000000000" charset="0"/>
              <a:buChar char="p"/>
              <a:defRPr/>
            </a:pPr>
            <a:r>
              <a:rPr lang="zh-CN" altLang="en-US" sz="2400" dirty="0">
                <a:cs typeface="+mn-ea"/>
                <a:sym typeface="+mn-lt"/>
              </a:rPr>
              <a:t>序列图侧重描述交互的时间顺序，而协作图强调各个对象之间存在的交互。两者之间可以相互转换。</a:t>
            </a:r>
          </a:p>
          <a:p>
            <a:pPr marL="685800" lvl="2" indent="0">
              <a:lnSpc>
                <a:spcPct val="150000"/>
              </a:lnSpc>
              <a:buClr>
                <a:srgbClr val="0054A3"/>
              </a:buClr>
              <a:buFont typeface="Wingdings" panose="05000000000000000000" charset="0"/>
              <a:buNone/>
              <a:defRPr/>
            </a:pPr>
            <a:endParaRPr lang="zh-CN" altLang="en-US" sz="2400" dirty="0">
              <a:cs typeface="+mn-ea"/>
              <a:sym typeface="+mn-lt"/>
            </a:endParaRPr>
          </a:p>
        </p:txBody>
      </p:sp>
      <p:grpSp>
        <p:nvGrpSpPr>
          <p:cNvPr id="4" name="组合 3"/>
          <p:cNvGrpSpPr/>
          <p:nvPr/>
        </p:nvGrpSpPr>
        <p:grpSpPr>
          <a:xfrm>
            <a:off x="791151" y="1816100"/>
            <a:ext cx="3713539" cy="460375"/>
            <a:chOff x="1589" y="2769"/>
            <a:chExt cx="5848" cy="725"/>
          </a:xfrm>
        </p:grpSpPr>
        <p:sp>
          <p:nvSpPr>
            <p:cNvPr id="16" name="矩形 15"/>
            <p:cNvSpPr/>
            <p:nvPr>
              <p:custDataLst>
                <p:tags r:id="rId4"/>
              </p:custDataLst>
            </p:nvPr>
          </p:nvSpPr>
          <p:spPr>
            <a:xfrm flipH="1">
              <a:off x="1589" y="2879"/>
              <a:ext cx="56" cy="496"/>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黑体" panose="02010609060101010101" pitchFamily="49" charset="-122"/>
              </a:endParaRPr>
            </a:p>
          </p:txBody>
        </p:sp>
        <p:sp>
          <p:nvSpPr>
            <p:cNvPr id="8" name="文本框 7"/>
            <p:cNvSpPr txBox="1"/>
            <p:nvPr>
              <p:custDataLst>
                <p:tags r:id="rId5"/>
              </p:custDataLst>
            </p:nvPr>
          </p:nvSpPr>
          <p:spPr>
            <a:xfrm>
              <a:off x="1645" y="2769"/>
              <a:ext cx="5792" cy="725"/>
            </a:xfrm>
            <a:prstGeom prst="rect">
              <a:avLst/>
            </a:prstGeom>
            <a:noFill/>
          </p:spPr>
          <p:txBody>
            <a:bodyPr wrap="square" rtlCol="0">
              <a:spAutoFit/>
            </a:bodyPr>
            <a:lstStyle/>
            <a:p>
              <a:r>
                <a:rPr lang="zh-CN" altLang="en-US" sz="2400" b="1" dirty="0">
                  <a:solidFill>
                    <a:srgbClr val="7F7F7F"/>
                  </a:solidFill>
                </a:rPr>
                <a:t>协作图</a:t>
              </a:r>
            </a:p>
          </p:txBody>
        </p:sp>
      </p:grpSp>
      <p:sp>
        <p:nvSpPr>
          <p:cNvPr id="27" name="TextBox 6">
            <a:extLst>
              <a:ext uri="{FF2B5EF4-FFF2-40B4-BE49-F238E27FC236}">
                <a16:creationId xmlns:a16="http://schemas.microsoft.com/office/drawing/2014/main" id="{56CD2858-8E57-4B90-A9A5-3D12E5073992}"/>
              </a:ext>
            </a:extLst>
          </p:cNvPr>
          <p:cNvSpPr txBox="1"/>
          <p:nvPr>
            <p:custDataLst>
              <p:tags r:id="rId3"/>
            </p:custDataLst>
          </p:nvPr>
        </p:nvSpPr>
        <p:spPr>
          <a:xfrm>
            <a:off x="425450" y="1144905"/>
            <a:ext cx="6809105" cy="578485"/>
          </a:xfrm>
          <a:prstGeom prst="rect">
            <a:avLst/>
          </a:prstGeom>
          <a:noFill/>
        </p:spPr>
        <p:txBody>
          <a:bodyPr wrap="square" lIns="0" tIns="48000" rIns="0" bIns="48000" rtlCol="0">
            <a:noAutofit/>
          </a:bodyPr>
          <a:lstStyle/>
          <a:p>
            <a:r>
              <a:rPr lang="en-US" altLang="zh-CN" sz="2800" b="1" dirty="0">
                <a:solidFill>
                  <a:schemeClr val="tx1">
                    <a:lumMod val="65000"/>
                    <a:lumOff val="35000"/>
                  </a:schemeClr>
                </a:solidFill>
                <a:cs typeface="+mn-ea"/>
                <a:sym typeface="+mn-lt"/>
              </a:rPr>
              <a:t>4.3 UML</a:t>
            </a:r>
            <a:r>
              <a:rPr lang="zh-CN" altLang="en-US" sz="2800" b="1" dirty="0">
                <a:solidFill>
                  <a:schemeClr val="tx1">
                    <a:lumMod val="65000"/>
                    <a:lumOff val="35000"/>
                  </a:schemeClr>
                </a:solidFill>
                <a:cs typeface="+mn-ea"/>
                <a:sym typeface="+mn-lt"/>
              </a:rPr>
              <a:t>建模</a:t>
            </a:r>
            <a:r>
              <a:rPr lang="en-US" altLang="zh-CN" sz="2800" b="1" dirty="0">
                <a:solidFill>
                  <a:schemeClr val="tx1">
                    <a:lumMod val="65000"/>
                    <a:lumOff val="35000"/>
                  </a:schemeClr>
                </a:solidFill>
                <a:cs typeface="+mn-ea"/>
                <a:sym typeface="+mn-lt"/>
              </a:rPr>
              <a:t>	</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7"/>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9332595" y="0"/>
            <a:ext cx="11690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79802" y="189569"/>
            <a:ext cx="1701793" cy="402590"/>
          </a:xfrm>
          <a:prstGeom prst="rect">
            <a:avLst/>
          </a:prstGeom>
          <a:noFill/>
        </p:spPr>
        <p:txBody>
          <a:bodyPr wrap="square" lIns="0" tIns="48000" rIns="0" bIns="48000" rtlCol="0">
            <a:spAutoFit/>
          </a:bodyPr>
          <a:lstStyle/>
          <a:p>
            <a:pPr algn="ctr"/>
            <a:r>
              <a:rPr lang="en-US" altLang="zh-CN" sz="2000" b="1" dirty="0">
                <a:solidFill>
                  <a:schemeClr val="bg1"/>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6" name="文本框 5"/>
          <p:cNvSpPr txBox="1"/>
          <p:nvPr>
            <p:custDataLst>
              <p:tags r:id="rId1"/>
            </p:custDataLst>
          </p:nvPr>
        </p:nvSpPr>
        <p:spPr>
          <a:xfrm>
            <a:off x="0" y="1922780"/>
            <a:ext cx="11800840" cy="4545965"/>
          </a:xfrm>
          <a:prstGeom prst="rect">
            <a:avLst/>
          </a:prstGeom>
          <a:noFill/>
        </p:spPr>
        <p:txBody>
          <a:bodyPr wrap="square">
            <a:noAutofit/>
          </a:bodyPr>
          <a:lstStyle/>
          <a:p>
            <a:pPr marL="685800" lvl="2" indent="0">
              <a:lnSpc>
                <a:spcPct val="150000"/>
              </a:lnSpc>
              <a:buClr>
                <a:srgbClr val="0054A3"/>
              </a:buClr>
              <a:buFont typeface="Wingdings" panose="05000000000000000000" charset="0"/>
              <a:buNone/>
              <a:defRPr/>
            </a:pPr>
            <a:endParaRPr lang="zh-CN" altLang="en-US" sz="2200" dirty="0">
              <a:solidFill>
                <a:schemeClr val="tx1"/>
              </a:solidFill>
              <a:effectLst/>
              <a:latin typeface="+mn-ea"/>
              <a:cs typeface="+mn-ea"/>
              <a:sym typeface="+mn-lt"/>
            </a:endParaRPr>
          </a:p>
        </p:txBody>
      </p:sp>
      <p:sp>
        <p:nvSpPr>
          <p:cNvPr id="3" name="文本框 2"/>
          <p:cNvSpPr txBox="1"/>
          <p:nvPr>
            <p:custDataLst>
              <p:tags r:id="rId2"/>
            </p:custDataLst>
          </p:nvPr>
        </p:nvSpPr>
        <p:spPr>
          <a:xfrm>
            <a:off x="-10795" y="2009140"/>
            <a:ext cx="11889740" cy="4717415"/>
          </a:xfrm>
          <a:prstGeom prst="rect">
            <a:avLst/>
          </a:prstGeom>
          <a:noFill/>
        </p:spPr>
        <p:txBody>
          <a:bodyPr wrap="square" lIns="0" tIns="0" rIns="0" bIns="0">
            <a:noAutofit/>
          </a:bodyPr>
          <a:lstStyle/>
          <a:p>
            <a:pPr marL="1028700" lvl="2" indent="-342900">
              <a:lnSpc>
                <a:spcPct val="150000"/>
              </a:lnSpc>
              <a:buClr>
                <a:srgbClr val="0054A3"/>
              </a:buClr>
              <a:buFont typeface="Wingdings" panose="05000000000000000000" charset="0"/>
              <a:buChar char="p"/>
              <a:defRPr/>
            </a:pPr>
            <a:r>
              <a:rPr lang="zh-CN" altLang="en-US" sz="2400" dirty="0">
                <a:cs typeface="+mn-ea"/>
                <a:sym typeface="+mn-lt"/>
              </a:rPr>
              <a:t>类</a:t>
            </a:r>
            <a:r>
              <a:rPr lang="en-US" altLang="zh-CN" sz="2400" dirty="0">
                <a:cs typeface="+mn-ea"/>
                <a:sym typeface="+mn-lt"/>
              </a:rPr>
              <a:t>TreeMap</a:t>
            </a:r>
            <a:r>
              <a:rPr lang="zh-CN" altLang="en-US" sz="2400" dirty="0">
                <a:cs typeface="+mn-ea"/>
                <a:sym typeface="+mn-lt"/>
              </a:rPr>
              <a:t>和类</a:t>
            </a:r>
            <a:r>
              <a:rPr lang="en-US" altLang="zh-CN" sz="2400" dirty="0">
                <a:cs typeface="+mn-ea"/>
                <a:sym typeface="+mn-lt"/>
              </a:rPr>
              <a:t>TreeMapNode</a:t>
            </a:r>
            <a:r>
              <a:rPr lang="zh-CN" altLang="en-US" sz="2400" dirty="0">
                <a:cs typeface="+mn-ea"/>
                <a:sym typeface="+mn-lt"/>
              </a:rPr>
              <a:t>之间是一对一的关联关系，即类</a:t>
            </a:r>
            <a:r>
              <a:rPr lang="en-US" altLang="zh-CN" sz="2400" dirty="0">
                <a:cs typeface="+mn-ea"/>
                <a:sym typeface="+mn-lt"/>
              </a:rPr>
              <a:t>TreeMap</a:t>
            </a:r>
            <a:r>
              <a:rPr lang="zh-CN" altLang="en-US" sz="2400" dirty="0">
                <a:cs typeface="+mn-ea"/>
                <a:sym typeface="+mn-lt"/>
              </a:rPr>
              <a:t>拥有类</a:t>
            </a:r>
            <a:r>
              <a:rPr lang="en-US" altLang="zh-CN" sz="2400" dirty="0">
                <a:cs typeface="+mn-ea"/>
                <a:sym typeface="+mn-lt"/>
              </a:rPr>
              <a:t>TreeMapNode</a:t>
            </a:r>
            <a:r>
              <a:rPr lang="zh-CN" altLang="en-US" sz="2400" dirty="0">
                <a:cs typeface="+mn-ea"/>
                <a:sym typeface="+mn-lt"/>
              </a:rPr>
              <a:t>的一个引用，引用的变量名是</a:t>
            </a:r>
            <a:r>
              <a:rPr lang="en-US" altLang="zh-CN" sz="2400" dirty="0">
                <a:cs typeface="+mn-ea"/>
                <a:sym typeface="+mn-lt"/>
              </a:rPr>
              <a:t>topNode</a:t>
            </a:r>
            <a:r>
              <a:rPr lang="zh-CN" altLang="en-US" sz="2400" dirty="0">
                <a:cs typeface="+mn-ea"/>
                <a:sym typeface="+mn-lt"/>
              </a:rPr>
              <a:t>。类</a:t>
            </a:r>
            <a:r>
              <a:rPr lang="en-US" altLang="zh-CN" sz="2400" dirty="0">
                <a:cs typeface="+mn-ea"/>
                <a:sym typeface="+mn-lt"/>
              </a:rPr>
              <a:t>TreeMapNode</a:t>
            </a:r>
            <a:r>
              <a:rPr lang="zh-CN" altLang="en-US" sz="2400" dirty="0">
                <a:cs typeface="+mn-ea"/>
                <a:sym typeface="+mn-lt"/>
              </a:rPr>
              <a:t>是个自包含的类，它包含两个自身类型的引用，存储在容器</a:t>
            </a:r>
            <a:r>
              <a:rPr lang="en-US" altLang="zh-CN" sz="2400" dirty="0">
                <a:cs typeface="+mn-ea"/>
                <a:sym typeface="+mn-lt"/>
              </a:rPr>
              <a:t>nodes</a:t>
            </a:r>
            <a:r>
              <a:rPr lang="zh-CN" altLang="en-US" sz="2400" dirty="0">
                <a:cs typeface="+mn-ea"/>
                <a:sym typeface="+mn-lt"/>
              </a:rPr>
              <a:t>中。</a:t>
            </a:r>
          </a:p>
        </p:txBody>
      </p:sp>
      <p:pic>
        <p:nvPicPr>
          <p:cNvPr id="4" name="图片 3" descr="图片12"/>
          <p:cNvPicPr>
            <a:picLocks noChangeAspect="1"/>
          </p:cNvPicPr>
          <p:nvPr/>
        </p:nvPicPr>
        <p:blipFill>
          <a:blip r:embed="rId8"/>
          <a:stretch>
            <a:fillRect/>
          </a:stretch>
        </p:blipFill>
        <p:spPr>
          <a:xfrm>
            <a:off x="2123440" y="3874770"/>
            <a:ext cx="7508875" cy="2313940"/>
          </a:xfrm>
          <a:prstGeom prst="rect">
            <a:avLst/>
          </a:prstGeom>
        </p:spPr>
      </p:pic>
      <p:sp>
        <p:nvSpPr>
          <p:cNvPr id="7" name="文本框 6"/>
          <p:cNvSpPr txBox="1"/>
          <p:nvPr/>
        </p:nvSpPr>
        <p:spPr>
          <a:xfrm>
            <a:off x="5153025" y="6358255"/>
            <a:ext cx="1885950" cy="368300"/>
          </a:xfrm>
          <a:prstGeom prst="rect">
            <a:avLst/>
          </a:prstGeom>
          <a:noFill/>
        </p:spPr>
        <p:txBody>
          <a:bodyPr wrap="square" rtlCol="0">
            <a:spAutoFit/>
          </a:bodyPr>
          <a:lstStyle/>
          <a:p>
            <a:r>
              <a:rPr lang="en-US" altLang="zh-CN"/>
              <a:t>TreeMap</a:t>
            </a:r>
            <a:r>
              <a:rPr lang="zh-CN" altLang="en-US"/>
              <a:t>的类图</a:t>
            </a:r>
          </a:p>
        </p:txBody>
      </p:sp>
      <p:sp>
        <p:nvSpPr>
          <p:cNvPr id="10" name="椭圆形标注 9"/>
          <p:cNvSpPr/>
          <p:nvPr/>
        </p:nvSpPr>
        <p:spPr>
          <a:xfrm>
            <a:off x="4320540" y="4918710"/>
            <a:ext cx="1117600" cy="457200"/>
          </a:xfrm>
          <a:prstGeom prst="wedgeEllipseCallout">
            <a:avLst>
              <a:gd name="adj1" fmla="val -24602"/>
              <a:gd name="adj2" fmla="val -168055"/>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441700" y="3942080"/>
            <a:ext cx="2099310" cy="526415"/>
          </a:xfrm>
          <a:prstGeom prst="rect">
            <a:avLst/>
          </a:prstGeom>
          <a:noFill/>
        </p:spPr>
        <p:txBody>
          <a:bodyPr wrap="square" rtlCol="0">
            <a:noAutofit/>
          </a:bodyPr>
          <a:lstStyle/>
          <a:p>
            <a:r>
              <a:rPr lang="zh-CN" altLang="en-US"/>
              <a:t>一对一的关联关系</a:t>
            </a:r>
          </a:p>
        </p:txBody>
      </p:sp>
      <p:cxnSp>
        <p:nvCxnSpPr>
          <p:cNvPr id="13" name="直接箭头连接符 12"/>
          <p:cNvCxnSpPr/>
          <p:nvPr/>
        </p:nvCxnSpPr>
        <p:spPr>
          <a:xfrm flipV="1">
            <a:off x="9128125" y="4246880"/>
            <a:ext cx="853440" cy="37592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文本框 13"/>
          <p:cNvSpPr txBox="1"/>
          <p:nvPr>
            <p:custDataLst>
              <p:tags r:id="rId3"/>
            </p:custDataLst>
          </p:nvPr>
        </p:nvSpPr>
        <p:spPr>
          <a:xfrm>
            <a:off x="9319260" y="3656965"/>
            <a:ext cx="2099310" cy="589280"/>
          </a:xfrm>
          <a:prstGeom prst="rect">
            <a:avLst/>
          </a:prstGeom>
          <a:noFill/>
        </p:spPr>
        <p:txBody>
          <a:bodyPr wrap="square" rtlCol="0">
            <a:noAutofit/>
          </a:bodyPr>
          <a:lstStyle/>
          <a:p>
            <a:r>
              <a:rPr lang="zh-CN" altLang="en-US"/>
              <a:t>自包含两个自身类型的引用</a:t>
            </a:r>
          </a:p>
        </p:txBody>
      </p:sp>
      <p:sp>
        <p:nvSpPr>
          <p:cNvPr id="27" name="TextBox 6">
            <a:extLst>
              <a:ext uri="{FF2B5EF4-FFF2-40B4-BE49-F238E27FC236}">
                <a16:creationId xmlns:a16="http://schemas.microsoft.com/office/drawing/2014/main" id="{A3D37D2F-41FA-48DE-BF10-84C7346FAEB3}"/>
              </a:ext>
            </a:extLst>
          </p:cNvPr>
          <p:cNvSpPr txBox="1"/>
          <p:nvPr>
            <p:custDataLst>
              <p:tags r:id="rId4"/>
            </p:custDataLst>
          </p:nvPr>
        </p:nvSpPr>
        <p:spPr>
          <a:xfrm>
            <a:off x="425450" y="1144905"/>
            <a:ext cx="6809105" cy="578485"/>
          </a:xfrm>
          <a:prstGeom prst="rect">
            <a:avLst/>
          </a:prstGeom>
          <a:noFill/>
        </p:spPr>
        <p:txBody>
          <a:bodyPr wrap="square" lIns="0" tIns="48000" rIns="0" bIns="48000" rtlCol="0">
            <a:noAutofit/>
          </a:bodyPr>
          <a:lstStyle/>
          <a:p>
            <a:r>
              <a:rPr lang="en-US" altLang="zh-CN" sz="2800" b="1" dirty="0">
                <a:solidFill>
                  <a:schemeClr val="tx1">
                    <a:lumMod val="65000"/>
                    <a:lumOff val="35000"/>
                  </a:schemeClr>
                </a:solidFill>
                <a:cs typeface="+mn-ea"/>
                <a:sym typeface="+mn-lt"/>
              </a:rPr>
              <a:t>4.3 UML</a:t>
            </a:r>
            <a:r>
              <a:rPr lang="zh-CN" altLang="en-US" sz="2800" b="1" dirty="0">
                <a:solidFill>
                  <a:schemeClr val="tx1">
                    <a:lumMod val="65000"/>
                    <a:lumOff val="35000"/>
                  </a:schemeClr>
                </a:solidFill>
                <a:cs typeface="+mn-ea"/>
                <a:sym typeface="+mn-lt"/>
              </a:rPr>
              <a:t>建模</a:t>
            </a:r>
            <a:r>
              <a:rPr lang="en-US" altLang="zh-CN" sz="2800" b="1" dirty="0">
                <a:solidFill>
                  <a:schemeClr val="tx1">
                    <a:lumMod val="65000"/>
                    <a:lumOff val="35000"/>
                  </a:schemeClr>
                </a:solidFill>
                <a:cs typeface="+mn-ea"/>
                <a:sym typeface="+mn-lt"/>
              </a:rPr>
              <a:t>	</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6"/>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9332595" y="0"/>
            <a:ext cx="11690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79802" y="189569"/>
            <a:ext cx="1701793" cy="402590"/>
          </a:xfrm>
          <a:prstGeom prst="rect">
            <a:avLst/>
          </a:prstGeom>
          <a:noFill/>
        </p:spPr>
        <p:txBody>
          <a:bodyPr wrap="square" lIns="0" tIns="48000" rIns="0" bIns="48000" rtlCol="0">
            <a:spAutoFit/>
          </a:bodyPr>
          <a:lstStyle/>
          <a:p>
            <a:pPr algn="ctr"/>
            <a:r>
              <a:rPr lang="en-US" altLang="zh-CN" sz="2000" b="1" dirty="0">
                <a:solidFill>
                  <a:schemeClr val="bg1"/>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6" name="文本框 5"/>
          <p:cNvSpPr txBox="1"/>
          <p:nvPr>
            <p:custDataLst>
              <p:tags r:id="rId1"/>
            </p:custDataLst>
          </p:nvPr>
        </p:nvSpPr>
        <p:spPr>
          <a:xfrm>
            <a:off x="0" y="1922780"/>
            <a:ext cx="11800840" cy="4545965"/>
          </a:xfrm>
          <a:prstGeom prst="rect">
            <a:avLst/>
          </a:prstGeom>
          <a:noFill/>
        </p:spPr>
        <p:txBody>
          <a:bodyPr wrap="square">
            <a:noAutofit/>
          </a:bodyPr>
          <a:lstStyle/>
          <a:p>
            <a:pPr marL="685800" lvl="2" indent="0">
              <a:lnSpc>
                <a:spcPct val="150000"/>
              </a:lnSpc>
              <a:buClr>
                <a:srgbClr val="0054A3"/>
              </a:buClr>
              <a:buFont typeface="Wingdings" panose="05000000000000000000" charset="0"/>
              <a:buNone/>
              <a:defRPr/>
            </a:pPr>
            <a:endParaRPr lang="zh-CN" altLang="en-US" sz="2200" dirty="0">
              <a:solidFill>
                <a:schemeClr val="tx1"/>
              </a:solidFill>
              <a:effectLst/>
              <a:latin typeface="+mn-ea"/>
              <a:cs typeface="+mn-ea"/>
              <a:sym typeface="+mn-lt"/>
            </a:endParaRPr>
          </a:p>
        </p:txBody>
      </p:sp>
      <p:sp>
        <p:nvSpPr>
          <p:cNvPr id="3" name="文本框 2"/>
          <p:cNvSpPr txBox="1"/>
          <p:nvPr>
            <p:custDataLst>
              <p:tags r:id="rId2"/>
            </p:custDataLst>
          </p:nvPr>
        </p:nvSpPr>
        <p:spPr>
          <a:xfrm>
            <a:off x="0" y="1939290"/>
            <a:ext cx="11889740" cy="4717415"/>
          </a:xfrm>
          <a:prstGeom prst="rect">
            <a:avLst/>
          </a:prstGeom>
          <a:noFill/>
        </p:spPr>
        <p:txBody>
          <a:bodyPr wrap="square" lIns="0" tIns="0" rIns="0" bIns="0">
            <a:noAutofit/>
          </a:bodyPr>
          <a:lstStyle/>
          <a:p>
            <a:pPr marL="1028700" lvl="2" indent="-342900">
              <a:lnSpc>
                <a:spcPct val="150000"/>
              </a:lnSpc>
              <a:buClr>
                <a:srgbClr val="0054A3"/>
              </a:buClr>
              <a:buFont typeface="Wingdings" panose="05000000000000000000" charset="0"/>
              <a:buChar char="p"/>
              <a:defRPr/>
            </a:pPr>
            <a:r>
              <a:rPr lang="zh-CN" altLang="en-US" sz="2400" dirty="0">
                <a:cs typeface="+mn-ea"/>
                <a:sym typeface="+mn-lt"/>
              </a:rPr>
              <a:t>以序列图的方式描述类</a:t>
            </a:r>
            <a:r>
              <a:rPr lang="en-US" altLang="zh-CN" sz="2400" dirty="0">
                <a:cs typeface="+mn-ea"/>
                <a:sym typeface="+mn-lt"/>
              </a:rPr>
              <a:t>TreeMap</a:t>
            </a:r>
            <a:r>
              <a:rPr lang="zh-CN" altLang="en-US" sz="2400" dirty="0">
                <a:cs typeface="+mn-ea"/>
                <a:sym typeface="+mn-lt"/>
              </a:rPr>
              <a:t>的</a:t>
            </a:r>
            <a:r>
              <a:rPr lang="en-US" altLang="zh-CN" sz="2400" dirty="0">
                <a:cs typeface="+mn-ea"/>
                <a:sym typeface="+mn-lt"/>
              </a:rPr>
              <a:t>add</a:t>
            </a:r>
            <a:r>
              <a:rPr lang="zh-CN" altLang="en-US" sz="2400" dirty="0">
                <a:cs typeface="+mn-ea"/>
                <a:sym typeface="+mn-lt"/>
              </a:rPr>
              <a:t>方法，参与者</a:t>
            </a:r>
            <a:r>
              <a:rPr lang="en-US" altLang="zh-CN" sz="2400" dirty="0">
                <a:cs typeface="+mn-ea"/>
                <a:sym typeface="+mn-lt"/>
              </a:rPr>
              <a:t>caller</a:t>
            </a:r>
            <a:r>
              <a:rPr lang="zh-CN" altLang="en-US" sz="2400" dirty="0">
                <a:cs typeface="+mn-ea"/>
                <a:sym typeface="+mn-lt"/>
              </a:rPr>
              <a:t>代表一个未知的激活</a:t>
            </a:r>
            <a:r>
              <a:rPr lang="en-US" altLang="zh-CN" sz="2400" dirty="0">
                <a:cs typeface="+mn-ea"/>
                <a:sym typeface="+mn-lt"/>
              </a:rPr>
              <a:t>add</a:t>
            </a:r>
            <a:r>
              <a:rPr lang="zh-CN" altLang="en-US" sz="2400" dirty="0">
                <a:cs typeface="+mn-ea"/>
                <a:sym typeface="+mn-lt"/>
              </a:rPr>
              <a:t>方法的对象。如果</a:t>
            </a:r>
            <a:r>
              <a:rPr lang="en-US" altLang="zh-CN" sz="2400" dirty="0">
                <a:cs typeface="+mn-ea"/>
                <a:sym typeface="+mn-lt"/>
              </a:rPr>
              <a:t>topNode=null</a:t>
            </a:r>
            <a:r>
              <a:rPr lang="zh-CN" altLang="en-US" sz="2400" dirty="0">
                <a:cs typeface="+mn-ea"/>
                <a:sym typeface="+mn-lt"/>
              </a:rPr>
              <a:t>，那么</a:t>
            </a:r>
            <a:r>
              <a:rPr lang="en-US" altLang="zh-CN" sz="2400" dirty="0">
                <a:cs typeface="+mn-ea"/>
                <a:sym typeface="+mn-lt"/>
              </a:rPr>
              <a:t>TreeMap</a:t>
            </a:r>
            <a:r>
              <a:rPr lang="zh-CN" altLang="en-US" sz="2400" dirty="0">
                <a:cs typeface="+mn-ea"/>
                <a:sym typeface="+mn-lt"/>
              </a:rPr>
              <a:t>就调用</a:t>
            </a:r>
            <a:r>
              <a:rPr lang="en-US" altLang="zh-CN" sz="2400" dirty="0">
                <a:cs typeface="+mn-ea"/>
                <a:sym typeface="+mn-lt"/>
              </a:rPr>
              <a:t>TreeMapNode</a:t>
            </a:r>
            <a:r>
              <a:rPr lang="zh-CN" altLang="en-US" sz="2400" dirty="0">
                <a:cs typeface="+mn-ea"/>
                <a:sym typeface="+mn-lt"/>
              </a:rPr>
              <a:t>的构造函数</a:t>
            </a:r>
            <a:r>
              <a:rPr lang="en-US" altLang="zh-CN" sz="2400" dirty="0">
                <a:cs typeface="+mn-ea"/>
                <a:sym typeface="+mn-lt"/>
              </a:rPr>
              <a:t>TreeMapNode(key,value)</a:t>
            </a:r>
            <a:r>
              <a:rPr lang="zh-CN" altLang="en-US" sz="2400" dirty="0">
                <a:cs typeface="+mn-ea"/>
                <a:sym typeface="+mn-lt"/>
              </a:rPr>
              <a:t>，创建一个新的</a:t>
            </a:r>
            <a:r>
              <a:rPr lang="en-US" altLang="zh-CN" sz="2400" dirty="0">
                <a:cs typeface="+mn-ea"/>
                <a:sym typeface="+mn-lt"/>
              </a:rPr>
              <a:t>TreeMapNode</a:t>
            </a:r>
            <a:r>
              <a:rPr lang="zh-CN" altLang="en-US" sz="2400" dirty="0">
                <a:cs typeface="+mn-ea"/>
                <a:sym typeface="+mn-lt"/>
              </a:rPr>
              <a:t>对象赋予</a:t>
            </a:r>
            <a:r>
              <a:rPr lang="en-US" altLang="zh-CN" sz="2400" dirty="0">
                <a:cs typeface="+mn-ea"/>
                <a:sym typeface="+mn-lt"/>
              </a:rPr>
              <a:t>topNode</a:t>
            </a:r>
            <a:r>
              <a:rPr lang="zh-CN" altLang="en-US" sz="2400" dirty="0">
                <a:cs typeface="+mn-ea"/>
                <a:sym typeface="+mn-lt"/>
              </a:rPr>
              <a:t>，否则</a:t>
            </a:r>
            <a:r>
              <a:rPr lang="en-US" altLang="zh-CN" sz="2400" dirty="0">
                <a:cs typeface="+mn-ea"/>
                <a:sym typeface="+mn-lt"/>
              </a:rPr>
              <a:t>TreeMap</a:t>
            </a:r>
            <a:r>
              <a:rPr lang="zh-CN" altLang="en-US" sz="2400" dirty="0">
                <a:cs typeface="+mn-ea"/>
                <a:sym typeface="+mn-lt"/>
              </a:rPr>
              <a:t>就激活</a:t>
            </a:r>
          </a:p>
          <a:p>
            <a:pPr marL="685800" lvl="2" indent="0">
              <a:lnSpc>
                <a:spcPct val="150000"/>
              </a:lnSpc>
              <a:buClr>
                <a:srgbClr val="0054A3"/>
              </a:buClr>
              <a:buFont typeface="Wingdings" panose="05000000000000000000" charset="0"/>
              <a:buNone/>
              <a:defRPr/>
            </a:pPr>
            <a:r>
              <a:rPr lang="en-US" altLang="zh-CN" sz="2400" dirty="0">
                <a:cs typeface="+mn-ea"/>
                <a:sym typeface="+mn-lt"/>
              </a:rPr>
              <a:t>    TreeMapNode</a:t>
            </a:r>
            <a:r>
              <a:rPr lang="zh-CN" altLang="en-US" sz="2400" dirty="0">
                <a:cs typeface="+mn-ea"/>
                <a:sym typeface="+mn-lt"/>
              </a:rPr>
              <a:t>的</a:t>
            </a:r>
          </a:p>
          <a:p>
            <a:pPr marL="685800" lvl="2" indent="0">
              <a:lnSpc>
                <a:spcPct val="150000"/>
              </a:lnSpc>
              <a:buClr>
                <a:srgbClr val="0054A3"/>
              </a:buClr>
              <a:buFont typeface="Wingdings" panose="05000000000000000000" charset="0"/>
              <a:buNone/>
              <a:defRPr/>
            </a:pPr>
            <a:r>
              <a:rPr lang="en-US" altLang="zh-CN" sz="2400" dirty="0">
                <a:cs typeface="+mn-ea"/>
                <a:sym typeface="+mn-lt"/>
              </a:rPr>
              <a:t>    add</a:t>
            </a:r>
            <a:r>
              <a:rPr lang="zh-CN" altLang="en-US" sz="2400" dirty="0">
                <a:cs typeface="+mn-ea"/>
                <a:sym typeface="+mn-lt"/>
              </a:rPr>
              <a:t>方法。</a:t>
            </a:r>
          </a:p>
        </p:txBody>
      </p:sp>
      <p:pic>
        <p:nvPicPr>
          <p:cNvPr id="8" name="图片 7" descr="图片13"/>
          <p:cNvPicPr>
            <a:picLocks noChangeAspect="1"/>
          </p:cNvPicPr>
          <p:nvPr/>
        </p:nvPicPr>
        <p:blipFill>
          <a:blip r:embed="rId7"/>
          <a:stretch>
            <a:fillRect/>
          </a:stretch>
        </p:blipFill>
        <p:spPr>
          <a:xfrm>
            <a:off x="4504690" y="3776980"/>
            <a:ext cx="6930390" cy="2842895"/>
          </a:xfrm>
          <a:prstGeom prst="rect">
            <a:avLst/>
          </a:prstGeom>
        </p:spPr>
      </p:pic>
      <p:sp>
        <p:nvSpPr>
          <p:cNvPr id="21" name="TextBox 6">
            <a:extLst>
              <a:ext uri="{FF2B5EF4-FFF2-40B4-BE49-F238E27FC236}">
                <a16:creationId xmlns:a16="http://schemas.microsoft.com/office/drawing/2014/main" id="{B60CBAA2-F4F3-4D7C-BE9E-ABC49648CBE5}"/>
              </a:ext>
            </a:extLst>
          </p:cNvPr>
          <p:cNvSpPr txBox="1"/>
          <p:nvPr>
            <p:custDataLst>
              <p:tags r:id="rId3"/>
            </p:custDataLst>
          </p:nvPr>
        </p:nvSpPr>
        <p:spPr>
          <a:xfrm>
            <a:off x="425450" y="1144905"/>
            <a:ext cx="6809105" cy="578485"/>
          </a:xfrm>
          <a:prstGeom prst="rect">
            <a:avLst/>
          </a:prstGeom>
          <a:noFill/>
        </p:spPr>
        <p:txBody>
          <a:bodyPr wrap="square" lIns="0" tIns="48000" rIns="0" bIns="48000" rtlCol="0">
            <a:noAutofit/>
          </a:bodyPr>
          <a:lstStyle/>
          <a:p>
            <a:r>
              <a:rPr lang="en-US" altLang="zh-CN" sz="2800" b="1" dirty="0">
                <a:solidFill>
                  <a:schemeClr val="tx1">
                    <a:lumMod val="65000"/>
                    <a:lumOff val="35000"/>
                  </a:schemeClr>
                </a:solidFill>
                <a:cs typeface="+mn-ea"/>
                <a:sym typeface="+mn-lt"/>
              </a:rPr>
              <a:t>4.3 UML</a:t>
            </a:r>
            <a:r>
              <a:rPr lang="zh-CN" altLang="en-US" sz="2800" b="1" dirty="0">
                <a:solidFill>
                  <a:schemeClr val="tx1">
                    <a:lumMod val="65000"/>
                    <a:lumOff val="35000"/>
                  </a:schemeClr>
                </a:solidFill>
                <a:cs typeface="+mn-ea"/>
                <a:sym typeface="+mn-lt"/>
              </a:rPr>
              <a:t>建模</a:t>
            </a:r>
            <a:r>
              <a:rPr lang="en-US" altLang="zh-CN" sz="2800" b="1" dirty="0">
                <a:solidFill>
                  <a:schemeClr val="tx1">
                    <a:lumMod val="65000"/>
                    <a:lumOff val="35000"/>
                  </a:schemeClr>
                </a:solidFill>
                <a:cs typeface="+mn-ea"/>
                <a:sym typeface="+mn-lt"/>
              </a:rPr>
              <a:t>	</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8"/>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9332595" y="0"/>
            <a:ext cx="11690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79802" y="189569"/>
            <a:ext cx="1701793" cy="402590"/>
          </a:xfrm>
          <a:prstGeom prst="rect">
            <a:avLst/>
          </a:prstGeom>
          <a:noFill/>
        </p:spPr>
        <p:txBody>
          <a:bodyPr wrap="square" lIns="0" tIns="48000" rIns="0" bIns="48000" rtlCol="0">
            <a:spAutoFit/>
          </a:bodyPr>
          <a:lstStyle/>
          <a:p>
            <a:pPr algn="ctr"/>
            <a:r>
              <a:rPr lang="en-US" altLang="zh-CN" sz="2000" b="1" dirty="0">
                <a:solidFill>
                  <a:schemeClr val="bg1"/>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6" name="文本框 5"/>
          <p:cNvSpPr txBox="1"/>
          <p:nvPr>
            <p:custDataLst>
              <p:tags r:id="rId1"/>
            </p:custDataLst>
          </p:nvPr>
        </p:nvSpPr>
        <p:spPr>
          <a:xfrm>
            <a:off x="0" y="1922780"/>
            <a:ext cx="11800840" cy="4545965"/>
          </a:xfrm>
          <a:prstGeom prst="rect">
            <a:avLst/>
          </a:prstGeom>
          <a:noFill/>
        </p:spPr>
        <p:txBody>
          <a:bodyPr wrap="square">
            <a:noAutofit/>
          </a:bodyPr>
          <a:lstStyle/>
          <a:p>
            <a:pPr marL="685800" lvl="2" indent="0">
              <a:lnSpc>
                <a:spcPct val="150000"/>
              </a:lnSpc>
              <a:buClr>
                <a:srgbClr val="0054A3"/>
              </a:buClr>
              <a:buFont typeface="Wingdings" panose="05000000000000000000" charset="0"/>
              <a:buNone/>
              <a:defRPr/>
            </a:pPr>
            <a:endParaRPr lang="zh-CN" altLang="en-US" sz="2200" dirty="0">
              <a:solidFill>
                <a:schemeClr val="tx1"/>
              </a:solidFill>
              <a:effectLst/>
              <a:latin typeface="+mn-ea"/>
              <a:cs typeface="+mn-ea"/>
              <a:sym typeface="+mn-lt"/>
            </a:endParaRPr>
          </a:p>
        </p:txBody>
      </p:sp>
      <p:sp>
        <p:nvSpPr>
          <p:cNvPr id="3" name="文本框 2"/>
          <p:cNvSpPr txBox="1"/>
          <p:nvPr>
            <p:custDataLst>
              <p:tags r:id="rId2"/>
            </p:custDataLst>
          </p:nvPr>
        </p:nvSpPr>
        <p:spPr>
          <a:xfrm>
            <a:off x="0" y="2304415"/>
            <a:ext cx="11889740" cy="4090670"/>
          </a:xfrm>
          <a:prstGeom prst="rect">
            <a:avLst/>
          </a:prstGeom>
          <a:noFill/>
        </p:spPr>
        <p:txBody>
          <a:bodyPr wrap="square" lIns="0" tIns="0" rIns="0" bIns="0">
            <a:noAutofit/>
          </a:bodyPr>
          <a:lstStyle/>
          <a:p>
            <a:pPr marL="1028700" lvl="2" indent="-342900">
              <a:lnSpc>
                <a:spcPct val="150000"/>
              </a:lnSpc>
              <a:buClr>
                <a:srgbClr val="0054A3"/>
              </a:buClr>
              <a:buFont typeface="Wingdings" panose="05000000000000000000" charset="0"/>
              <a:buChar char="p"/>
              <a:defRPr/>
            </a:pPr>
            <a:r>
              <a:rPr lang="zh-CN" altLang="en-US" sz="2400" dirty="0">
                <a:cs typeface="+mn-ea"/>
                <a:sym typeface="+mn-lt"/>
              </a:rPr>
              <a:t>与序列图相对应，类</a:t>
            </a:r>
            <a:r>
              <a:rPr lang="en-US" altLang="zh-CN" sz="2400" dirty="0">
                <a:cs typeface="+mn-ea"/>
                <a:sym typeface="+mn-lt"/>
              </a:rPr>
              <a:t>TreeMap</a:t>
            </a:r>
            <a:r>
              <a:rPr lang="zh-CN" altLang="en-US" sz="2400" dirty="0">
                <a:cs typeface="+mn-ea"/>
                <a:sym typeface="+mn-lt"/>
              </a:rPr>
              <a:t>的</a:t>
            </a:r>
            <a:r>
              <a:rPr lang="en-US" altLang="zh-CN" sz="2400" dirty="0">
                <a:cs typeface="+mn-ea"/>
                <a:sym typeface="+mn-lt"/>
              </a:rPr>
              <a:t>add</a:t>
            </a:r>
            <a:r>
              <a:rPr lang="zh-CN" altLang="en-US" sz="2400" dirty="0">
                <a:cs typeface="+mn-ea"/>
                <a:sym typeface="+mn-lt"/>
              </a:rPr>
              <a:t>方法的</a:t>
            </a:r>
            <a:r>
              <a:rPr lang="zh-CN" altLang="en-US" sz="2400" dirty="0">
                <a:solidFill>
                  <a:schemeClr val="tx1"/>
                </a:solidFill>
                <a:cs typeface="+mn-ea"/>
                <a:sym typeface="+mn-lt"/>
              </a:rPr>
              <a:t>协作图</a:t>
            </a:r>
            <a:r>
              <a:rPr lang="zh-CN" altLang="en-US" sz="2400" dirty="0">
                <a:cs typeface="+mn-ea"/>
                <a:sym typeface="+mn-lt"/>
              </a:rPr>
              <a:t>如下：</a:t>
            </a:r>
          </a:p>
        </p:txBody>
      </p:sp>
      <p:pic>
        <p:nvPicPr>
          <p:cNvPr id="4" name="图片 3" descr="图片14"/>
          <p:cNvPicPr>
            <a:picLocks noChangeAspect="1"/>
          </p:cNvPicPr>
          <p:nvPr/>
        </p:nvPicPr>
        <p:blipFill>
          <a:blip r:embed="rId9"/>
          <a:stretch>
            <a:fillRect/>
          </a:stretch>
        </p:blipFill>
        <p:spPr>
          <a:xfrm>
            <a:off x="2122170" y="2901315"/>
            <a:ext cx="7948295" cy="3582670"/>
          </a:xfrm>
          <a:prstGeom prst="rect">
            <a:avLst/>
          </a:prstGeom>
        </p:spPr>
      </p:pic>
      <p:grpSp>
        <p:nvGrpSpPr>
          <p:cNvPr id="7" name="组合 6"/>
          <p:cNvGrpSpPr/>
          <p:nvPr/>
        </p:nvGrpSpPr>
        <p:grpSpPr>
          <a:xfrm>
            <a:off x="791151" y="1816100"/>
            <a:ext cx="3713539" cy="460375"/>
            <a:chOff x="1589" y="2769"/>
            <a:chExt cx="5848" cy="725"/>
          </a:xfrm>
        </p:grpSpPr>
        <p:sp>
          <p:nvSpPr>
            <p:cNvPr id="16" name="矩形 15"/>
            <p:cNvSpPr/>
            <p:nvPr>
              <p:custDataLst>
                <p:tags r:id="rId4"/>
              </p:custDataLst>
            </p:nvPr>
          </p:nvSpPr>
          <p:spPr>
            <a:xfrm flipH="1">
              <a:off x="1589" y="2879"/>
              <a:ext cx="56" cy="496"/>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黑体" panose="02010609060101010101" pitchFamily="49" charset="-122"/>
              </a:endParaRPr>
            </a:p>
          </p:txBody>
        </p:sp>
        <p:sp>
          <p:nvSpPr>
            <p:cNvPr id="8" name="文本框 7"/>
            <p:cNvSpPr txBox="1"/>
            <p:nvPr>
              <p:custDataLst>
                <p:tags r:id="rId5"/>
              </p:custDataLst>
            </p:nvPr>
          </p:nvSpPr>
          <p:spPr>
            <a:xfrm>
              <a:off x="1645" y="2769"/>
              <a:ext cx="5792" cy="725"/>
            </a:xfrm>
            <a:prstGeom prst="rect">
              <a:avLst/>
            </a:prstGeom>
            <a:noFill/>
          </p:spPr>
          <p:txBody>
            <a:bodyPr wrap="square" rtlCol="0">
              <a:spAutoFit/>
            </a:bodyPr>
            <a:lstStyle/>
            <a:p>
              <a:r>
                <a:rPr lang="zh-CN" altLang="en-US" sz="2400" b="1" dirty="0">
                  <a:solidFill>
                    <a:srgbClr val="7F7F7F"/>
                  </a:solidFill>
                </a:rPr>
                <a:t>协作图</a:t>
              </a:r>
            </a:p>
          </p:txBody>
        </p:sp>
      </p:grpSp>
      <p:sp>
        <p:nvSpPr>
          <p:cNvPr id="27" name="TextBox 6">
            <a:extLst>
              <a:ext uri="{FF2B5EF4-FFF2-40B4-BE49-F238E27FC236}">
                <a16:creationId xmlns:a16="http://schemas.microsoft.com/office/drawing/2014/main" id="{3195D258-E985-45B6-AF69-2EFCD980546D}"/>
              </a:ext>
            </a:extLst>
          </p:cNvPr>
          <p:cNvSpPr txBox="1"/>
          <p:nvPr>
            <p:custDataLst>
              <p:tags r:id="rId3"/>
            </p:custDataLst>
          </p:nvPr>
        </p:nvSpPr>
        <p:spPr>
          <a:xfrm>
            <a:off x="425450" y="1144905"/>
            <a:ext cx="6809105" cy="578485"/>
          </a:xfrm>
          <a:prstGeom prst="rect">
            <a:avLst/>
          </a:prstGeom>
          <a:noFill/>
        </p:spPr>
        <p:txBody>
          <a:bodyPr wrap="square" lIns="0" tIns="48000" rIns="0" bIns="48000" rtlCol="0">
            <a:noAutofit/>
          </a:bodyPr>
          <a:lstStyle/>
          <a:p>
            <a:r>
              <a:rPr lang="en-US" altLang="zh-CN" sz="2800" b="1" dirty="0">
                <a:solidFill>
                  <a:schemeClr val="tx1">
                    <a:lumMod val="65000"/>
                    <a:lumOff val="35000"/>
                  </a:schemeClr>
                </a:solidFill>
                <a:cs typeface="+mn-ea"/>
                <a:sym typeface="+mn-lt"/>
              </a:rPr>
              <a:t>4.3 UML</a:t>
            </a:r>
            <a:r>
              <a:rPr lang="zh-CN" altLang="en-US" sz="2800" b="1" dirty="0">
                <a:solidFill>
                  <a:schemeClr val="tx1">
                    <a:lumMod val="65000"/>
                    <a:lumOff val="35000"/>
                  </a:schemeClr>
                </a:solidFill>
                <a:cs typeface="+mn-ea"/>
                <a:sym typeface="+mn-lt"/>
              </a:rPr>
              <a:t>建模</a:t>
            </a:r>
            <a:r>
              <a:rPr lang="en-US" altLang="zh-CN" sz="2800" b="1" dirty="0">
                <a:solidFill>
                  <a:schemeClr val="tx1">
                    <a:lumMod val="65000"/>
                    <a:lumOff val="35000"/>
                  </a:schemeClr>
                </a:solidFill>
                <a:cs typeface="+mn-ea"/>
                <a:sym typeface="+mn-lt"/>
              </a:rPr>
              <a:t>	</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8"/>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9332595" y="0"/>
            <a:ext cx="11690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79802" y="189569"/>
            <a:ext cx="1701793" cy="402590"/>
          </a:xfrm>
          <a:prstGeom prst="rect">
            <a:avLst/>
          </a:prstGeom>
          <a:noFill/>
        </p:spPr>
        <p:txBody>
          <a:bodyPr wrap="square" lIns="0" tIns="48000" rIns="0" bIns="48000" rtlCol="0">
            <a:spAutoFit/>
          </a:bodyPr>
          <a:lstStyle/>
          <a:p>
            <a:pPr algn="ctr"/>
            <a:r>
              <a:rPr lang="en-US" altLang="zh-CN" sz="2000" b="1" dirty="0">
                <a:solidFill>
                  <a:schemeClr val="bg1"/>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6" name="文本框 5"/>
          <p:cNvSpPr txBox="1"/>
          <p:nvPr>
            <p:custDataLst>
              <p:tags r:id="rId1"/>
            </p:custDataLst>
          </p:nvPr>
        </p:nvSpPr>
        <p:spPr>
          <a:xfrm>
            <a:off x="0" y="1922780"/>
            <a:ext cx="11800840" cy="4545965"/>
          </a:xfrm>
          <a:prstGeom prst="rect">
            <a:avLst/>
          </a:prstGeom>
          <a:noFill/>
        </p:spPr>
        <p:txBody>
          <a:bodyPr wrap="square">
            <a:noAutofit/>
          </a:bodyPr>
          <a:lstStyle/>
          <a:p>
            <a:pPr marL="685800" lvl="2" indent="0">
              <a:lnSpc>
                <a:spcPct val="150000"/>
              </a:lnSpc>
              <a:buClr>
                <a:srgbClr val="0054A3"/>
              </a:buClr>
              <a:buFont typeface="Wingdings" panose="05000000000000000000" charset="0"/>
              <a:buNone/>
              <a:defRPr/>
            </a:pPr>
            <a:endParaRPr lang="zh-CN" altLang="en-US" sz="2200" dirty="0">
              <a:solidFill>
                <a:schemeClr val="tx1"/>
              </a:solidFill>
              <a:effectLst/>
              <a:latin typeface="+mn-ea"/>
              <a:cs typeface="+mn-ea"/>
              <a:sym typeface="+mn-lt"/>
            </a:endParaRPr>
          </a:p>
        </p:txBody>
      </p:sp>
      <p:sp>
        <p:nvSpPr>
          <p:cNvPr id="3" name="文本框 2"/>
          <p:cNvSpPr txBox="1"/>
          <p:nvPr>
            <p:custDataLst>
              <p:tags r:id="rId2"/>
            </p:custDataLst>
          </p:nvPr>
        </p:nvSpPr>
        <p:spPr>
          <a:xfrm>
            <a:off x="0" y="2091055"/>
            <a:ext cx="11889740" cy="4717415"/>
          </a:xfrm>
          <a:prstGeom prst="rect">
            <a:avLst/>
          </a:prstGeom>
          <a:noFill/>
        </p:spPr>
        <p:txBody>
          <a:bodyPr wrap="square" lIns="0" tIns="0" rIns="0" bIns="0">
            <a:noAutofit/>
          </a:bodyPr>
          <a:lstStyle/>
          <a:p>
            <a:pPr marL="1028700" lvl="2" indent="-342900">
              <a:lnSpc>
                <a:spcPct val="150000"/>
              </a:lnSpc>
              <a:buClr>
                <a:srgbClr val="0054A3"/>
              </a:buClr>
              <a:buFont typeface="Wingdings" panose="05000000000000000000" charset="0"/>
              <a:buChar char="p"/>
              <a:defRPr/>
            </a:pPr>
            <a:r>
              <a:rPr lang="zh-CN" altLang="en-US" sz="2400" dirty="0">
                <a:cs typeface="+mn-ea"/>
                <a:sym typeface="+mn-lt"/>
              </a:rPr>
              <a:t>活动图描述系统中各种活动的执行顺序，通常用于描述一个操作中所要进行的各项活动的执行流程。</a:t>
            </a:r>
          </a:p>
          <a:p>
            <a:pPr marL="1028700" lvl="2" indent="-342900">
              <a:lnSpc>
                <a:spcPct val="150000"/>
              </a:lnSpc>
              <a:buClr>
                <a:srgbClr val="0054A3"/>
              </a:buClr>
              <a:buFont typeface="Wingdings" panose="05000000000000000000" charset="0"/>
              <a:buChar char="p"/>
              <a:defRPr/>
            </a:pPr>
            <a:r>
              <a:rPr lang="en-US" altLang="zh-CN" sz="2400" dirty="0">
                <a:cs typeface="+mn-ea"/>
                <a:sym typeface="+mn-lt"/>
              </a:rPr>
              <a:t>UML</a:t>
            </a:r>
            <a:r>
              <a:rPr lang="zh-CN" altLang="en-US" sz="2400" dirty="0">
                <a:cs typeface="+mn-ea"/>
                <a:sym typeface="+mn-lt"/>
              </a:rPr>
              <a:t>活动图由节点和有向边连接而成，模型元素包括：</a:t>
            </a:r>
          </a:p>
        </p:txBody>
      </p:sp>
      <p:pic>
        <p:nvPicPr>
          <p:cNvPr id="7" name="图片 6" descr="图片15"/>
          <p:cNvPicPr>
            <a:picLocks noChangeAspect="1"/>
          </p:cNvPicPr>
          <p:nvPr/>
        </p:nvPicPr>
        <p:blipFill>
          <a:blip r:embed="rId9"/>
          <a:stretch>
            <a:fillRect/>
          </a:stretch>
        </p:blipFill>
        <p:spPr>
          <a:xfrm>
            <a:off x="3548380" y="3820795"/>
            <a:ext cx="5907405" cy="2820035"/>
          </a:xfrm>
          <a:prstGeom prst="rect">
            <a:avLst/>
          </a:prstGeom>
        </p:spPr>
      </p:pic>
      <p:grpSp>
        <p:nvGrpSpPr>
          <p:cNvPr id="4" name="组合 3"/>
          <p:cNvGrpSpPr/>
          <p:nvPr/>
        </p:nvGrpSpPr>
        <p:grpSpPr>
          <a:xfrm>
            <a:off x="791151" y="1739900"/>
            <a:ext cx="3713539" cy="460375"/>
            <a:chOff x="1589" y="2769"/>
            <a:chExt cx="5848" cy="725"/>
          </a:xfrm>
        </p:grpSpPr>
        <p:sp>
          <p:nvSpPr>
            <p:cNvPr id="16" name="矩形 15"/>
            <p:cNvSpPr/>
            <p:nvPr>
              <p:custDataLst>
                <p:tags r:id="rId4"/>
              </p:custDataLst>
            </p:nvPr>
          </p:nvSpPr>
          <p:spPr>
            <a:xfrm flipH="1">
              <a:off x="1589" y="2879"/>
              <a:ext cx="56" cy="496"/>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黑体" panose="02010609060101010101" pitchFamily="49" charset="-122"/>
              </a:endParaRPr>
            </a:p>
          </p:txBody>
        </p:sp>
        <p:sp>
          <p:nvSpPr>
            <p:cNvPr id="8" name="文本框 7"/>
            <p:cNvSpPr txBox="1"/>
            <p:nvPr>
              <p:custDataLst>
                <p:tags r:id="rId5"/>
              </p:custDataLst>
            </p:nvPr>
          </p:nvSpPr>
          <p:spPr>
            <a:xfrm>
              <a:off x="1645" y="2769"/>
              <a:ext cx="5792" cy="725"/>
            </a:xfrm>
            <a:prstGeom prst="rect">
              <a:avLst/>
            </a:prstGeom>
            <a:noFill/>
          </p:spPr>
          <p:txBody>
            <a:bodyPr wrap="square" rtlCol="0">
              <a:spAutoFit/>
            </a:bodyPr>
            <a:lstStyle/>
            <a:p>
              <a:r>
                <a:rPr lang="zh-CN" altLang="en-US" sz="2400" b="1" dirty="0">
                  <a:solidFill>
                    <a:srgbClr val="7F7F7F"/>
                  </a:solidFill>
                </a:rPr>
                <a:t>活动图</a:t>
              </a:r>
            </a:p>
          </p:txBody>
        </p:sp>
      </p:grpSp>
      <p:sp>
        <p:nvSpPr>
          <p:cNvPr id="27" name="TextBox 6">
            <a:extLst>
              <a:ext uri="{FF2B5EF4-FFF2-40B4-BE49-F238E27FC236}">
                <a16:creationId xmlns:a16="http://schemas.microsoft.com/office/drawing/2014/main" id="{A52D7142-17ED-4063-BFDE-FE04733B0C8C}"/>
              </a:ext>
            </a:extLst>
          </p:cNvPr>
          <p:cNvSpPr txBox="1"/>
          <p:nvPr>
            <p:custDataLst>
              <p:tags r:id="rId3"/>
            </p:custDataLst>
          </p:nvPr>
        </p:nvSpPr>
        <p:spPr>
          <a:xfrm>
            <a:off x="425450" y="1144905"/>
            <a:ext cx="6809105" cy="578485"/>
          </a:xfrm>
          <a:prstGeom prst="rect">
            <a:avLst/>
          </a:prstGeom>
          <a:noFill/>
        </p:spPr>
        <p:txBody>
          <a:bodyPr wrap="square" lIns="0" tIns="48000" rIns="0" bIns="48000" rtlCol="0">
            <a:noAutofit/>
          </a:bodyPr>
          <a:lstStyle/>
          <a:p>
            <a:r>
              <a:rPr lang="en-US" altLang="zh-CN" sz="2800" b="1" dirty="0">
                <a:solidFill>
                  <a:schemeClr val="tx1">
                    <a:lumMod val="65000"/>
                    <a:lumOff val="35000"/>
                  </a:schemeClr>
                </a:solidFill>
                <a:cs typeface="+mn-ea"/>
                <a:sym typeface="+mn-lt"/>
              </a:rPr>
              <a:t>4.3 UML</a:t>
            </a:r>
            <a:r>
              <a:rPr lang="zh-CN" altLang="en-US" sz="2800" b="1" dirty="0">
                <a:solidFill>
                  <a:schemeClr val="tx1">
                    <a:lumMod val="65000"/>
                    <a:lumOff val="35000"/>
                  </a:schemeClr>
                </a:solidFill>
                <a:cs typeface="+mn-ea"/>
                <a:sym typeface="+mn-lt"/>
              </a:rPr>
              <a:t>建模</a:t>
            </a:r>
            <a:r>
              <a:rPr lang="en-US" altLang="zh-CN" sz="2800" b="1" dirty="0">
                <a:solidFill>
                  <a:schemeClr val="tx1">
                    <a:lumMod val="65000"/>
                    <a:lumOff val="35000"/>
                  </a:schemeClr>
                </a:solidFill>
                <a:cs typeface="+mn-ea"/>
                <a:sym typeface="+mn-lt"/>
              </a:rPr>
              <a:t>	</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9"/>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9332595" y="0"/>
            <a:ext cx="11690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79802" y="189569"/>
            <a:ext cx="1701793" cy="402590"/>
          </a:xfrm>
          <a:prstGeom prst="rect">
            <a:avLst/>
          </a:prstGeom>
          <a:noFill/>
        </p:spPr>
        <p:txBody>
          <a:bodyPr wrap="square" lIns="0" tIns="48000" rIns="0" bIns="48000" rtlCol="0">
            <a:spAutoFit/>
          </a:bodyPr>
          <a:lstStyle/>
          <a:p>
            <a:pPr algn="ctr"/>
            <a:r>
              <a:rPr lang="en-US" altLang="zh-CN" sz="2000" b="1" dirty="0">
                <a:solidFill>
                  <a:schemeClr val="bg1"/>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6" name="文本框 5"/>
          <p:cNvSpPr txBox="1"/>
          <p:nvPr>
            <p:custDataLst>
              <p:tags r:id="rId1"/>
            </p:custDataLst>
          </p:nvPr>
        </p:nvSpPr>
        <p:spPr>
          <a:xfrm>
            <a:off x="0" y="1922780"/>
            <a:ext cx="11800840" cy="4545965"/>
          </a:xfrm>
          <a:prstGeom prst="rect">
            <a:avLst/>
          </a:prstGeom>
          <a:noFill/>
        </p:spPr>
        <p:txBody>
          <a:bodyPr wrap="square">
            <a:noAutofit/>
          </a:bodyPr>
          <a:lstStyle/>
          <a:p>
            <a:pPr marL="685800" lvl="2" indent="0">
              <a:lnSpc>
                <a:spcPct val="150000"/>
              </a:lnSpc>
              <a:buClr>
                <a:srgbClr val="0054A3"/>
              </a:buClr>
              <a:buFont typeface="Wingdings" panose="05000000000000000000" charset="0"/>
              <a:buNone/>
              <a:defRPr/>
            </a:pPr>
            <a:endParaRPr lang="zh-CN" altLang="en-US" sz="2200" dirty="0">
              <a:solidFill>
                <a:schemeClr val="tx1"/>
              </a:solidFill>
              <a:effectLst/>
              <a:latin typeface="+mn-ea"/>
              <a:cs typeface="+mn-ea"/>
              <a:sym typeface="+mn-lt"/>
            </a:endParaRPr>
          </a:p>
        </p:txBody>
      </p:sp>
      <p:sp>
        <p:nvSpPr>
          <p:cNvPr id="3" name="文本框 2"/>
          <p:cNvSpPr txBox="1"/>
          <p:nvPr>
            <p:custDataLst>
              <p:tags r:id="rId2"/>
            </p:custDataLst>
          </p:nvPr>
        </p:nvSpPr>
        <p:spPr>
          <a:xfrm>
            <a:off x="0" y="2106295"/>
            <a:ext cx="11889740" cy="4351655"/>
          </a:xfrm>
          <a:prstGeom prst="rect">
            <a:avLst/>
          </a:prstGeom>
          <a:noFill/>
        </p:spPr>
        <p:txBody>
          <a:bodyPr wrap="square" lIns="0" tIns="0" rIns="0" bIns="0">
            <a:noAutofit/>
          </a:bodyPr>
          <a:lstStyle/>
          <a:p>
            <a:pPr marL="1028700" lvl="2" indent="-342900">
              <a:lnSpc>
                <a:spcPct val="150000"/>
              </a:lnSpc>
              <a:buClr>
                <a:srgbClr val="0054A3"/>
              </a:buClr>
              <a:buFont typeface="Wingdings" panose="05000000000000000000" charset="0"/>
              <a:buChar char="p"/>
              <a:defRPr/>
            </a:pPr>
            <a:r>
              <a:rPr lang="zh-CN" altLang="en-US" sz="2400" dirty="0">
                <a:cs typeface="+mn-ea"/>
                <a:sym typeface="+mn-lt"/>
              </a:rPr>
              <a:t>活动图的基本结构有顺序结构、并发结构、选择结构、循环结构。</a:t>
            </a:r>
          </a:p>
        </p:txBody>
      </p:sp>
      <p:pic>
        <p:nvPicPr>
          <p:cNvPr id="4" name="图片 3" descr="图片16"/>
          <p:cNvPicPr>
            <a:picLocks noChangeAspect="1"/>
          </p:cNvPicPr>
          <p:nvPr/>
        </p:nvPicPr>
        <p:blipFill>
          <a:blip r:embed="rId10"/>
          <a:srcRect r="-171" b="55352"/>
          <a:stretch>
            <a:fillRect/>
          </a:stretch>
        </p:blipFill>
        <p:spPr>
          <a:xfrm>
            <a:off x="281305" y="2835275"/>
            <a:ext cx="5929630" cy="2212975"/>
          </a:xfrm>
          <a:prstGeom prst="rect">
            <a:avLst/>
          </a:prstGeom>
        </p:spPr>
      </p:pic>
      <p:grpSp>
        <p:nvGrpSpPr>
          <p:cNvPr id="7" name="组合 6"/>
          <p:cNvGrpSpPr/>
          <p:nvPr/>
        </p:nvGrpSpPr>
        <p:grpSpPr>
          <a:xfrm>
            <a:off x="791151" y="1739900"/>
            <a:ext cx="3713539" cy="460375"/>
            <a:chOff x="1589" y="2769"/>
            <a:chExt cx="5848" cy="725"/>
          </a:xfrm>
        </p:grpSpPr>
        <p:sp>
          <p:nvSpPr>
            <p:cNvPr id="16" name="矩形 15"/>
            <p:cNvSpPr/>
            <p:nvPr>
              <p:custDataLst>
                <p:tags r:id="rId5"/>
              </p:custDataLst>
            </p:nvPr>
          </p:nvSpPr>
          <p:spPr>
            <a:xfrm flipH="1">
              <a:off x="1589" y="2879"/>
              <a:ext cx="56" cy="496"/>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黑体" panose="02010609060101010101" pitchFamily="49" charset="-122"/>
              </a:endParaRPr>
            </a:p>
          </p:txBody>
        </p:sp>
        <p:sp>
          <p:nvSpPr>
            <p:cNvPr id="8" name="文本框 7"/>
            <p:cNvSpPr txBox="1"/>
            <p:nvPr>
              <p:custDataLst>
                <p:tags r:id="rId6"/>
              </p:custDataLst>
            </p:nvPr>
          </p:nvSpPr>
          <p:spPr>
            <a:xfrm>
              <a:off x="1645" y="2769"/>
              <a:ext cx="5792" cy="725"/>
            </a:xfrm>
            <a:prstGeom prst="rect">
              <a:avLst/>
            </a:prstGeom>
            <a:noFill/>
          </p:spPr>
          <p:txBody>
            <a:bodyPr wrap="square" rtlCol="0">
              <a:spAutoFit/>
            </a:bodyPr>
            <a:lstStyle/>
            <a:p>
              <a:r>
                <a:rPr lang="zh-CN" altLang="en-US" sz="2400" b="1" dirty="0">
                  <a:solidFill>
                    <a:srgbClr val="7F7F7F"/>
                  </a:solidFill>
                </a:rPr>
                <a:t>活动图</a:t>
              </a:r>
            </a:p>
          </p:txBody>
        </p:sp>
      </p:grpSp>
      <p:pic>
        <p:nvPicPr>
          <p:cNvPr id="9" name="图片 8" descr="图片16"/>
          <p:cNvPicPr>
            <a:picLocks noChangeAspect="1"/>
          </p:cNvPicPr>
          <p:nvPr>
            <p:custDataLst>
              <p:tags r:id="rId3"/>
            </p:custDataLst>
          </p:nvPr>
        </p:nvPicPr>
        <p:blipFill>
          <a:blip r:embed="rId10"/>
          <a:srcRect t="45796" r="-333"/>
          <a:stretch>
            <a:fillRect/>
          </a:stretch>
        </p:blipFill>
        <p:spPr>
          <a:xfrm>
            <a:off x="6494145" y="4028440"/>
            <a:ext cx="5395595" cy="2440305"/>
          </a:xfrm>
          <a:prstGeom prst="rect">
            <a:avLst/>
          </a:prstGeom>
        </p:spPr>
      </p:pic>
      <p:sp>
        <p:nvSpPr>
          <p:cNvPr id="27" name="TextBox 6">
            <a:extLst>
              <a:ext uri="{FF2B5EF4-FFF2-40B4-BE49-F238E27FC236}">
                <a16:creationId xmlns:a16="http://schemas.microsoft.com/office/drawing/2014/main" id="{A4A2719C-2158-4F4A-8C32-5BA778534233}"/>
              </a:ext>
            </a:extLst>
          </p:cNvPr>
          <p:cNvSpPr txBox="1"/>
          <p:nvPr>
            <p:custDataLst>
              <p:tags r:id="rId4"/>
            </p:custDataLst>
          </p:nvPr>
        </p:nvSpPr>
        <p:spPr>
          <a:xfrm>
            <a:off x="425450" y="1144905"/>
            <a:ext cx="6809105" cy="578485"/>
          </a:xfrm>
          <a:prstGeom prst="rect">
            <a:avLst/>
          </a:prstGeom>
          <a:noFill/>
        </p:spPr>
        <p:txBody>
          <a:bodyPr wrap="square" lIns="0" tIns="48000" rIns="0" bIns="48000" rtlCol="0">
            <a:noAutofit/>
          </a:bodyPr>
          <a:lstStyle/>
          <a:p>
            <a:r>
              <a:rPr lang="en-US" altLang="zh-CN" sz="2800" b="1" dirty="0">
                <a:solidFill>
                  <a:schemeClr val="tx1">
                    <a:lumMod val="65000"/>
                    <a:lumOff val="35000"/>
                  </a:schemeClr>
                </a:solidFill>
                <a:cs typeface="+mn-ea"/>
                <a:sym typeface="+mn-lt"/>
              </a:rPr>
              <a:t>4.3 UML</a:t>
            </a:r>
            <a:r>
              <a:rPr lang="zh-CN" altLang="en-US" sz="2800" b="1" dirty="0">
                <a:solidFill>
                  <a:schemeClr val="tx1">
                    <a:lumMod val="65000"/>
                    <a:lumOff val="35000"/>
                  </a:schemeClr>
                </a:solidFill>
                <a:cs typeface="+mn-ea"/>
                <a:sym typeface="+mn-lt"/>
              </a:rPr>
              <a:t>建模</a:t>
            </a:r>
            <a:r>
              <a:rPr lang="en-US" altLang="zh-CN" sz="2800" b="1" dirty="0">
                <a:solidFill>
                  <a:schemeClr val="tx1">
                    <a:lumMod val="65000"/>
                    <a:lumOff val="35000"/>
                  </a:schemeClr>
                </a:solidFill>
                <a:cs typeface="+mn-ea"/>
                <a:sym typeface="+mn-lt"/>
              </a:rPr>
              <a:t>	</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8"/>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9332595" y="0"/>
            <a:ext cx="11690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79802" y="189569"/>
            <a:ext cx="1701793" cy="402590"/>
          </a:xfrm>
          <a:prstGeom prst="rect">
            <a:avLst/>
          </a:prstGeom>
          <a:noFill/>
        </p:spPr>
        <p:txBody>
          <a:bodyPr wrap="square" lIns="0" tIns="48000" rIns="0" bIns="48000" rtlCol="0">
            <a:spAutoFit/>
          </a:bodyPr>
          <a:lstStyle/>
          <a:p>
            <a:pPr algn="ctr"/>
            <a:r>
              <a:rPr lang="en-US" altLang="zh-CN" sz="2000" b="1" dirty="0">
                <a:solidFill>
                  <a:schemeClr val="bg1"/>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6" name="文本框 5"/>
          <p:cNvSpPr txBox="1"/>
          <p:nvPr>
            <p:custDataLst>
              <p:tags r:id="rId1"/>
            </p:custDataLst>
          </p:nvPr>
        </p:nvSpPr>
        <p:spPr>
          <a:xfrm>
            <a:off x="0" y="1922780"/>
            <a:ext cx="11800840" cy="4545965"/>
          </a:xfrm>
          <a:prstGeom prst="rect">
            <a:avLst/>
          </a:prstGeom>
          <a:noFill/>
        </p:spPr>
        <p:txBody>
          <a:bodyPr wrap="square">
            <a:noAutofit/>
          </a:bodyPr>
          <a:lstStyle/>
          <a:p>
            <a:pPr marL="685800" lvl="2" indent="0">
              <a:lnSpc>
                <a:spcPct val="150000"/>
              </a:lnSpc>
              <a:buClr>
                <a:srgbClr val="0054A3"/>
              </a:buClr>
              <a:buFont typeface="Wingdings" panose="05000000000000000000" charset="0"/>
              <a:buNone/>
              <a:defRPr/>
            </a:pPr>
            <a:endParaRPr lang="zh-CN" altLang="en-US" sz="2200" dirty="0">
              <a:solidFill>
                <a:schemeClr val="tx1"/>
              </a:solidFill>
              <a:effectLst/>
              <a:latin typeface="+mn-ea"/>
              <a:cs typeface="+mn-ea"/>
              <a:sym typeface="+mn-lt"/>
            </a:endParaRPr>
          </a:p>
        </p:txBody>
      </p:sp>
      <p:sp>
        <p:nvSpPr>
          <p:cNvPr id="3" name="文本框 2"/>
          <p:cNvSpPr txBox="1"/>
          <p:nvPr>
            <p:custDataLst>
              <p:tags r:id="rId2"/>
            </p:custDataLst>
          </p:nvPr>
        </p:nvSpPr>
        <p:spPr>
          <a:xfrm>
            <a:off x="0" y="2243455"/>
            <a:ext cx="11889740" cy="4077970"/>
          </a:xfrm>
          <a:prstGeom prst="rect">
            <a:avLst/>
          </a:prstGeom>
          <a:noFill/>
        </p:spPr>
        <p:txBody>
          <a:bodyPr wrap="square" lIns="0" tIns="0" rIns="0" bIns="0">
            <a:noAutofit/>
          </a:bodyPr>
          <a:lstStyle/>
          <a:p>
            <a:pPr marL="1028700" lvl="2" indent="-342900">
              <a:lnSpc>
                <a:spcPct val="150000"/>
              </a:lnSpc>
              <a:buClr>
                <a:srgbClr val="0054A3"/>
              </a:buClr>
              <a:buFont typeface="Wingdings" panose="05000000000000000000" charset="0"/>
              <a:buChar char="p"/>
              <a:defRPr/>
            </a:pPr>
            <a:r>
              <a:rPr lang="zh-CN" altLang="en-US" sz="2400" dirty="0">
                <a:cs typeface="+mn-ea"/>
                <a:sym typeface="+mn-lt"/>
              </a:rPr>
              <a:t>活动图最适合描述</a:t>
            </a:r>
            <a:r>
              <a:rPr lang="zh-CN" altLang="en-US" sz="2400" b="1" dirty="0">
                <a:solidFill>
                  <a:srgbClr val="FF0000"/>
                </a:solidFill>
                <a:effectLst>
                  <a:outerShdw blurRad="38100" dist="38100" dir="2700000" algn="tl">
                    <a:srgbClr val="000000">
                      <a:alpha val="43137"/>
                    </a:srgbClr>
                  </a:outerShdw>
                </a:effectLst>
                <a:cs typeface="+mn-ea"/>
                <a:sym typeface="+mn-lt"/>
              </a:rPr>
              <a:t>并行行为</a:t>
            </a:r>
            <a:r>
              <a:rPr lang="zh-CN" altLang="en-US" sz="2400" dirty="0">
                <a:cs typeface="+mn-ea"/>
                <a:sym typeface="+mn-lt"/>
              </a:rPr>
              <a:t>，是支持工作流建模的最好工具。在建模过程中，如果需要描述跨越多个用例或多个线程的多个对象的复杂行为，则需要考虑使用活动图。但是，活动图很难清楚地描述动作与对象之间的关系。</a:t>
            </a:r>
          </a:p>
        </p:txBody>
      </p:sp>
      <p:grpSp>
        <p:nvGrpSpPr>
          <p:cNvPr id="4" name="组合 3"/>
          <p:cNvGrpSpPr/>
          <p:nvPr/>
        </p:nvGrpSpPr>
        <p:grpSpPr>
          <a:xfrm>
            <a:off x="791151" y="1739900"/>
            <a:ext cx="3713539" cy="460375"/>
            <a:chOff x="1589" y="2769"/>
            <a:chExt cx="5848" cy="725"/>
          </a:xfrm>
        </p:grpSpPr>
        <p:sp>
          <p:nvSpPr>
            <p:cNvPr id="16" name="矩形 15"/>
            <p:cNvSpPr/>
            <p:nvPr>
              <p:custDataLst>
                <p:tags r:id="rId4"/>
              </p:custDataLst>
            </p:nvPr>
          </p:nvSpPr>
          <p:spPr>
            <a:xfrm flipH="1">
              <a:off x="1589" y="2879"/>
              <a:ext cx="56" cy="496"/>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黑体" panose="02010609060101010101" pitchFamily="49" charset="-122"/>
              </a:endParaRPr>
            </a:p>
          </p:txBody>
        </p:sp>
        <p:sp>
          <p:nvSpPr>
            <p:cNvPr id="8" name="文本框 7"/>
            <p:cNvSpPr txBox="1"/>
            <p:nvPr>
              <p:custDataLst>
                <p:tags r:id="rId5"/>
              </p:custDataLst>
            </p:nvPr>
          </p:nvSpPr>
          <p:spPr>
            <a:xfrm>
              <a:off x="1645" y="2769"/>
              <a:ext cx="5792" cy="725"/>
            </a:xfrm>
            <a:prstGeom prst="rect">
              <a:avLst/>
            </a:prstGeom>
            <a:noFill/>
          </p:spPr>
          <p:txBody>
            <a:bodyPr wrap="square" rtlCol="0">
              <a:spAutoFit/>
            </a:bodyPr>
            <a:lstStyle/>
            <a:p>
              <a:r>
                <a:rPr lang="zh-CN" altLang="en-US" sz="2400" b="1" dirty="0">
                  <a:solidFill>
                    <a:srgbClr val="7F7F7F"/>
                  </a:solidFill>
                </a:rPr>
                <a:t>活动图</a:t>
              </a:r>
            </a:p>
          </p:txBody>
        </p:sp>
      </p:grpSp>
      <p:sp>
        <p:nvSpPr>
          <p:cNvPr id="27" name="TextBox 6">
            <a:extLst>
              <a:ext uri="{FF2B5EF4-FFF2-40B4-BE49-F238E27FC236}">
                <a16:creationId xmlns:a16="http://schemas.microsoft.com/office/drawing/2014/main" id="{C981AEF6-3246-47C9-B1BF-4E5468E58C2C}"/>
              </a:ext>
            </a:extLst>
          </p:cNvPr>
          <p:cNvSpPr txBox="1"/>
          <p:nvPr>
            <p:custDataLst>
              <p:tags r:id="rId3"/>
            </p:custDataLst>
          </p:nvPr>
        </p:nvSpPr>
        <p:spPr>
          <a:xfrm>
            <a:off x="425450" y="1144905"/>
            <a:ext cx="6809105" cy="578485"/>
          </a:xfrm>
          <a:prstGeom prst="rect">
            <a:avLst/>
          </a:prstGeom>
          <a:noFill/>
        </p:spPr>
        <p:txBody>
          <a:bodyPr wrap="square" lIns="0" tIns="48000" rIns="0" bIns="48000" rtlCol="0">
            <a:noAutofit/>
          </a:bodyPr>
          <a:lstStyle/>
          <a:p>
            <a:r>
              <a:rPr lang="en-US" altLang="zh-CN" sz="2800" b="1" dirty="0">
                <a:solidFill>
                  <a:schemeClr val="tx1">
                    <a:lumMod val="65000"/>
                    <a:lumOff val="35000"/>
                  </a:schemeClr>
                </a:solidFill>
                <a:cs typeface="+mn-ea"/>
                <a:sym typeface="+mn-lt"/>
              </a:rPr>
              <a:t>4.3 UML</a:t>
            </a:r>
            <a:r>
              <a:rPr lang="zh-CN" altLang="en-US" sz="2800" b="1" dirty="0">
                <a:solidFill>
                  <a:schemeClr val="tx1">
                    <a:lumMod val="65000"/>
                    <a:lumOff val="35000"/>
                  </a:schemeClr>
                </a:solidFill>
                <a:cs typeface="+mn-ea"/>
                <a:sym typeface="+mn-lt"/>
              </a:rPr>
              <a:t>建模</a:t>
            </a:r>
            <a:r>
              <a:rPr lang="en-US" altLang="zh-CN" sz="2800" b="1" dirty="0">
                <a:solidFill>
                  <a:schemeClr val="tx1">
                    <a:lumMod val="65000"/>
                    <a:lumOff val="35000"/>
                  </a:schemeClr>
                </a:solidFill>
                <a:cs typeface="+mn-ea"/>
                <a:sym typeface="+mn-lt"/>
              </a:rPr>
              <a: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6"/>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solidFill>
                  <a:schemeClr val="tx1"/>
                </a:solidFill>
                <a:cs typeface="+mn-ea"/>
                <a:sym typeface="+mn-lt"/>
              </a:rPr>
              <a:t>面向对象的软件工程</a:t>
            </a:r>
          </a:p>
        </p:txBody>
      </p:sp>
      <p:sp>
        <p:nvSpPr>
          <p:cNvPr id="19" name="矩形 18"/>
          <p:cNvSpPr/>
          <p:nvPr/>
        </p:nvSpPr>
        <p:spPr>
          <a:xfrm>
            <a:off x="4058544" y="-1"/>
            <a:ext cx="1348118"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基本概念</a:t>
            </a: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17572" y="189569"/>
            <a:ext cx="1701793" cy="402590"/>
          </a:xfrm>
          <a:prstGeom prst="rect">
            <a:avLst/>
          </a:prstGeom>
          <a:noFill/>
        </p:spPr>
        <p:txBody>
          <a:bodyPr wrap="square" lIns="0" tIns="48000" rIns="0" bIns="48000" rtlCol="0">
            <a:spAutoFit/>
          </a:bodyPr>
          <a:lstStyle/>
          <a:p>
            <a:pPr algn="ctr"/>
            <a:r>
              <a:rPr lang="en-US" altLang="zh-CN" sz="2000" b="1" dirty="0">
                <a:solidFill>
                  <a:schemeClr val="bg1">
                    <a:lumMod val="50000"/>
                  </a:schemeClr>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8" name="TextBox 6"/>
          <p:cNvSpPr txBox="1"/>
          <p:nvPr>
            <p:custDataLst>
              <p:tags r:id="rId1"/>
            </p:custDataLst>
          </p:nvPr>
        </p:nvSpPr>
        <p:spPr>
          <a:xfrm>
            <a:off x="425449" y="1145141"/>
            <a:ext cx="6304959" cy="525780"/>
          </a:xfrm>
          <a:prstGeom prst="rect">
            <a:avLst/>
          </a:prstGeom>
          <a:noFill/>
        </p:spPr>
        <p:txBody>
          <a:bodyPr wrap="square" lIns="0" tIns="48000" rIns="0" bIns="48000" rtlCol="0">
            <a:spAutoFit/>
          </a:bodyPr>
          <a:lstStyle/>
          <a:p>
            <a:r>
              <a:rPr lang="en-US" sz="2800" b="1" dirty="0">
                <a:solidFill>
                  <a:schemeClr val="tx1">
                    <a:lumMod val="65000"/>
                    <a:lumOff val="35000"/>
                  </a:schemeClr>
                </a:solidFill>
                <a:cs typeface="+mn-ea"/>
                <a:sym typeface="+mn-lt"/>
              </a:rPr>
              <a:t>1.2 </a:t>
            </a:r>
            <a:r>
              <a:rPr lang="zh-CN" altLang="en-US" sz="2800" b="1" dirty="0">
                <a:solidFill>
                  <a:schemeClr val="tx1">
                    <a:lumMod val="65000"/>
                    <a:lumOff val="35000"/>
                  </a:schemeClr>
                </a:solidFill>
                <a:cs typeface="+mn-ea"/>
                <a:sym typeface="+mn-lt"/>
              </a:rPr>
              <a:t>面向对象</a:t>
            </a:r>
          </a:p>
        </p:txBody>
      </p:sp>
      <p:sp>
        <p:nvSpPr>
          <p:cNvPr id="9" name="文本框 8"/>
          <p:cNvSpPr txBox="1"/>
          <p:nvPr>
            <p:custDataLst>
              <p:tags r:id="rId2"/>
            </p:custDataLst>
          </p:nvPr>
        </p:nvSpPr>
        <p:spPr>
          <a:xfrm>
            <a:off x="425450" y="2218690"/>
            <a:ext cx="10753725" cy="3688715"/>
          </a:xfrm>
          <a:prstGeom prst="rect">
            <a:avLst/>
          </a:prstGeom>
          <a:noFill/>
        </p:spPr>
        <p:txBody>
          <a:bodyPr wrap="square" lIns="0" tIns="0" rIns="0" bIns="0">
            <a:noAutofit/>
          </a:bodyPr>
          <a:lstStyle/>
          <a:p>
            <a:pPr marL="971550" lvl="2" indent="-285750" algn="l">
              <a:lnSpc>
                <a:spcPct val="150000"/>
              </a:lnSpc>
              <a:buClr>
                <a:srgbClr val="0054A3"/>
              </a:buClr>
              <a:buFont typeface="Wingdings" panose="05000000000000000000" charset="0"/>
              <a:buChar char="p"/>
              <a:defRPr/>
            </a:pPr>
            <a:r>
              <a:rPr lang="zh-CN" altLang="en-US" sz="2400" dirty="0">
                <a:cs typeface="+mn-ea"/>
                <a:sym typeface="+mn-lt"/>
              </a:rPr>
              <a:t>在现实世界中，任何实体都可归属于某类事物，任何对象都是某一类事物的实例。在面向对象设计中，对象（</a:t>
            </a:r>
            <a:r>
              <a:rPr lang="en-US" altLang="zh-CN" sz="2400" dirty="0">
                <a:cs typeface="+mn-ea"/>
                <a:sym typeface="+mn-lt"/>
              </a:rPr>
              <a:t>Object</a:t>
            </a:r>
            <a:r>
              <a:rPr lang="zh-CN" altLang="en-US" sz="2400" dirty="0">
                <a:cs typeface="+mn-ea"/>
                <a:sym typeface="+mn-lt"/>
              </a:rPr>
              <a:t>）是基本单位，是一个拥有属性、行为和标识符的实体。</a:t>
            </a:r>
          </a:p>
          <a:p>
            <a:pPr marL="971550" lvl="2" indent="-285750" algn="l">
              <a:lnSpc>
                <a:spcPct val="150000"/>
              </a:lnSpc>
              <a:buClr>
                <a:srgbClr val="0054A3"/>
              </a:buClr>
              <a:buFont typeface="Wingdings" panose="05000000000000000000" charset="0"/>
              <a:buChar char="p"/>
              <a:defRPr/>
            </a:pPr>
            <a:r>
              <a:rPr lang="zh-CN" altLang="en-US" sz="2400" dirty="0">
                <a:cs typeface="+mn-ea"/>
                <a:sym typeface="+mn-lt"/>
              </a:rPr>
              <a:t>类（</a:t>
            </a:r>
            <a:r>
              <a:rPr lang="en-US" altLang="zh-CN" sz="2400" dirty="0">
                <a:cs typeface="+mn-ea"/>
                <a:sym typeface="+mn-lt"/>
              </a:rPr>
              <a:t>Class</a:t>
            </a:r>
            <a:r>
              <a:rPr lang="zh-CN" altLang="en-US" sz="2400" dirty="0">
                <a:cs typeface="+mn-ea"/>
                <a:sym typeface="+mn-lt"/>
              </a:rPr>
              <a:t>）就是将某一类对象的共性抽取出来，用以描述和创建对象的空模板。</a:t>
            </a:r>
          </a:p>
          <a:p>
            <a:pPr marL="971550" lvl="2" indent="-285750" algn="l">
              <a:lnSpc>
                <a:spcPct val="150000"/>
              </a:lnSpc>
              <a:buClr>
                <a:srgbClr val="0054A3"/>
              </a:buClr>
              <a:buFont typeface="Wingdings" panose="05000000000000000000" charset="0"/>
              <a:buChar char="p"/>
              <a:defRPr/>
            </a:pPr>
            <a:r>
              <a:rPr lang="zh-CN" altLang="en-US" sz="2400" dirty="0">
                <a:cs typeface="+mn-ea"/>
                <a:sym typeface="+mn-lt"/>
              </a:rPr>
              <a:t>类不仅包含</a:t>
            </a:r>
            <a:r>
              <a:rPr lang="zh-CN" altLang="en-US" sz="2400" b="1" dirty="0">
                <a:solidFill>
                  <a:srgbClr val="FF0000"/>
                </a:solidFill>
                <a:effectLst>
                  <a:outerShdw blurRad="38100" dist="38100" dir="2700000" algn="tl">
                    <a:srgbClr val="000000">
                      <a:alpha val="43137"/>
                    </a:srgbClr>
                  </a:outerShdw>
                </a:effectLst>
                <a:cs typeface="+mn-ea"/>
                <a:sym typeface="+mn-lt"/>
              </a:rPr>
              <a:t>类名</a:t>
            </a:r>
            <a:r>
              <a:rPr lang="zh-CN" altLang="en-US" sz="2400" dirty="0">
                <a:cs typeface="+mn-ea"/>
                <a:sym typeface="+mn-lt"/>
              </a:rPr>
              <a:t>和</a:t>
            </a:r>
            <a:r>
              <a:rPr lang="zh-CN" altLang="en-US" sz="2400" b="1" dirty="0">
                <a:solidFill>
                  <a:srgbClr val="FF0000"/>
                </a:solidFill>
                <a:effectLst>
                  <a:outerShdw blurRad="38100" dist="38100" dir="2700000" algn="tl">
                    <a:srgbClr val="000000">
                      <a:alpha val="43137"/>
                    </a:srgbClr>
                  </a:outerShdw>
                </a:effectLst>
                <a:cs typeface="+mn-ea"/>
                <a:sym typeface="+mn-lt"/>
              </a:rPr>
              <a:t>属性</a:t>
            </a:r>
            <a:r>
              <a:rPr lang="zh-CN" altLang="en-US" sz="2400" dirty="0">
                <a:cs typeface="+mn-ea"/>
                <a:sym typeface="+mn-lt"/>
              </a:rPr>
              <a:t>，还要有对这些属性进行操作的</a:t>
            </a:r>
            <a:r>
              <a:rPr lang="zh-CN" altLang="en-US" sz="2400" b="1" dirty="0">
                <a:solidFill>
                  <a:srgbClr val="FF0000"/>
                </a:solidFill>
                <a:effectLst>
                  <a:outerShdw blurRad="38100" dist="38100" dir="2700000" algn="tl">
                    <a:srgbClr val="000000">
                      <a:alpha val="43137"/>
                    </a:srgbClr>
                  </a:outerShdw>
                </a:effectLst>
                <a:cs typeface="+mn-ea"/>
                <a:sym typeface="+mn-lt"/>
              </a:rPr>
              <a:t>方法</a:t>
            </a:r>
            <a:r>
              <a:rPr lang="zh-CN" altLang="en-US" sz="2400" dirty="0">
                <a:cs typeface="+mn-ea"/>
                <a:sym typeface="+mn-lt"/>
              </a:rPr>
              <a:t>。</a:t>
            </a:r>
          </a:p>
        </p:txBody>
      </p:sp>
      <p:grpSp>
        <p:nvGrpSpPr>
          <p:cNvPr id="6" name="组合 5"/>
          <p:cNvGrpSpPr/>
          <p:nvPr/>
        </p:nvGrpSpPr>
        <p:grpSpPr>
          <a:xfrm>
            <a:off x="1008956" y="1758315"/>
            <a:ext cx="3713539" cy="460375"/>
            <a:chOff x="1589" y="2769"/>
            <a:chExt cx="5848" cy="725"/>
          </a:xfrm>
        </p:grpSpPr>
        <p:sp>
          <p:nvSpPr>
            <p:cNvPr id="16" name="矩形 15"/>
            <p:cNvSpPr/>
            <p:nvPr>
              <p:custDataLst>
                <p:tags r:id="rId3"/>
              </p:custDataLst>
            </p:nvPr>
          </p:nvSpPr>
          <p:spPr>
            <a:xfrm flipH="1">
              <a:off x="1589" y="2879"/>
              <a:ext cx="56" cy="496"/>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黑体" panose="02010609060101010101" pitchFamily="49" charset="-122"/>
              </a:endParaRPr>
            </a:p>
          </p:txBody>
        </p:sp>
        <p:sp>
          <p:nvSpPr>
            <p:cNvPr id="4" name="文本框 3"/>
            <p:cNvSpPr txBox="1"/>
            <p:nvPr/>
          </p:nvSpPr>
          <p:spPr>
            <a:xfrm>
              <a:off x="1645" y="2769"/>
              <a:ext cx="5792" cy="725"/>
            </a:xfrm>
            <a:prstGeom prst="rect">
              <a:avLst/>
            </a:prstGeom>
            <a:noFill/>
          </p:spPr>
          <p:txBody>
            <a:bodyPr wrap="square" rtlCol="0">
              <a:spAutoFit/>
            </a:bodyPr>
            <a:lstStyle/>
            <a:p>
              <a:r>
                <a:rPr lang="zh-CN" altLang="en-US" sz="2400" b="1" dirty="0">
                  <a:solidFill>
                    <a:srgbClr val="848484"/>
                  </a:solidFill>
                </a:rPr>
                <a:t>类与对象</a:t>
              </a:r>
            </a:p>
          </p:txBody>
        </p:sp>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7"/>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9332595" y="0"/>
            <a:ext cx="11690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79802" y="189569"/>
            <a:ext cx="1701793" cy="402590"/>
          </a:xfrm>
          <a:prstGeom prst="rect">
            <a:avLst/>
          </a:prstGeom>
          <a:noFill/>
        </p:spPr>
        <p:txBody>
          <a:bodyPr wrap="square" lIns="0" tIns="48000" rIns="0" bIns="48000" rtlCol="0">
            <a:spAutoFit/>
          </a:bodyPr>
          <a:lstStyle/>
          <a:p>
            <a:pPr algn="ctr"/>
            <a:r>
              <a:rPr lang="en-US" altLang="zh-CN" sz="2000" b="1" dirty="0">
                <a:solidFill>
                  <a:schemeClr val="bg1"/>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3" name="文本框 2"/>
          <p:cNvSpPr txBox="1"/>
          <p:nvPr>
            <p:custDataLst>
              <p:tags r:id="rId1"/>
            </p:custDataLst>
          </p:nvPr>
        </p:nvSpPr>
        <p:spPr>
          <a:xfrm>
            <a:off x="-247650" y="2167255"/>
            <a:ext cx="12163425" cy="4077970"/>
          </a:xfrm>
          <a:prstGeom prst="rect">
            <a:avLst/>
          </a:prstGeom>
          <a:noFill/>
        </p:spPr>
        <p:txBody>
          <a:bodyPr wrap="square" lIns="0" tIns="0" rIns="0" bIns="0">
            <a:noAutofit/>
          </a:bodyPr>
          <a:lstStyle/>
          <a:p>
            <a:pPr marL="1028700" lvl="2" indent="-342900">
              <a:lnSpc>
                <a:spcPct val="150000"/>
              </a:lnSpc>
              <a:buClr>
                <a:srgbClr val="0054A3"/>
              </a:buClr>
              <a:buFont typeface="Wingdings" panose="05000000000000000000" charset="0"/>
              <a:buChar char="p"/>
              <a:defRPr/>
            </a:pPr>
            <a:r>
              <a:rPr lang="zh-CN" altLang="en-US" sz="2400" dirty="0">
                <a:cs typeface="+mn-ea"/>
                <a:sym typeface="+mn-lt"/>
              </a:rPr>
              <a:t>确认顾客订单的活动中，在收到用户订单的活动完成后，核实库存中是否有订单中的产品以及验证客户的信用卡是否有效，两个并发活动结束后才能接收客户订单。</a:t>
            </a:r>
          </a:p>
        </p:txBody>
      </p:sp>
      <p:pic>
        <p:nvPicPr>
          <p:cNvPr id="7" name="图片 6" descr="图片17"/>
          <p:cNvPicPr>
            <a:picLocks noChangeAspect="1"/>
          </p:cNvPicPr>
          <p:nvPr/>
        </p:nvPicPr>
        <p:blipFill>
          <a:blip r:embed="rId8"/>
          <a:stretch>
            <a:fillRect/>
          </a:stretch>
        </p:blipFill>
        <p:spPr>
          <a:xfrm>
            <a:off x="1778635" y="3541395"/>
            <a:ext cx="9447530" cy="2703830"/>
          </a:xfrm>
          <a:prstGeom prst="rect">
            <a:avLst/>
          </a:prstGeom>
        </p:spPr>
      </p:pic>
      <p:grpSp>
        <p:nvGrpSpPr>
          <p:cNvPr id="4" name="组合 3"/>
          <p:cNvGrpSpPr/>
          <p:nvPr/>
        </p:nvGrpSpPr>
        <p:grpSpPr>
          <a:xfrm>
            <a:off x="791151" y="1739900"/>
            <a:ext cx="3713539" cy="460375"/>
            <a:chOff x="1589" y="2769"/>
            <a:chExt cx="5848" cy="725"/>
          </a:xfrm>
        </p:grpSpPr>
        <p:sp>
          <p:nvSpPr>
            <p:cNvPr id="16" name="矩形 15"/>
            <p:cNvSpPr/>
            <p:nvPr>
              <p:custDataLst>
                <p:tags r:id="rId3"/>
              </p:custDataLst>
            </p:nvPr>
          </p:nvSpPr>
          <p:spPr>
            <a:xfrm flipH="1">
              <a:off x="1589" y="2879"/>
              <a:ext cx="56" cy="496"/>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黑体" panose="02010609060101010101" pitchFamily="49" charset="-122"/>
              </a:endParaRPr>
            </a:p>
          </p:txBody>
        </p:sp>
        <p:sp>
          <p:nvSpPr>
            <p:cNvPr id="8" name="文本框 7"/>
            <p:cNvSpPr txBox="1"/>
            <p:nvPr>
              <p:custDataLst>
                <p:tags r:id="rId4"/>
              </p:custDataLst>
            </p:nvPr>
          </p:nvSpPr>
          <p:spPr>
            <a:xfrm>
              <a:off x="1645" y="2769"/>
              <a:ext cx="5792" cy="725"/>
            </a:xfrm>
            <a:prstGeom prst="rect">
              <a:avLst/>
            </a:prstGeom>
            <a:noFill/>
          </p:spPr>
          <p:txBody>
            <a:bodyPr wrap="square" rtlCol="0">
              <a:spAutoFit/>
            </a:bodyPr>
            <a:lstStyle/>
            <a:p>
              <a:r>
                <a:rPr lang="zh-CN" altLang="en-US" sz="2400" b="1" dirty="0">
                  <a:solidFill>
                    <a:srgbClr val="7F7F7F"/>
                  </a:solidFill>
                </a:rPr>
                <a:t>活动图</a:t>
              </a:r>
            </a:p>
          </p:txBody>
        </p:sp>
      </p:grpSp>
      <p:sp>
        <p:nvSpPr>
          <p:cNvPr id="6" name="文本框 5"/>
          <p:cNvSpPr txBox="1"/>
          <p:nvPr/>
        </p:nvSpPr>
        <p:spPr>
          <a:xfrm>
            <a:off x="4825365" y="6407150"/>
            <a:ext cx="3353435" cy="368300"/>
          </a:xfrm>
          <a:prstGeom prst="rect">
            <a:avLst/>
          </a:prstGeom>
          <a:noFill/>
        </p:spPr>
        <p:txBody>
          <a:bodyPr wrap="square" rtlCol="0">
            <a:spAutoFit/>
          </a:bodyPr>
          <a:lstStyle/>
          <a:p>
            <a:pPr algn="ctr"/>
            <a:r>
              <a:rPr lang="zh-CN" altLang="en-US"/>
              <a:t>确认顾客订单的活动图</a:t>
            </a:r>
          </a:p>
        </p:txBody>
      </p:sp>
      <p:sp>
        <p:nvSpPr>
          <p:cNvPr id="27" name="TextBox 6">
            <a:extLst>
              <a:ext uri="{FF2B5EF4-FFF2-40B4-BE49-F238E27FC236}">
                <a16:creationId xmlns:a16="http://schemas.microsoft.com/office/drawing/2014/main" id="{0B13C48E-907E-412D-A901-DE92EBFF4BDC}"/>
              </a:ext>
            </a:extLst>
          </p:cNvPr>
          <p:cNvSpPr txBox="1"/>
          <p:nvPr>
            <p:custDataLst>
              <p:tags r:id="rId2"/>
            </p:custDataLst>
          </p:nvPr>
        </p:nvSpPr>
        <p:spPr>
          <a:xfrm>
            <a:off x="425450" y="1144905"/>
            <a:ext cx="6809105" cy="578485"/>
          </a:xfrm>
          <a:prstGeom prst="rect">
            <a:avLst/>
          </a:prstGeom>
          <a:noFill/>
        </p:spPr>
        <p:txBody>
          <a:bodyPr wrap="square" lIns="0" tIns="48000" rIns="0" bIns="48000" rtlCol="0">
            <a:noAutofit/>
          </a:bodyPr>
          <a:lstStyle/>
          <a:p>
            <a:r>
              <a:rPr lang="en-US" altLang="zh-CN" sz="2800" b="1" dirty="0">
                <a:solidFill>
                  <a:schemeClr val="tx1">
                    <a:lumMod val="65000"/>
                    <a:lumOff val="35000"/>
                  </a:schemeClr>
                </a:solidFill>
                <a:cs typeface="+mn-ea"/>
                <a:sym typeface="+mn-lt"/>
              </a:rPr>
              <a:t>4.3 UML</a:t>
            </a:r>
            <a:r>
              <a:rPr lang="zh-CN" altLang="en-US" sz="2800" b="1" dirty="0">
                <a:solidFill>
                  <a:schemeClr val="tx1">
                    <a:lumMod val="65000"/>
                    <a:lumOff val="35000"/>
                  </a:schemeClr>
                </a:solidFill>
                <a:cs typeface="+mn-ea"/>
                <a:sym typeface="+mn-lt"/>
              </a:rPr>
              <a:t>建模</a:t>
            </a:r>
            <a:r>
              <a:rPr lang="en-US" altLang="zh-CN" sz="2800" b="1" dirty="0">
                <a:solidFill>
                  <a:schemeClr val="tx1">
                    <a:lumMod val="65000"/>
                    <a:lumOff val="35000"/>
                  </a:schemeClr>
                </a:solidFill>
                <a:cs typeface="+mn-ea"/>
                <a:sym typeface="+mn-lt"/>
              </a:rPr>
              <a:t>	</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6"/>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9332595" y="0"/>
            <a:ext cx="11690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79802" y="189569"/>
            <a:ext cx="1701793" cy="402590"/>
          </a:xfrm>
          <a:prstGeom prst="rect">
            <a:avLst/>
          </a:prstGeom>
          <a:noFill/>
        </p:spPr>
        <p:txBody>
          <a:bodyPr wrap="square" lIns="0" tIns="48000" rIns="0" bIns="48000" rtlCol="0">
            <a:spAutoFit/>
          </a:bodyPr>
          <a:lstStyle/>
          <a:p>
            <a:pPr algn="ctr"/>
            <a:r>
              <a:rPr lang="en-US" altLang="zh-CN" sz="2000" b="1" dirty="0">
                <a:solidFill>
                  <a:schemeClr val="bg1"/>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35" name="TextBox 6"/>
          <p:cNvSpPr txBox="1"/>
          <p:nvPr>
            <p:custDataLst>
              <p:tags r:id="rId1"/>
            </p:custDataLst>
          </p:nvPr>
        </p:nvSpPr>
        <p:spPr>
          <a:xfrm>
            <a:off x="425450" y="1144905"/>
            <a:ext cx="6809105" cy="578485"/>
          </a:xfrm>
          <a:prstGeom prst="rect">
            <a:avLst/>
          </a:prstGeom>
          <a:noFill/>
        </p:spPr>
        <p:txBody>
          <a:bodyPr wrap="square" lIns="0" tIns="48000" rIns="0" bIns="48000" rtlCol="0">
            <a:noAutofit/>
          </a:bodyPr>
          <a:lstStyle/>
          <a:p>
            <a:r>
              <a:rPr lang="en-US" altLang="zh-CN" sz="2800" b="1" dirty="0">
                <a:solidFill>
                  <a:schemeClr val="tx1">
                    <a:lumMod val="65000"/>
                    <a:lumOff val="35000"/>
                  </a:schemeClr>
                </a:solidFill>
                <a:cs typeface="+mn-ea"/>
                <a:sym typeface="+mn-lt"/>
              </a:rPr>
              <a:t>4.4 </a:t>
            </a:r>
            <a:r>
              <a:rPr lang="zh-CN" altLang="en-US" sz="2800" b="1" dirty="0">
                <a:solidFill>
                  <a:schemeClr val="tx1">
                    <a:lumMod val="65000"/>
                    <a:lumOff val="35000"/>
                  </a:schemeClr>
                </a:solidFill>
                <a:cs typeface="+mn-ea"/>
                <a:sym typeface="+mn-lt"/>
              </a:rPr>
              <a:t>描述物理架构的机制</a:t>
            </a:r>
            <a:r>
              <a:rPr lang="en-US" altLang="zh-CN" sz="2800" b="1" dirty="0">
                <a:solidFill>
                  <a:schemeClr val="tx1">
                    <a:lumMod val="65000"/>
                    <a:lumOff val="35000"/>
                  </a:schemeClr>
                </a:solidFill>
                <a:cs typeface="+mn-ea"/>
                <a:sym typeface="+mn-lt"/>
              </a:rPr>
              <a:t>	</a:t>
            </a:r>
          </a:p>
        </p:txBody>
      </p:sp>
      <p:sp>
        <p:nvSpPr>
          <p:cNvPr id="6" name="文本框 5"/>
          <p:cNvSpPr txBox="1"/>
          <p:nvPr>
            <p:custDataLst>
              <p:tags r:id="rId2"/>
            </p:custDataLst>
          </p:nvPr>
        </p:nvSpPr>
        <p:spPr>
          <a:xfrm>
            <a:off x="-172720" y="1922780"/>
            <a:ext cx="11800840" cy="4545965"/>
          </a:xfrm>
          <a:prstGeom prst="rect">
            <a:avLst/>
          </a:prstGeom>
          <a:noFill/>
        </p:spPr>
        <p:txBody>
          <a:bodyPr wrap="square">
            <a:noAutofit/>
          </a:bodyPr>
          <a:lstStyle/>
          <a:p>
            <a:pPr marL="685800" lvl="2" indent="0">
              <a:lnSpc>
                <a:spcPct val="150000"/>
              </a:lnSpc>
              <a:buClr>
                <a:srgbClr val="0054A3"/>
              </a:buClr>
              <a:buFont typeface="Wingdings" panose="05000000000000000000" charset="0"/>
              <a:buNone/>
              <a:defRPr/>
            </a:pPr>
            <a:endParaRPr lang="zh-CN" altLang="en-US" sz="2200" dirty="0">
              <a:solidFill>
                <a:schemeClr val="tx1"/>
              </a:solidFill>
              <a:effectLst/>
              <a:latin typeface="+mn-ea"/>
              <a:cs typeface="+mn-ea"/>
              <a:sym typeface="+mn-lt"/>
            </a:endParaRPr>
          </a:p>
        </p:txBody>
      </p:sp>
      <p:sp>
        <p:nvSpPr>
          <p:cNvPr id="3" name="文本框 2"/>
          <p:cNvSpPr txBox="1"/>
          <p:nvPr>
            <p:custDataLst>
              <p:tags r:id="rId3"/>
            </p:custDataLst>
          </p:nvPr>
        </p:nvSpPr>
        <p:spPr>
          <a:xfrm>
            <a:off x="16510" y="1922780"/>
            <a:ext cx="11889740" cy="4717415"/>
          </a:xfrm>
          <a:prstGeom prst="rect">
            <a:avLst/>
          </a:prstGeom>
          <a:noFill/>
        </p:spPr>
        <p:txBody>
          <a:bodyPr wrap="square" lIns="90170" tIns="46990" rIns="90170" bIns="46990">
            <a:noAutofit/>
          </a:bodyPr>
          <a:lstStyle/>
          <a:p>
            <a:pPr marL="1028700" lvl="2" indent="-342900">
              <a:lnSpc>
                <a:spcPct val="150000"/>
              </a:lnSpc>
              <a:buClr>
                <a:srgbClr val="0054A3"/>
              </a:buClr>
              <a:buFont typeface="Wingdings" panose="05000000000000000000" charset="0"/>
              <a:buChar char="p"/>
              <a:defRPr/>
            </a:pPr>
            <a:r>
              <a:rPr lang="zh-CN" altLang="en-US" sz="2400" dirty="0">
                <a:cs typeface="+mn-ea"/>
                <a:sym typeface="+mn-lt"/>
              </a:rPr>
              <a:t>在面向对象软件开发中，描述物理架构的机制是指如何将软件系统的各个组成部分和模块映射到物理资源上的方法和策略，主要有两个方面。</a:t>
            </a:r>
          </a:p>
          <a:p>
            <a:pPr marL="1028700" lvl="2" indent="-342900">
              <a:lnSpc>
                <a:spcPct val="150000"/>
              </a:lnSpc>
              <a:buClr>
                <a:srgbClr val="0054A3"/>
              </a:buClr>
              <a:buFont typeface="Arial" panose="020B0604020202020204" pitchFamily="34" charset="0"/>
              <a:buChar char="•"/>
              <a:defRPr/>
            </a:pPr>
            <a:r>
              <a:rPr lang="zh-CN" altLang="en-US" sz="2400" b="1" dirty="0">
                <a:solidFill>
                  <a:srgbClr val="FF0000"/>
                </a:solidFill>
                <a:effectLst>
                  <a:outerShdw blurRad="38100" dist="38100" dir="2700000" algn="tl">
                    <a:srgbClr val="000000">
                      <a:alpha val="43137"/>
                    </a:srgbClr>
                  </a:outerShdw>
                </a:effectLst>
                <a:cs typeface="+mn-ea"/>
                <a:sym typeface="+mn-lt"/>
              </a:rPr>
              <a:t>构件配置</a:t>
            </a:r>
            <a:r>
              <a:rPr lang="en-US" altLang="zh-CN" sz="2400" dirty="0">
                <a:cs typeface="+mn-ea"/>
                <a:sym typeface="+mn-lt"/>
              </a:rPr>
              <a:t>——</a:t>
            </a:r>
            <a:r>
              <a:rPr lang="zh-CN" altLang="en-US" sz="2400" dirty="0">
                <a:cs typeface="+mn-ea"/>
                <a:sym typeface="+mn-lt"/>
              </a:rPr>
              <a:t>软件系统在硬件上的部署方式，包括服务器、计算机、存储设备等。</a:t>
            </a:r>
          </a:p>
          <a:p>
            <a:pPr marL="1028700" lvl="2" indent="-342900">
              <a:lnSpc>
                <a:spcPct val="150000"/>
              </a:lnSpc>
              <a:buClr>
                <a:srgbClr val="0054A3"/>
              </a:buClr>
              <a:buFont typeface="Arial" panose="020B0604020202020204" pitchFamily="34" charset="0"/>
              <a:buChar char="•"/>
              <a:defRPr/>
            </a:pPr>
            <a:r>
              <a:rPr lang="zh-CN" altLang="en-US" sz="2400" b="1" dirty="0">
                <a:solidFill>
                  <a:srgbClr val="FF0000"/>
                </a:solidFill>
                <a:effectLst>
                  <a:outerShdw blurRad="38100" dist="38100" dir="2700000" algn="tl">
                    <a:srgbClr val="000000">
                      <a:alpha val="43137"/>
                    </a:srgbClr>
                  </a:outerShdw>
                </a:effectLst>
                <a:cs typeface="+mn-ea"/>
                <a:sym typeface="+mn-lt"/>
              </a:rPr>
              <a:t>部署拓扑</a:t>
            </a:r>
            <a:r>
              <a:rPr lang="en-US" altLang="zh-CN" sz="2400" dirty="0">
                <a:cs typeface="+mn-ea"/>
                <a:sym typeface="+mn-lt"/>
              </a:rPr>
              <a:t>——</a:t>
            </a:r>
            <a:r>
              <a:rPr lang="zh-CN" altLang="en-US" sz="2400" dirty="0">
                <a:cs typeface="+mn-ea"/>
                <a:sym typeface="+mn-lt"/>
              </a:rPr>
              <a:t>系统在网络拓扑中的部署方式，包括集中式、分布式、云端部署等。</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8"/>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9332595" y="0"/>
            <a:ext cx="11690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79802" y="189569"/>
            <a:ext cx="1701793" cy="402590"/>
          </a:xfrm>
          <a:prstGeom prst="rect">
            <a:avLst/>
          </a:prstGeom>
          <a:noFill/>
        </p:spPr>
        <p:txBody>
          <a:bodyPr wrap="square" lIns="0" tIns="48000" rIns="0" bIns="48000" rtlCol="0">
            <a:spAutoFit/>
          </a:bodyPr>
          <a:lstStyle/>
          <a:p>
            <a:pPr algn="ctr"/>
            <a:r>
              <a:rPr lang="en-US" altLang="zh-CN" sz="2000" b="1" dirty="0">
                <a:solidFill>
                  <a:schemeClr val="bg1"/>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35" name="TextBox 6"/>
          <p:cNvSpPr txBox="1"/>
          <p:nvPr>
            <p:custDataLst>
              <p:tags r:id="rId1"/>
            </p:custDataLst>
          </p:nvPr>
        </p:nvSpPr>
        <p:spPr>
          <a:xfrm>
            <a:off x="425450" y="1144905"/>
            <a:ext cx="6809105" cy="578485"/>
          </a:xfrm>
          <a:prstGeom prst="rect">
            <a:avLst/>
          </a:prstGeom>
          <a:noFill/>
        </p:spPr>
        <p:txBody>
          <a:bodyPr wrap="square" lIns="0" tIns="48000" rIns="0" bIns="48000" rtlCol="0">
            <a:noAutofit/>
          </a:bodyPr>
          <a:lstStyle/>
          <a:p>
            <a:r>
              <a:rPr lang="en-US" altLang="zh-CN" sz="2800" b="1" dirty="0">
                <a:solidFill>
                  <a:schemeClr val="tx1">
                    <a:lumMod val="65000"/>
                    <a:lumOff val="35000"/>
                  </a:schemeClr>
                </a:solidFill>
                <a:cs typeface="+mn-ea"/>
                <a:sym typeface="+mn-lt"/>
              </a:rPr>
              <a:t>4.4 </a:t>
            </a:r>
            <a:r>
              <a:rPr lang="zh-CN" altLang="en-US" sz="2800" b="1" dirty="0">
                <a:solidFill>
                  <a:schemeClr val="tx1">
                    <a:lumMod val="65000"/>
                    <a:lumOff val="35000"/>
                  </a:schemeClr>
                </a:solidFill>
                <a:cs typeface="+mn-ea"/>
                <a:sym typeface="+mn-lt"/>
              </a:rPr>
              <a:t>描述物理架构的机制</a:t>
            </a:r>
            <a:r>
              <a:rPr lang="en-US" altLang="zh-CN" sz="2800" b="1" dirty="0">
                <a:solidFill>
                  <a:schemeClr val="tx1">
                    <a:lumMod val="65000"/>
                    <a:lumOff val="35000"/>
                  </a:schemeClr>
                </a:solidFill>
                <a:cs typeface="+mn-ea"/>
                <a:sym typeface="+mn-lt"/>
              </a:rPr>
              <a:t>	</a:t>
            </a:r>
          </a:p>
        </p:txBody>
      </p:sp>
      <p:sp>
        <p:nvSpPr>
          <p:cNvPr id="6" name="文本框 5"/>
          <p:cNvSpPr txBox="1"/>
          <p:nvPr>
            <p:custDataLst>
              <p:tags r:id="rId2"/>
            </p:custDataLst>
          </p:nvPr>
        </p:nvSpPr>
        <p:spPr>
          <a:xfrm>
            <a:off x="-172720" y="1922780"/>
            <a:ext cx="11800840" cy="4545965"/>
          </a:xfrm>
          <a:prstGeom prst="rect">
            <a:avLst/>
          </a:prstGeom>
          <a:noFill/>
        </p:spPr>
        <p:txBody>
          <a:bodyPr wrap="square">
            <a:noAutofit/>
          </a:bodyPr>
          <a:lstStyle/>
          <a:p>
            <a:pPr marL="685800" lvl="2" indent="0">
              <a:lnSpc>
                <a:spcPct val="150000"/>
              </a:lnSpc>
              <a:buClr>
                <a:srgbClr val="0054A3"/>
              </a:buClr>
              <a:buFont typeface="Wingdings" panose="05000000000000000000" charset="0"/>
              <a:buNone/>
              <a:defRPr/>
            </a:pPr>
            <a:endParaRPr lang="zh-CN" altLang="en-US" sz="2200" dirty="0">
              <a:solidFill>
                <a:schemeClr val="tx1"/>
              </a:solidFill>
              <a:effectLst/>
              <a:latin typeface="+mn-ea"/>
              <a:cs typeface="+mn-ea"/>
              <a:sym typeface="+mn-lt"/>
            </a:endParaRPr>
          </a:p>
        </p:txBody>
      </p:sp>
      <p:sp>
        <p:nvSpPr>
          <p:cNvPr id="3" name="文本框 2"/>
          <p:cNvSpPr txBox="1"/>
          <p:nvPr>
            <p:custDataLst>
              <p:tags r:id="rId3"/>
            </p:custDataLst>
          </p:nvPr>
        </p:nvSpPr>
        <p:spPr>
          <a:xfrm>
            <a:off x="35560" y="2160905"/>
            <a:ext cx="5575300" cy="4556760"/>
          </a:xfrm>
          <a:prstGeom prst="rect">
            <a:avLst/>
          </a:prstGeom>
          <a:noFill/>
        </p:spPr>
        <p:txBody>
          <a:bodyPr wrap="square" lIns="90170" tIns="46990" rIns="90170" bIns="46990">
            <a:noAutofit/>
          </a:bodyPr>
          <a:lstStyle/>
          <a:p>
            <a:pPr marL="1028700" lvl="2" indent="-342900">
              <a:lnSpc>
                <a:spcPct val="150000"/>
              </a:lnSpc>
              <a:buClr>
                <a:srgbClr val="0054A3"/>
              </a:buClr>
              <a:buFont typeface="Wingdings" panose="05000000000000000000" charset="0"/>
              <a:buChar char="p"/>
              <a:defRPr/>
            </a:pPr>
            <a:r>
              <a:rPr lang="zh-CN" altLang="en-US" sz="2400" dirty="0">
                <a:cs typeface="+mn-ea"/>
                <a:sym typeface="+mn-lt"/>
              </a:rPr>
              <a:t>构件图属于系统构件视图，包含构件、接口和依赖关系。构件的图符表示由一个矩形方框和嵌在左上角的两个小矩形框组成，名称可以是单独的一个字符串，称为</a:t>
            </a:r>
            <a:r>
              <a:rPr lang="zh-CN" altLang="en-US" sz="2400" b="1" dirty="0">
                <a:solidFill>
                  <a:srgbClr val="FF0000"/>
                </a:solidFill>
                <a:effectLst>
                  <a:outerShdw blurRad="38100" dist="38100" dir="2700000" algn="tl">
                    <a:srgbClr val="000000">
                      <a:alpha val="43137"/>
                    </a:srgbClr>
                  </a:outerShdw>
                </a:effectLst>
                <a:cs typeface="+mn-ea"/>
                <a:sym typeface="+mn-lt"/>
              </a:rPr>
              <a:t>简单名</a:t>
            </a:r>
            <a:r>
              <a:rPr lang="zh-CN" altLang="en-US" sz="2400" dirty="0">
                <a:cs typeface="+mn-ea"/>
                <a:sym typeface="+mn-lt"/>
              </a:rPr>
              <a:t>；也可以加上所在包名，称为</a:t>
            </a:r>
            <a:r>
              <a:rPr lang="zh-CN" altLang="en-US" sz="2400" b="1" dirty="0">
                <a:solidFill>
                  <a:srgbClr val="FF0000"/>
                </a:solidFill>
                <a:effectLst>
                  <a:outerShdw blurRad="38100" dist="38100" dir="2700000" algn="tl">
                    <a:srgbClr val="000000">
                      <a:alpha val="43137"/>
                    </a:srgbClr>
                  </a:outerShdw>
                </a:effectLst>
                <a:cs typeface="+mn-ea"/>
                <a:sym typeface="+mn-lt"/>
              </a:rPr>
              <a:t>路径名</a:t>
            </a:r>
            <a:r>
              <a:rPr lang="zh-CN" altLang="en-US" sz="2400" dirty="0">
                <a:cs typeface="+mn-ea"/>
                <a:sym typeface="+mn-lt"/>
              </a:rPr>
              <a:t>。</a:t>
            </a:r>
          </a:p>
        </p:txBody>
      </p:sp>
      <p:pic>
        <p:nvPicPr>
          <p:cNvPr id="4" name="图片 3" descr="图片18"/>
          <p:cNvPicPr>
            <a:picLocks noChangeAspect="1"/>
          </p:cNvPicPr>
          <p:nvPr/>
        </p:nvPicPr>
        <p:blipFill>
          <a:blip r:embed="rId9"/>
          <a:stretch>
            <a:fillRect/>
          </a:stretch>
        </p:blipFill>
        <p:spPr>
          <a:xfrm>
            <a:off x="6163310" y="1433195"/>
            <a:ext cx="5789295" cy="4418330"/>
          </a:xfrm>
          <a:prstGeom prst="rect">
            <a:avLst/>
          </a:prstGeom>
        </p:spPr>
      </p:pic>
      <p:sp>
        <p:nvSpPr>
          <p:cNvPr id="7" name="文本框 6"/>
          <p:cNvSpPr txBox="1"/>
          <p:nvPr/>
        </p:nvSpPr>
        <p:spPr>
          <a:xfrm>
            <a:off x="7537450" y="5894705"/>
            <a:ext cx="3564255" cy="922020"/>
          </a:xfrm>
          <a:prstGeom prst="rect">
            <a:avLst/>
          </a:prstGeom>
          <a:noFill/>
        </p:spPr>
        <p:txBody>
          <a:bodyPr wrap="square" rtlCol="0">
            <a:spAutoFit/>
          </a:bodyPr>
          <a:lstStyle/>
          <a:p>
            <a:pPr algn="ctr"/>
            <a:r>
              <a:rPr lang="zh-CN" altLang="en-US"/>
              <a:t>构件图的四种表示方法</a:t>
            </a:r>
          </a:p>
          <a:p>
            <a:pPr algn="ctr"/>
            <a:r>
              <a:rPr lang="zh-CN" altLang="en-US"/>
              <a:t>（</a:t>
            </a:r>
            <a:r>
              <a:rPr lang="en-US" altLang="zh-CN"/>
              <a:t>a</a:t>
            </a:r>
            <a:r>
              <a:rPr lang="zh-CN" altLang="en-US"/>
              <a:t>）简单名</a:t>
            </a:r>
            <a:r>
              <a:rPr lang="en-US" altLang="zh-CN"/>
              <a:t>   </a:t>
            </a:r>
            <a:r>
              <a:rPr lang="zh-CN" altLang="en-US"/>
              <a:t>（</a:t>
            </a:r>
            <a:r>
              <a:rPr lang="en-US" altLang="zh-CN"/>
              <a:t>b</a:t>
            </a:r>
            <a:r>
              <a:rPr lang="zh-CN" altLang="en-US"/>
              <a:t>）路径名</a:t>
            </a:r>
          </a:p>
          <a:p>
            <a:pPr algn="ctr"/>
            <a:r>
              <a:rPr lang="zh-CN" altLang="en-US"/>
              <a:t>（</a:t>
            </a:r>
            <a:r>
              <a:rPr lang="en-US" altLang="zh-CN"/>
              <a:t>c</a:t>
            </a:r>
            <a:r>
              <a:rPr lang="zh-CN" altLang="en-US"/>
              <a:t>）长式图符（</a:t>
            </a:r>
            <a:r>
              <a:rPr lang="en-US" altLang="zh-CN"/>
              <a:t>d</a:t>
            </a:r>
            <a:r>
              <a:rPr lang="zh-CN" altLang="en-US"/>
              <a:t>）构件实例</a:t>
            </a:r>
          </a:p>
        </p:txBody>
      </p:sp>
      <p:grpSp>
        <p:nvGrpSpPr>
          <p:cNvPr id="8" name="组合 7"/>
          <p:cNvGrpSpPr/>
          <p:nvPr/>
        </p:nvGrpSpPr>
        <p:grpSpPr>
          <a:xfrm>
            <a:off x="791151" y="1739900"/>
            <a:ext cx="3713539" cy="460375"/>
            <a:chOff x="1589" y="2769"/>
            <a:chExt cx="5848" cy="725"/>
          </a:xfrm>
        </p:grpSpPr>
        <p:sp>
          <p:nvSpPr>
            <p:cNvPr id="16" name="矩形 15"/>
            <p:cNvSpPr/>
            <p:nvPr>
              <p:custDataLst>
                <p:tags r:id="rId4"/>
              </p:custDataLst>
            </p:nvPr>
          </p:nvSpPr>
          <p:spPr>
            <a:xfrm flipH="1">
              <a:off x="1589" y="2879"/>
              <a:ext cx="56" cy="496"/>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黑体" panose="02010609060101010101" pitchFamily="49" charset="-122"/>
              </a:endParaRPr>
            </a:p>
          </p:txBody>
        </p:sp>
        <p:sp>
          <p:nvSpPr>
            <p:cNvPr id="9" name="文本框 8"/>
            <p:cNvSpPr txBox="1"/>
            <p:nvPr>
              <p:custDataLst>
                <p:tags r:id="rId5"/>
              </p:custDataLst>
            </p:nvPr>
          </p:nvSpPr>
          <p:spPr>
            <a:xfrm>
              <a:off x="1645" y="2769"/>
              <a:ext cx="5792" cy="725"/>
            </a:xfrm>
            <a:prstGeom prst="rect">
              <a:avLst/>
            </a:prstGeom>
            <a:noFill/>
          </p:spPr>
          <p:txBody>
            <a:bodyPr wrap="square" rtlCol="0">
              <a:spAutoFit/>
            </a:bodyPr>
            <a:lstStyle/>
            <a:p>
              <a:r>
                <a:rPr lang="zh-CN" altLang="en-US" sz="2400" b="1" dirty="0">
                  <a:solidFill>
                    <a:srgbClr val="7F7F7F"/>
                  </a:solidFill>
                </a:rPr>
                <a:t>构件配置</a:t>
              </a:r>
            </a:p>
          </p:txBody>
        </p: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10"/>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9332595" y="0"/>
            <a:ext cx="11690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79802" y="189569"/>
            <a:ext cx="1701793" cy="402590"/>
          </a:xfrm>
          <a:prstGeom prst="rect">
            <a:avLst/>
          </a:prstGeom>
          <a:noFill/>
        </p:spPr>
        <p:txBody>
          <a:bodyPr wrap="square" lIns="0" tIns="48000" rIns="0" bIns="48000" rtlCol="0">
            <a:spAutoFit/>
          </a:bodyPr>
          <a:lstStyle/>
          <a:p>
            <a:pPr algn="ctr"/>
            <a:r>
              <a:rPr lang="en-US" altLang="zh-CN" sz="2000" b="1" dirty="0">
                <a:solidFill>
                  <a:schemeClr val="bg1"/>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35" name="TextBox 6"/>
          <p:cNvSpPr txBox="1"/>
          <p:nvPr>
            <p:custDataLst>
              <p:tags r:id="rId1"/>
            </p:custDataLst>
          </p:nvPr>
        </p:nvSpPr>
        <p:spPr>
          <a:xfrm>
            <a:off x="425450" y="1144905"/>
            <a:ext cx="6809105" cy="578485"/>
          </a:xfrm>
          <a:prstGeom prst="rect">
            <a:avLst/>
          </a:prstGeom>
          <a:noFill/>
        </p:spPr>
        <p:txBody>
          <a:bodyPr wrap="square" lIns="0" tIns="48000" rIns="0" bIns="48000" rtlCol="0">
            <a:noAutofit/>
          </a:bodyPr>
          <a:lstStyle/>
          <a:p>
            <a:r>
              <a:rPr lang="en-US" altLang="zh-CN" sz="2800" b="1" dirty="0">
                <a:solidFill>
                  <a:schemeClr val="tx1">
                    <a:lumMod val="65000"/>
                    <a:lumOff val="35000"/>
                  </a:schemeClr>
                </a:solidFill>
                <a:cs typeface="+mn-ea"/>
                <a:sym typeface="+mn-lt"/>
              </a:rPr>
              <a:t>4.4 </a:t>
            </a:r>
            <a:r>
              <a:rPr lang="zh-CN" altLang="en-US" sz="2800" b="1" dirty="0">
                <a:solidFill>
                  <a:schemeClr val="tx1">
                    <a:lumMod val="65000"/>
                    <a:lumOff val="35000"/>
                  </a:schemeClr>
                </a:solidFill>
                <a:cs typeface="+mn-ea"/>
                <a:sym typeface="+mn-lt"/>
              </a:rPr>
              <a:t>描述物理架构的机制</a:t>
            </a:r>
            <a:r>
              <a:rPr lang="en-US" altLang="zh-CN" sz="2800" b="1" dirty="0">
                <a:solidFill>
                  <a:schemeClr val="tx1">
                    <a:lumMod val="65000"/>
                    <a:lumOff val="35000"/>
                  </a:schemeClr>
                </a:solidFill>
                <a:cs typeface="+mn-ea"/>
                <a:sym typeface="+mn-lt"/>
              </a:rPr>
              <a:t>	</a:t>
            </a:r>
          </a:p>
        </p:txBody>
      </p:sp>
      <p:sp>
        <p:nvSpPr>
          <p:cNvPr id="6" name="文本框 5"/>
          <p:cNvSpPr txBox="1"/>
          <p:nvPr>
            <p:custDataLst>
              <p:tags r:id="rId2"/>
            </p:custDataLst>
          </p:nvPr>
        </p:nvSpPr>
        <p:spPr>
          <a:xfrm>
            <a:off x="-172720" y="1922780"/>
            <a:ext cx="11800840" cy="4545965"/>
          </a:xfrm>
          <a:prstGeom prst="rect">
            <a:avLst/>
          </a:prstGeom>
          <a:noFill/>
        </p:spPr>
        <p:txBody>
          <a:bodyPr wrap="square">
            <a:noAutofit/>
          </a:bodyPr>
          <a:lstStyle/>
          <a:p>
            <a:pPr marL="685800" lvl="2" indent="0">
              <a:lnSpc>
                <a:spcPct val="150000"/>
              </a:lnSpc>
              <a:buClr>
                <a:srgbClr val="0054A3"/>
              </a:buClr>
              <a:buFont typeface="Wingdings" panose="05000000000000000000" charset="0"/>
              <a:buNone/>
              <a:defRPr/>
            </a:pPr>
            <a:endParaRPr lang="zh-CN" altLang="en-US" sz="2200" dirty="0">
              <a:solidFill>
                <a:schemeClr val="tx1"/>
              </a:solidFill>
              <a:effectLst/>
              <a:latin typeface="+mn-ea"/>
              <a:cs typeface="+mn-ea"/>
              <a:sym typeface="+mn-lt"/>
            </a:endParaRPr>
          </a:p>
        </p:txBody>
      </p:sp>
      <p:sp>
        <p:nvSpPr>
          <p:cNvPr id="3" name="文本框 2"/>
          <p:cNvSpPr txBox="1"/>
          <p:nvPr>
            <p:custDataLst>
              <p:tags r:id="rId3"/>
            </p:custDataLst>
          </p:nvPr>
        </p:nvSpPr>
        <p:spPr>
          <a:xfrm>
            <a:off x="16510" y="2179955"/>
            <a:ext cx="6703695" cy="4347210"/>
          </a:xfrm>
          <a:prstGeom prst="rect">
            <a:avLst/>
          </a:prstGeom>
          <a:noFill/>
        </p:spPr>
        <p:txBody>
          <a:bodyPr wrap="square" lIns="90170" tIns="46990" rIns="90170" bIns="46990">
            <a:noAutofit/>
          </a:bodyPr>
          <a:lstStyle/>
          <a:p>
            <a:pPr marL="1028700" lvl="2" indent="-342900">
              <a:lnSpc>
                <a:spcPct val="150000"/>
              </a:lnSpc>
              <a:buClr>
                <a:srgbClr val="0054A3"/>
              </a:buClr>
              <a:buFont typeface="Wingdings" panose="05000000000000000000" charset="0"/>
              <a:buChar char="p"/>
              <a:defRPr/>
            </a:pPr>
            <a:r>
              <a:rPr lang="zh-CN" altLang="en-US" sz="2400" dirty="0">
                <a:cs typeface="+mn-ea"/>
                <a:sym typeface="+mn-lt"/>
              </a:rPr>
              <a:t>构件的接口表示方法有两种，一种是将接口用</a:t>
            </a:r>
            <a:r>
              <a:rPr lang="zh-CN" altLang="en-US" sz="2400" b="1" dirty="0">
                <a:solidFill>
                  <a:srgbClr val="FF0000"/>
                </a:solidFill>
                <a:effectLst>
                  <a:outerShdw blurRad="38100" dist="38100" dir="2700000" algn="tl">
                    <a:srgbClr val="000000">
                      <a:alpha val="43137"/>
                    </a:srgbClr>
                  </a:outerShdw>
                </a:effectLst>
                <a:cs typeface="+mn-ea"/>
                <a:sym typeface="+mn-lt"/>
              </a:rPr>
              <a:t>矩形</a:t>
            </a:r>
            <a:r>
              <a:rPr lang="zh-CN" altLang="en-US" sz="2400" dirty="0">
                <a:cs typeface="+mn-ea"/>
                <a:sym typeface="+mn-lt"/>
              </a:rPr>
              <a:t>表示，接口与实现接口的构件之间用一条带空心三角形箭头的虚线连接。</a:t>
            </a:r>
          </a:p>
          <a:p>
            <a:pPr marL="1028700" lvl="2" indent="-342900">
              <a:lnSpc>
                <a:spcPct val="150000"/>
              </a:lnSpc>
              <a:buClr>
                <a:srgbClr val="0054A3"/>
              </a:buClr>
              <a:buFont typeface="Wingdings" panose="05000000000000000000" charset="0"/>
              <a:buChar char="p"/>
              <a:defRPr/>
            </a:pPr>
            <a:r>
              <a:rPr lang="zh-CN" altLang="en-US" sz="2400" dirty="0">
                <a:cs typeface="+mn-ea"/>
                <a:sym typeface="+mn-lt"/>
              </a:rPr>
              <a:t>第二种简单的方法是用一个</a:t>
            </a:r>
            <a:r>
              <a:rPr lang="zh-CN" altLang="en-US" sz="2400" b="1" dirty="0">
                <a:solidFill>
                  <a:srgbClr val="FF0000"/>
                </a:solidFill>
                <a:effectLst>
                  <a:outerShdw blurRad="38100" dist="38100" dir="2700000" algn="tl">
                    <a:srgbClr val="000000">
                      <a:alpha val="43137"/>
                    </a:srgbClr>
                  </a:outerShdw>
                </a:effectLst>
                <a:cs typeface="+mn-ea"/>
                <a:sym typeface="+mn-lt"/>
              </a:rPr>
              <a:t>圆</a:t>
            </a:r>
            <a:r>
              <a:rPr lang="zh-CN" altLang="en-US" sz="2400" dirty="0">
                <a:cs typeface="+mn-ea"/>
                <a:sym typeface="+mn-lt"/>
              </a:rPr>
              <a:t>代表接口，用实线与构件相连，代表实现关系。</a:t>
            </a:r>
          </a:p>
        </p:txBody>
      </p:sp>
      <p:pic>
        <p:nvPicPr>
          <p:cNvPr id="8" name="图片 7" descr="图片19"/>
          <p:cNvPicPr>
            <a:picLocks noChangeAspect="1"/>
          </p:cNvPicPr>
          <p:nvPr/>
        </p:nvPicPr>
        <p:blipFill>
          <a:blip r:embed="rId11"/>
          <a:stretch>
            <a:fillRect/>
          </a:stretch>
        </p:blipFill>
        <p:spPr>
          <a:xfrm>
            <a:off x="7096125" y="2216150"/>
            <a:ext cx="4842510" cy="2989580"/>
          </a:xfrm>
          <a:prstGeom prst="rect">
            <a:avLst/>
          </a:prstGeom>
        </p:spPr>
      </p:pic>
      <p:sp>
        <p:nvSpPr>
          <p:cNvPr id="7" name="文本框 6"/>
          <p:cNvSpPr txBox="1"/>
          <p:nvPr>
            <p:custDataLst>
              <p:tags r:id="rId4"/>
            </p:custDataLst>
          </p:nvPr>
        </p:nvSpPr>
        <p:spPr>
          <a:xfrm>
            <a:off x="7735570" y="5425440"/>
            <a:ext cx="3564255" cy="368300"/>
          </a:xfrm>
          <a:prstGeom prst="rect">
            <a:avLst/>
          </a:prstGeom>
          <a:noFill/>
        </p:spPr>
        <p:txBody>
          <a:bodyPr wrap="square" rtlCol="0">
            <a:spAutoFit/>
          </a:bodyPr>
          <a:lstStyle/>
          <a:p>
            <a:pPr algn="ctr"/>
            <a:r>
              <a:rPr lang="zh-CN" altLang="en-US"/>
              <a:t>接口的表示方法</a:t>
            </a:r>
          </a:p>
        </p:txBody>
      </p:sp>
      <p:grpSp>
        <p:nvGrpSpPr>
          <p:cNvPr id="10" name="组合 9"/>
          <p:cNvGrpSpPr/>
          <p:nvPr/>
        </p:nvGrpSpPr>
        <p:grpSpPr>
          <a:xfrm>
            <a:off x="791151" y="1739900"/>
            <a:ext cx="3713539" cy="460375"/>
            <a:chOff x="1589" y="2769"/>
            <a:chExt cx="5848" cy="725"/>
          </a:xfrm>
        </p:grpSpPr>
        <p:sp>
          <p:nvSpPr>
            <p:cNvPr id="16" name="矩形 15"/>
            <p:cNvSpPr/>
            <p:nvPr>
              <p:custDataLst>
                <p:tags r:id="rId6"/>
              </p:custDataLst>
            </p:nvPr>
          </p:nvSpPr>
          <p:spPr>
            <a:xfrm flipH="1">
              <a:off x="1589" y="2879"/>
              <a:ext cx="56" cy="496"/>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黑体" panose="02010609060101010101" pitchFamily="49" charset="-122"/>
              </a:endParaRPr>
            </a:p>
          </p:txBody>
        </p:sp>
        <p:sp>
          <p:nvSpPr>
            <p:cNvPr id="11" name="文本框 10"/>
            <p:cNvSpPr txBox="1"/>
            <p:nvPr>
              <p:custDataLst>
                <p:tags r:id="rId7"/>
              </p:custDataLst>
            </p:nvPr>
          </p:nvSpPr>
          <p:spPr>
            <a:xfrm>
              <a:off x="1645" y="2769"/>
              <a:ext cx="5792" cy="725"/>
            </a:xfrm>
            <a:prstGeom prst="rect">
              <a:avLst/>
            </a:prstGeom>
            <a:noFill/>
          </p:spPr>
          <p:txBody>
            <a:bodyPr wrap="square" rtlCol="0">
              <a:spAutoFit/>
            </a:bodyPr>
            <a:lstStyle/>
            <a:p>
              <a:r>
                <a:rPr lang="zh-CN" altLang="en-US" sz="2400" b="1" dirty="0">
                  <a:solidFill>
                    <a:srgbClr val="7F7F7F"/>
                  </a:solidFill>
                </a:rPr>
                <a:t>构件配置</a:t>
              </a:r>
            </a:p>
          </p:txBody>
        </p:sp>
      </p:grpSp>
      <p:sp>
        <p:nvSpPr>
          <p:cNvPr id="12" name="圆角矩形标注 11"/>
          <p:cNvSpPr/>
          <p:nvPr/>
        </p:nvSpPr>
        <p:spPr>
          <a:xfrm>
            <a:off x="6991350" y="1169670"/>
            <a:ext cx="2808605" cy="914400"/>
          </a:xfrm>
          <a:prstGeom prst="wedgeRoundRectCallout">
            <a:avLst>
              <a:gd name="adj1" fmla="val 40006"/>
              <a:gd name="adj2" fmla="val 137500"/>
              <a:gd name="adj3" fmla="val 16667"/>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sym typeface="+mn-ea"/>
              </a:rPr>
              <a:t>接口与实现的构件之间用一条带空心三角形箭头的虚线连接</a:t>
            </a:r>
            <a:endParaRPr lang="zh-CN" altLang="en-US"/>
          </a:p>
        </p:txBody>
      </p:sp>
      <p:sp>
        <p:nvSpPr>
          <p:cNvPr id="13" name="圆角矩形标注 12"/>
          <p:cNvSpPr/>
          <p:nvPr>
            <p:custDataLst>
              <p:tags r:id="rId5"/>
            </p:custDataLst>
          </p:nvPr>
        </p:nvSpPr>
        <p:spPr>
          <a:xfrm>
            <a:off x="5592445" y="5554345"/>
            <a:ext cx="3146425" cy="914400"/>
          </a:xfrm>
          <a:prstGeom prst="wedgeRoundRectCallout">
            <a:avLst>
              <a:gd name="adj1" fmla="val 87739"/>
              <a:gd name="adj2" fmla="val -142291"/>
              <a:gd name="adj3" fmla="val 16667"/>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sym typeface="+mn-ea"/>
              </a:rPr>
              <a:t>更简单的表示方法是用一条实线连接，代表实现关系</a:t>
            </a:r>
            <a:endParaRPr lang="zh-CN" alt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9"/>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9332595" y="0"/>
            <a:ext cx="11690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79802" y="189569"/>
            <a:ext cx="1701793" cy="402590"/>
          </a:xfrm>
          <a:prstGeom prst="rect">
            <a:avLst/>
          </a:prstGeom>
          <a:noFill/>
        </p:spPr>
        <p:txBody>
          <a:bodyPr wrap="square" lIns="0" tIns="48000" rIns="0" bIns="48000" rtlCol="0">
            <a:spAutoFit/>
          </a:bodyPr>
          <a:lstStyle/>
          <a:p>
            <a:pPr algn="ctr"/>
            <a:r>
              <a:rPr lang="en-US" altLang="zh-CN" sz="2000" b="1" dirty="0">
                <a:solidFill>
                  <a:schemeClr val="bg1"/>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35" name="TextBox 6"/>
          <p:cNvSpPr txBox="1"/>
          <p:nvPr>
            <p:custDataLst>
              <p:tags r:id="rId1"/>
            </p:custDataLst>
          </p:nvPr>
        </p:nvSpPr>
        <p:spPr>
          <a:xfrm>
            <a:off x="425450" y="1144905"/>
            <a:ext cx="6809105" cy="578485"/>
          </a:xfrm>
          <a:prstGeom prst="rect">
            <a:avLst/>
          </a:prstGeom>
          <a:noFill/>
        </p:spPr>
        <p:txBody>
          <a:bodyPr wrap="square" lIns="0" tIns="48000" rIns="0" bIns="48000" rtlCol="0">
            <a:noAutofit/>
          </a:bodyPr>
          <a:lstStyle/>
          <a:p>
            <a:r>
              <a:rPr lang="en-US" altLang="zh-CN" sz="2800" b="1" dirty="0">
                <a:solidFill>
                  <a:schemeClr val="tx1">
                    <a:lumMod val="65000"/>
                    <a:lumOff val="35000"/>
                  </a:schemeClr>
                </a:solidFill>
                <a:cs typeface="+mn-ea"/>
                <a:sym typeface="+mn-lt"/>
              </a:rPr>
              <a:t>4.4 </a:t>
            </a:r>
            <a:r>
              <a:rPr lang="zh-CN" altLang="en-US" sz="2800" b="1" dirty="0">
                <a:solidFill>
                  <a:schemeClr val="tx1">
                    <a:lumMod val="65000"/>
                    <a:lumOff val="35000"/>
                  </a:schemeClr>
                </a:solidFill>
                <a:cs typeface="+mn-ea"/>
                <a:sym typeface="+mn-lt"/>
              </a:rPr>
              <a:t>描述物理架构的机制</a:t>
            </a:r>
            <a:r>
              <a:rPr lang="en-US" altLang="zh-CN" sz="2800" b="1" dirty="0">
                <a:solidFill>
                  <a:schemeClr val="tx1">
                    <a:lumMod val="65000"/>
                    <a:lumOff val="35000"/>
                  </a:schemeClr>
                </a:solidFill>
                <a:cs typeface="+mn-ea"/>
                <a:sym typeface="+mn-lt"/>
              </a:rPr>
              <a:t>	</a:t>
            </a:r>
          </a:p>
        </p:txBody>
      </p:sp>
      <p:sp>
        <p:nvSpPr>
          <p:cNvPr id="6" name="文本框 5"/>
          <p:cNvSpPr txBox="1"/>
          <p:nvPr>
            <p:custDataLst>
              <p:tags r:id="rId2"/>
            </p:custDataLst>
          </p:nvPr>
        </p:nvSpPr>
        <p:spPr>
          <a:xfrm>
            <a:off x="-172720" y="1922780"/>
            <a:ext cx="11800840" cy="4545965"/>
          </a:xfrm>
          <a:prstGeom prst="rect">
            <a:avLst/>
          </a:prstGeom>
          <a:noFill/>
        </p:spPr>
        <p:txBody>
          <a:bodyPr wrap="square">
            <a:noAutofit/>
          </a:bodyPr>
          <a:lstStyle/>
          <a:p>
            <a:pPr marL="685800" lvl="2" indent="0">
              <a:lnSpc>
                <a:spcPct val="150000"/>
              </a:lnSpc>
              <a:buClr>
                <a:srgbClr val="0054A3"/>
              </a:buClr>
              <a:buFont typeface="Wingdings" panose="05000000000000000000" charset="0"/>
              <a:buNone/>
              <a:defRPr/>
            </a:pPr>
            <a:endParaRPr lang="zh-CN" altLang="en-US" sz="2200" dirty="0">
              <a:solidFill>
                <a:schemeClr val="tx1"/>
              </a:solidFill>
              <a:effectLst/>
              <a:latin typeface="+mn-ea"/>
              <a:cs typeface="+mn-ea"/>
              <a:sym typeface="+mn-lt"/>
            </a:endParaRPr>
          </a:p>
        </p:txBody>
      </p:sp>
      <p:sp>
        <p:nvSpPr>
          <p:cNvPr id="3" name="文本框 2"/>
          <p:cNvSpPr txBox="1"/>
          <p:nvPr>
            <p:custDataLst>
              <p:tags r:id="rId3"/>
            </p:custDataLst>
          </p:nvPr>
        </p:nvSpPr>
        <p:spPr>
          <a:xfrm>
            <a:off x="16510" y="2246630"/>
            <a:ext cx="5575300" cy="4556760"/>
          </a:xfrm>
          <a:prstGeom prst="rect">
            <a:avLst/>
          </a:prstGeom>
          <a:noFill/>
        </p:spPr>
        <p:txBody>
          <a:bodyPr wrap="square" lIns="90170" tIns="46990" rIns="90170" bIns="46990">
            <a:noAutofit/>
          </a:bodyPr>
          <a:lstStyle/>
          <a:p>
            <a:pPr marL="1028700" lvl="2" indent="-342900">
              <a:lnSpc>
                <a:spcPct val="150000"/>
              </a:lnSpc>
              <a:buClr>
                <a:srgbClr val="0054A3"/>
              </a:buClr>
              <a:buFont typeface="Wingdings" panose="05000000000000000000" charset="0"/>
              <a:buChar char="p"/>
              <a:defRPr/>
            </a:pPr>
            <a:r>
              <a:rPr lang="zh-CN" altLang="en-US" sz="2400" dirty="0">
                <a:cs typeface="+mn-ea"/>
                <a:sym typeface="+mn-lt"/>
              </a:rPr>
              <a:t>依赖关系的表示用带箭头的虚线。</a:t>
            </a:r>
          </a:p>
          <a:p>
            <a:pPr marL="1028700" lvl="2" indent="-342900">
              <a:lnSpc>
                <a:spcPct val="150000"/>
              </a:lnSpc>
              <a:buClr>
                <a:srgbClr val="0054A3"/>
              </a:buClr>
              <a:buFont typeface="Wingdings" panose="05000000000000000000" charset="0"/>
              <a:buChar char="p"/>
              <a:defRPr/>
            </a:pPr>
            <a:r>
              <a:rPr lang="zh-CN" altLang="en-US" sz="2400" dirty="0">
                <a:cs typeface="+mn-ea"/>
                <a:sym typeface="+mn-lt"/>
              </a:rPr>
              <a:t>实现和依赖关系可以在同一张图中表示。</a:t>
            </a:r>
          </a:p>
        </p:txBody>
      </p:sp>
      <p:pic>
        <p:nvPicPr>
          <p:cNvPr id="9" name="图片 8" descr="图片20"/>
          <p:cNvPicPr>
            <a:picLocks noChangeAspect="1"/>
          </p:cNvPicPr>
          <p:nvPr/>
        </p:nvPicPr>
        <p:blipFill>
          <a:blip r:embed="rId10"/>
          <a:stretch>
            <a:fillRect/>
          </a:stretch>
        </p:blipFill>
        <p:spPr>
          <a:xfrm>
            <a:off x="5746750" y="2361565"/>
            <a:ext cx="6346190" cy="2770505"/>
          </a:xfrm>
          <a:prstGeom prst="rect">
            <a:avLst/>
          </a:prstGeom>
        </p:spPr>
      </p:pic>
      <p:sp>
        <p:nvSpPr>
          <p:cNvPr id="4" name="圆角矩形标注 3"/>
          <p:cNvSpPr/>
          <p:nvPr/>
        </p:nvSpPr>
        <p:spPr>
          <a:xfrm>
            <a:off x="5869940" y="5579745"/>
            <a:ext cx="1967230" cy="737235"/>
          </a:xfrm>
          <a:prstGeom prst="wedgeRoundRectCallout">
            <a:avLst>
              <a:gd name="adj1" fmla="val 97708"/>
              <a:gd name="adj2" fmla="val -182730"/>
              <a:gd name="adj3" fmla="val 16667"/>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a:t>
            </a:r>
            <a:r>
              <a:rPr lang="zh-CN" altLang="en-US">
                <a:solidFill>
                  <a:schemeClr val="tx1"/>
                </a:solidFill>
              </a:rPr>
              <a:t>球</a:t>
            </a:r>
            <a:r>
              <a:rPr lang="en-US" altLang="zh-CN">
                <a:solidFill>
                  <a:schemeClr val="tx1"/>
                </a:solidFill>
              </a:rPr>
              <a:t>”</a:t>
            </a:r>
            <a:r>
              <a:rPr lang="zh-CN" altLang="en-US">
                <a:solidFill>
                  <a:schemeClr val="tx1"/>
                </a:solidFill>
              </a:rPr>
              <a:t>代表了提供的接口</a:t>
            </a:r>
          </a:p>
        </p:txBody>
      </p:sp>
      <p:sp>
        <p:nvSpPr>
          <p:cNvPr id="7" name="圆角矩形标注 6"/>
          <p:cNvSpPr/>
          <p:nvPr>
            <p:custDataLst>
              <p:tags r:id="rId4"/>
            </p:custDataLst>
          </p:nvPr>
        </p:nvSpPr>
        <p:spPr>
          <a:xfrm>
            <a:off x="9079865" y="5579745"/>
            <a:ext cx="1967230" cy="737235"/>
          </a:xfrm>
          <a:prstGeom prst="wedgeRoundRectCallout">
            <a:avLst>
              <a:gd name="adj1" fmla="val -48741"/>
              <a:gd name="adj2" fmla="val -181352"/>
              <a:gd name="adj3" fmla="val 16667"/>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a:t>
            </a:r>
            <a:r>
              <a:rPr lang="zh-CN" altLang="en-US">
                <a:solidFill>
                  <a:schemeClr val="tx1"/>
                </a:solidFill>
              </a:rPr>
              <a:t>窝</a:t>
            </a:r>
            <a:r>
              <a:rPr lang="en-US" altLang="zh-CN">
                <a:solidFill>
                  <a:schemeClr val="tx1"/>
                </a:solidFill>
              </a:rPr>
              <a:t>”</a:t>
            </a:r>
            <a:r>
              <a:rPr lang="zh-CN" altLang="en-US">
                <a:solidFill>
                  <a:schemeClr val="tx1"/>
                </a:solidFill>
              </a:rPr>
              <a:t>代表了所需的接口</a:t>
            </a:r>
          </a:p>
        </p:txBody>
      </p:sp>
      <p:grpSp>
        <p:nvGrpSpPr>
          <p:cNvPr id="8" name="组合 7"/>
          <p:cNvGrpSpPr/>
          <p:nvPr/>
        </p:nvGrpSpPr>
        <p:grpSpPr>
          <a:xfrm>
            <a:off x="791151" y="1739900"/>
            <a:ext cx="3713539" cy="460375"/>
            <a:chOff x="1589" y="2769"/>
            <a:chExt cx="5848" cy="725"/>
          </a:xfrm>
        </p:grpSpPr>
        <p:sp>
          <p:nvSpPr>
            <p:cNvPr id="16" name="矩形 15"/>
            <p:cNvSpPr/>
            <p:nvPr>
              <p:custDataLst>
                <p:tags r:id="rId5"/>
              </p:custDataLst>
            </p:nvPr>
          </p:nvSpPr>
          <p:spPr>
            <a:xfrm flipH="1">
              <a:off x="1589" y="2879"/>
              <a:ext cx="56" cy="496"/>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黑体" panose="02010609060101010101" pitchFamily="49" charset="-122"/>
              </a:endParaRPr>
            </a:p>
          </p:txBody>
        </p:sp>
        <p:sp>
          <p:nvSpPr>
            <p:cNvPr id="10" name="文本框 9"/>
            <p:cNvSpPr txBox="1"/>
            <p:nvPr>
              <p:custDataLst>
                <p:tags r:id="rId6"/>
              </p:custDataLst>
            </p:nvPr>
          </p:nvSpPr>
          <p:spPr>
            <a:xfrm>
              <a:off x="1645" y="2769"/>
              <a:ext cx="5792" cy="725"/>
            </a:xfrm>
            <a:prstGeom prst="rect">
              <a:avLst/>
            </a:prstGeom>
            <a:noFill/>
          </p:spPr>
          <p:txBody>
            <a:bodyPr wrap="square" rtlCol="0">
              <a:spAutoFit/>
            </a:bodyPr>
            <a:lstStyle/>
            <a:p>
              <a:r>
                <a:rPr lang="zh-CN" altLang="en-US" sz="2400" b="1" dirty="0">
                  <a:solidFill>
                    <a:srgbClr val="7F7F7F"/>
                  </a:solidFill>
                </a:rPr>
                <a:t>构件配置</a:t>
              </a:r>
            </a:p>
          </p:txBody>
        </p:sp>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8"/>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9332595" y="0"/>
            <a:ext cx="11690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79802" y="189569"/>
            <a:ext cx="1701793" cy="402590"/>
          </a:xfrm>
          <a:prstGeom prst="rect">
            <a:avLst/>
          </a:prstGeom>
          <a:noFill/>
        </p:spPr>
        <p:txBody>
          <a:bodyPr wrap="square" lIns="0" tIns="48000" rIns="0" bIns="48000" rtlCol="0">
            <a:spAutoFit/>
          </a:bodyPr>
          <a:lstStyle/>
          <a:p>
            <a:pPr algn="ctr"/>
            <a:r>
              <a:rPr lang="en-US" altLang="zh-CN" sz="2000" b="1" dirty="0">
                <a:solidFill>
                  <a:schemeClr val="bg1"/>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35" name="TextBox 6"/>
          <p:cNvSpPr txBox="1"/>
          <p:nvPr>
            <p:custDataLst>
              <p:tags r:id="rId1"/>
            </p:custDataLst>
          </p:nvPr>
        </p:nvSpPr>
        <p:spPr>
          <a:xfrm>
            <a:off x="425450" y="1144905"/>
            <a:ext cx="6809105" cy="578485"/>
          </a:xfrm>
          <a:prstGeom prst="rect">
            <a:avLst/>
          </a:prstGeom>
          <a:noFill/>
        </p:spPr>
        <p:txBody>
          <a:bodyPr wrap="square" lIns="0" tIns="48000" rIns="0" bIns="48000" rtlCol="0">
            <a:noAutofit/>
          </a:bodyPr>
          <a:lstStyle/>
          <a:p>
            <a:r>
              <a:rPr lang="en-US" altLang="zh-CN" sz="2800" b="1" dirty="0">
                <a:solidFill>
                  <a:schemeClr val="tx1">
                    <a:lumMod val="65000"/>
                    <a:lumOff val="35000"/>
                  </a:schemeClr>
                </a:solidFill>
                <a:cs typeface="+mn-ea"/>
                <a:sym typeface="+mn-lt"/>
              </a:rPr>
              <a:t>4.4 </a:t>
            </a:r>
            <a:r>
              <a:rPr lang="zh-CN" altLang="en-US" sz="2800" b="1" dirty="0">
                <a:solidFill>
                  <a:schemeClr val="tx1">
                    <a:lumMod val="65000"/>
                    <a:lumOff val="35000"/>
                  </a:schemeClr>
                </a:solidFill>
                <a:cs typeface="+mn-ea"/>
                <a:sym typeface="+mn-lt"/>
              </a:rPr>
              <a:t>描述物理架构的机制</a:t>
            </a:r>
            <a:r>
              <a:rPr lang="en-US" altLang="zh-CN" sz="2800" b="1" dirty="0">
                <a:solidFill>
                  <a:schemeClr val="tx1">
                    <a:lumMod val="65000"/>
                    <a:lumOff val="35000"/>
                  </a:schemeClr>
                </a:solidFill>
                <a:cs typeface="+mn-ea"/>
                <a:sym typeface="+mn-lt"/>
              </a:rPr>
              <a:t>	</a:t>
            </a:r>
          </a:p>
        </p:txBody>
      </p:sp>
      <p:sp>
        <p:nvSpPr>
          <p:cNvPr id="6" name="文本框 5"/>
          <p:cNvSpPr txBox="1"/>
          <p:nvPr>
            <p:custDataLst>
              <p:tags r:id="rId2"/>
            </p:custDataLst>
          </p:nvPr>
        </p:nvSpPr>
        <p:spPr>
          <a:xfrm>
            <a:off x="-172720" y="1922780"/>
            <a:ext cx="11800840" cy="4545965"/>
          </a:xfrm>
          <a:prstGeom prst="rect">
            <a:avLst/>
          </a:prstGeom>
          <a:noFill/>
        </p:spPr>
        <p:txBody>
          <a:bodyPr wrap="square">
            <a:noAutofit/>
          </a:bodyPr>
          <a:lstStyle/>
          <a:p>
            <a:pPr marL="685800" lvl="2" indent="0">
              <a:lnSpc>
                <a:spcPct val="150000"/>
              </a:lnSpc>
              <a:buClr>
                <a:srgbClr val="0054A3"/>
              </a:buClr>
              <a:buFont typeface="Wingdings" panose="05000000000000000000" charset="0"/>
              <a:buNone/>
              <a:defRPr/>
            </a:pPr>
            <a:endParaRPr lang="zh-CN" altLang="en-US" sz="2200" dirty="0">
              <a:solidFill>
                <a:schemeClr val="tx1"/>
              </a:solidFill>
              <a:effectLst/>
              <a:latin typeface="+mn-ea"/>
              <a:cs typeface="+mn-ea"/>
              <a:sym typeface="+mn-lt"/>
            </a:endParaRPr>
          </a:p>
        </p:txBody>
      </p:sp>
      <p:sp>
        <p:nvSpPr>
          <p:cNvPr id="3" name="文本框 2"/>
          <p:cNvSpPr txBox="1"/>
          <p:nvPr>
            <p:custDataLst>
              <p:tags r:id="rId3"/>
            </p:custDataLst>
          </p:nvPr>
        </p:nvSpPr>
        <p:spPr>
          <a:xfrm>
            <a:off x="16510" y="2160905"/>
            <a:ext cx="11948795" cy="4546600"/>
          </a:xfrm>
          <a:prstGeom prst="rect">
            <a:avLst/>
          </a:prstGeom>
          <a:noFill/>
        </p:spPr>
        <p:txBody>
          <a:bodyPr wrap="square" lIns="90170" tIns="46990" rIns="90170" bIns="46990">
            <a:noAutofit/>
          </a:bodyPr>
          <a:lstStyle/>
          <a:p>
            <a:pPr marL="1028700" lvl="2" indent="-342900">
              <a:lnSpc>
                <a:spcPct val="150000"/>
              </a:lnSpc>
              <a:buClr>
                <a:srgbClr val="0054A3"/>
              </a:buClr>
              <a:buFont typeface="Wingdings" panose="05000000000000000000" charset="0"/>
              <a:buChar char="p"/>
              <a:defRPr/>
            </a:pPr>
            <a:r>
              <a:rPr lang="zh-CN" altLang="en-US" sz="2400" dirty="0">
                <a:cs typeface="+mn-ea"/>
                <a:sym typeface="+mn-lt"/>
              </a:rPr>
              <a:t>软件构件的特点</a:t>
            </a:r>
          </a:p>
          <a:p>
            <a:pPr marL="1028700" lvl="2" indent="-342900">
              <a:lnSpc>
                <a:spcPct val="150000"/>
              </a:lnSpc>
              <a:buClr>
                <a:srgbClr val="0054A3"/>
              </a:buClr>
              <a:buFont typeface="Arial" panose="020B0604020202020204" pitchFamily="34" charset="0"/>
              <a:buChar char="•"/>
              <a:defRPr/>
            </a:pPr>
            <a:r>
              <a:rPr lang="zh-CN" altLang="en-US" sz="2200" dirty="0">
                <a:cs typeface="+mn-ea"/>
                <a:sym typeface="+mn-lt"/>
              </a:rPr>
              <a:t>接口描述了一个构件能提供服务的操作的集合，提升了构件的</a:t>
            </a:r>
            <a:r>
              <a:rPr lang="zh-CN" altLang="en-US" sz="2200" b="1" dirty="0">
                <a:solidFill>
                  <a:srgbClr val="FF0000"/>
                </a:solidFill>
                <a:effectLst>
                  <a:outerShdw blurRad="38100" dist="38100" dir="2700000" algn="tl">
                    <a:srgbClr val="000000">
                      <a:alpha val="43137"/>
                    </a:srgbClr>
                  </a:outerShdw>
                </a:effectLst>
                <a:cs typeface="+mn-ea"/>
                <a:sym typeface="+mn-lt"/>
              </a:rPr>
              <a:t>封装性</a:t>
            </a:r>
            <a:r>
              <a:rPr lang="zh-CN" altLang="en-US" sz="2200" dirty="0">
                <a:cs typeface="+mn-ea"/>
                <a:sym typeface="+mn-lt"/>
              </a:rPr>
              <a:t> 。</a:t>
            </a:r>
          </a:p>
          <a:p>
            <a:pPr marL="1028700" lvl="2" indent="-342900">
              <a:lnSpc>
                <a:spcPct val="150000"/>
              </a:lnSpc>
              <a:buClr>
                <a:srgbClr val="0054A3"/>
              </a:buClr>
              <a:buFont typeface="Arial" panose="020B0604020202020204" pitchFamily="34" charset="0"/>
              <a:buChar char="•"/>
              <a:defRPr/>
            </a:pPr>
            <a:r>
              <a:rPr lang="zh-CN" altLang="en-US" sz="2200" dirty="0">
                <a:cs typeface="+mn-ea"/>
                <a:sym typeface="+mn-lt"/>
              </a:rPr>
              <a:t>构件通过</a:t>
            </a:r>
            <a:r>
              <a:rPr lang="zh-CN" altLang="en-US" sz="2200" b="1" dirty="0">
                <a:solidFill>
                  <a:srgbClr val="FF0000"/>
                </a:solidFill>
                <a:effectLst>
                  <a:outerShdw blurRad="38100" dist="38100" dir="2700000" algn="tl">
                    <a:srgbClr val="000000">
                      <a:alpha val="43137"/>
                    </a:srgbClr>
                  </a:outerShdw>
                </a:effectLst>
                <a:cs typeface="+mn-ea"/>
                <a:sym typeface="+mn-lt"/>
              </a:rPr>
              <a:t>消息传递</a:t>
            </a:r>
            <a:r>
              <a:rPr lang="zh-CN" altLang="en-US" sz="2200" dirty="0">
                <a:cs typeface="+mn-ea"/>
                <a:sym typeface="+mn-lt"/>
              </a:rPr>
              <a:t>进行操作，每个操作由输入/输出变量、前置条件和后置条件决定 。</a:t>
            </a:r>
          </a:p>
          <a:p>
            <a:pPr marL="1028700" lvl="2" indent="-342900">
              <a:lnSpc>
                <a:spcPct val="150000"/>
              </a:lnSpc>
              <a:buClr>
                <a:srgbClr val="0054A3"/>
              </a:buClr>
              <a:buFont typeface="Arial" panose="020B0604020202020204" pitchFamily="34" charset="0"/>
              <a:buChar char="•"/>
              <a:defRPr/>
            </a:pPr>
            <a:r>
              <a:rPr lang="zh-CN" altLang="en-US" sz="2200" dirty="0">
                <a:cs typeface="+mn-ea"/>
                <a:sym typeface="+mn-lt"/>
              </a:rPr>
              <a:t>构件在内部构件提供一组其配置环境需要的操作，达到亲和的目的。</a:t>
            </a:r>
          </a:p>
          <a:p>
            <a:pPr marL="1028700" lvl="2" indent="-342900">
              <a:lnSpc>
                <a:spcPct val="150000"/>
              </a:lnSpc>
              <a:buClr>
                <a:srgbClr val="0054A3"/>
              </a:buClr>
              <a:buFont typeface="Arial" panose="020B0604020202020204" pitchFamily="34" charset="0"/>
              <a:buChar char="•"/>
              <a:defRPr/>
            </a:pPr>
            <a:r>
              <a:rPr lang="zh-CN" altLang="en-US" sz="2200" dirty="0">
                <a:cs typeface="+mn-ea"/>
                <a:sym typeface="+mn-lt"/>
              </a:rPr>
              <a:t>在外部，构件利用配置环境提供的某组操作，降低构件的复杂程度 。</a:t>
            </a:r>
          </a:p>
          <a:p>
            <a:pPr marL="1028700" lvl="2" indent="-342900">
              <a:lnSpc>
                <a:spcPct val="150000"/>
              </a:lnSpc>
              <a:buClr>
                <a:srgbClr val="0054A3"/>
              </a:buClr>
              <a:buFont typeface="Arial" panose="020B0604020202020204" pitchFamily="34" charset="0"/>
              <a:buChar char="•"/>
              <a:defRPr/>
            </a:pPr>
            <a:r>
              <a:rPr lang="zh-CN" altLang="en-US" sz="2200" dirty="0">
                <a:cs typeface="+mn-ea"/>
                <a:sym typeface="+mn-lt"/>
              </a:rPr>
              <a:t>能与同环境下的其他构件进行</a:t>
            </a:r>
            <a:r>
              <a:rPr lang="zh-CN" altLang="en-US" sz="2200" b="1" dirty="0">
                <a:solidFill>
                  <a:srgbClr val="FF0000"/>
                </a:solidFill>
                <a:effectLst>
                  <a:outerShdw blurRad="38100" dist="38100" dir="2700000" algn="tl">
                    <a:srgbClr val="000000">
                      <a:alpha val="43137"/>
                    </a:srgbClr>
                  </a:outerShdw>
                </a:effectLst>
                <a:cs typeface="+mn-ea"/>
                <a:sym typeface="+mn-lt"/>
              </a:rPr>
              <a:t>交互</a:t>
            </a:r>
            <a:r>
              <a:rPr lang="zh-CN" altLang="en-US" sz="2200" dirty="0">
                <a:cs typeface="+mn-ea"/>
                <a:sym typeface="+mn-lt"/>
              </a:rPr>
              <a:t>，即可以调用其他构件和被其他构件发现和使用。</a:t>
            </a:r>
          </a:p>
        </p:txBody>
      </p:sp>
      <p:grpSp>
        <p:nvGrpSpPr>
          <p:cNvPr id="8" name="组合 7"/>
          <p:cNvGrpSpPr/>
          <p:nvPr/>
        </p:nvGrpSpPr>
        <p:grpSpPr>
          <a:xfrm>
            <a:off x="791151" y="1739900"/>
            <a:ext cx="3713539" cy="460375"/>
            <a:chOff x="1589" y="2769"/>
            <a:chExt cx="5848" cy="725"/>
          </a:xfrm>
        </p:grpSpPr>
        <p:sp>
          <p:nvSpPr>
            <p:cNvPr id="16" name="矩形 15"/>
            <p:cNvSpPr/>
            <p:nvPr>
              <p:custDataLst>
                <p:tags r:id="rId4"/>
              </p:custDataLst>
            </p:nvPr>
          </p:nvSpPr>
          <p:spPr>
            <a:xfrm flipH="1">
              <a:off x="1589" y="2879"/>
              <a:ext cx="56" cy="496"/>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黑体" panose="02010609060101010101" pitchFamily="49" charset="-122"/>
              </a:endParaRPr>
            </a:p>
          </p:txBody>
        </p:sp>
        <p:sp>
          <p:nvSpPr>
            <p:cNvPr id="9" name="文本框 8"/>
            <p:cNvSpPr txBox="1"/>
            <p:nvPr>
              <p:custDataLst>
                <p:tags r:id="rId5"/>
              </p:custDataLst>
            </p:nvPr>
          </p:nvSpPr>
          <p:spPr>
            <a:xfrm>
              <a:off x="1645" y="2769"/>
              <a:ext cx="5792" cy="725"/>
            </a:xfrm>
            <a:prstGeom prst="rect">
              <a:avLst/>
            </a:prstGeom>
            <a:noFill/>
          </p:spPr>
          <p:txBody>
            <a:bodyPr wrap="square" rtlCol="0">
              <a:spAutoFit/>
            </a:bodyPr>
            <a:lstStyle/>
            <a:p>
              <a:r>
                <a:rPr lang="zh-CN" altLang="en-US" sz="2400" b="1" dirty="0">
                  <a:solidFill>
                    <a:srgbClr val="7F7F7F"/>
                  </a:solidFill>
                </a:rPr>
                <a:t>构件配置</a:t>
              </a:r>
            </a:p>
          </p:txBody>
        </p:sp>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8"/>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9332595" y="0"/>
            <a:ext cx="11690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79802" y="189569"/>
            <a:ext cx="1701793" cy="402590"/>
          </a:xfrm>
          <a:prstGeom prst="rect">
            <a:avLst/>
          </a:prstGeom>
          <a:noFill/>
        </p:spPr>
        <p:txBody>
          <a:bodyPr wrap="square" lIns="0" tIns="48000" rIns="0" bIns="48000" rtlCol="0">
            <a:spAutoFit/>
          </a:bodyPr>
          <a:lstStyle/>
          <a:p>
            <a:pPr algn="ctr"/>
            <a:r>
              <a:rPr lang="en-US" altLang="zh-CN" sz="2000" b="1" dirty="0">
                <a:solidFill>
                  <a:schemeClr val="bg1"/>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35" name="TextBox 6"/>
          <p:cNvSpPr txBox="1"/>
          <p:nvPr>
            <p:custDataLst>
              <p:tags r:id="rId1"/>
            </p:custDataLst>
          </p:nvPr>
        </p:nvSpPr>
        <p:spPr>
          <a:xfrm>
            <a:off x="425450" y="1144905"/>
            <a:ext cx="6809105" cy="578485"/>
          </a:xfrm>
          <a:prstGeom prst="rect">
            <a:avLst/>
          </a:prstGeom>
          <a:noFill/>
        </p:spPr>
        <p:txBody>
          <a:bodyPr wrap="square" lIns="0" tIns="48000" rIns="0" bIns="48000" rtlCol="0">
            <a:noAutofit/>
          </a:bodyPr>
          <a:lstStyle/>
          <a:p>
            <a:r>
              <a:rPr lang="en-US" altLang="zh-CN" sz="2800" b="1" dirty="0">
                <a:solidFill>
                  <a:schemeClr val="tx1">
                    <a:lumMod val="65000"/>
                    <a:lumOff val="35000"/>
                  </a:schemeClr>
                </a:solidFill>
                <a:cs typeface="+mn-ea"/>
                <a:sym typeface="+mn-lt"/>
              </a:rPr>
              <a:t>4.4 </a:t>
            </a:r>
            <a:r>
              <a:rPr lang="zh-CN" altLang="en-US" sz="2800" b="1" dirty="0">
                <a:solidFill>
                  <a:schemeClr val="tx1">
                    <a:lumMod val="65000"/>
                    <a:lumOff val="35000"/>
                  </a:schemeClr>
                </a:solidFill>
                <a:cs typeface="+mn-ea"/>
                <a:sym typeface="+mn-lt"/>
              </a:rPr>
              <a:t>描述物理架构的机制</a:t>
            </a:r>
            <a:r>
              <a:rPr lang="en-US" altLang="zh-CN" sz="2800" b="1" dirty="0">
                <a:solidFill>
                  <a:schemeClr val="tx1">
                    <a:lumMod val="65000"/>
                    <a:lumOff val="35000"/>
                  </a:schemeClr>
                </a:solidFill>
                <a:cs typeface="+mn-ea"/>
                <a:sym typeface="+mn-lt"/>
              </a:rPr>
              <a:t>	</a:t>
            </a:r>
          </a:p>
        </p:txBody>
      </p:sp>
      <p:sp>
        <p:nvSpPr>
          <p:cNvPr id="6" name="文本框 5"/>
          <p:cNvSpPr txBox="1"/>
          <p:nvPr>
            <p:custDataLst>
              <p:tags r:id="rId2"/>
            </p:custDataLst>
          </p:nvPr>
        </p:nvSpPr>
        <p:spPr>
          <a:xfrm>
            <a:off x="-172720" y="1922780"/>
            <a:ext cx="11800840" cy="4545965"/>
          </a:xfrm>
          <a:prstGeom prst="rect">
            <a:avLst/>
          </a:prstGeom>
          <a:noFill/>
        </p:spPr>
        <p:txBody>
          <a:bodyPr wrap="square">
            <a:noAutofit/>
          </a:bodyPr>
          <a:lstStyle/>
          <a:p>
            <a:pPr marL="685800" lvl="2" indent="0">
              <a:lnSpc>
                <a:spcPct val="150000"/>
              </a:lnSpc>
              <a:buClr>
                <a:srgbClr val="0054A3"/>
              </a:buClr>
              <a:buFont typeface="Wingdings" panose="05000000000000000000" charset="0"/>
              <a:buNone/>
              <a:defRPr/>
            </a:pPr>
            <a:endParaRPr lang="zh-CN" altLang="en-US" sz="2200" dirty="0">
              <a:solidFill>
                <a:schemeClr val="tx1"/>
              </a:solidFill>
              <a:effectLst/>
              <a:latin typeface="+mn-ea"/>
              <a:cs typeface="+mn-ea"/>
              <a:sym typeface="+mn-lt"/>
            </a:endParaRPr>
          </a:p>
        </p:txBody>
      </p:sp>
      <p:sp>
        <p:nvSpPr>
          <p:cNvPr id="3" name="文本框 2"/>
          <p:cNvSpPr txBox="1"/>
          <p:nvPr>
            <p:custDataLst>
              <p:tags r:id="rId3"/>
            </p:custDataLst>
          </p:nvPr>
        </p:nvSpPr>
        <p:spPr>
          <a:xfrm>
            <a:off x="16510" y="2151380"/>
            <a:ext cx="11948795" cy="4546600"/>
          </a:xfrm>
          <a:prstGeom prst="rect">
            <a:avLst/>
          </a:prstGeom>
          <a:noFill/>
        </p:spPr>
        <p:txBody>
          <a:bodyPr wrap="square" lIns="90170" tIns="46990" rIns="90170" bIns="46990">
            <a:noAutofit/>
          </a:bodyPr>
          <a:lstStyle/>
          <a:p>
            <a:pPr marL="1028700" lvl="2" indent="-342900">
              <a:lnSpc>
                <a:spcPct val="150000"/>
              </a:lnSpc>
              <a:buClr>
                <a:srgbClr val="0054A3"/>
              </a:buClr>
              <a:buFont typeface="Wingdings" panose="05000000000000000000" charset="0"/>
              <a:buChar char="p"/>
              <a:defRPr/>
            </a:pPr>
            <a:r>
              <a:rPr lang="zh-CN" altLang="en-US" sz="2400" b="1" dirty="0">
                <a:solidFill>
                  <a:srgbClr val="FF0000"/>
                </a:solidFill>
                <a:effectLst>
                  <a:outerShdw blurRad="38100" dist="38100" dir="2700000" algn="tl">
                    <a:srgbClr val="000000">
                      <a:alpha val="43137"/>
                    </a:srgbClr>
                  </a:outerShdw>
                </a:effectLst>
                <a:cs typeface="+mn-ea"/>
                <a:sym typeface="+mn-lt"/>
              </a:rPr>
              <a:t>构件图</a:t>
            </a:r>
            <a:r>
              <a:rPr lang="zh-CN" altLang="en-US" sz="2400" dirty="0">
                <a:cs typeface="+mn-ea"/>
                <a:sym typeface="+mn-lt"/>
              </a:rPr>
              <a:t>的建模步骤：</a:t>
            </a:r>
          </a:p>
          <a:p>
            <a:pPr marL="685800" lvl="2" indent="0">
              <a:lnSpc>
                <a:spcPct val="150000"/>
              </a:lnSpc>
              <a:buClr>
                <a:srgbClr val="0054A3"/>
              </a:buClr>
              <a:buFont typeface="Arial" panose="020B0604020202020204" pitchFamily="34" charset="0"/>
              <a:buNone/>
              <a:defRPr/>
            </a:pPr>
            <a:r>
              <a:rPr lang="en-US" altLang="zh-CN" sz="2400" dirty="0">
                <a:cs typeface="+mn-ea"/>
                <a:sym typeface="+mn-lt"/>
              </a:rPr>
              <a:t>1</a:t>
            </a:r>
            <a:r>
              <a:rPr lang="zh-CN" altLang="en-US" sz="2400" dirty="0">
                <a:cs typeface="+mn-ea"/>
                <a:sym typeface="+mn-lt"/>
              </a:rPr>
              <a:t>）确定构件</a:t>
            </a:r>
          </a:p>
          <a:p>
            <a:pPr marL="685800" lvl="2" indent="0">
              <a:lnSpc>
                <a:spcPct val="150000"/>
              </a:lnSpc>
              <a:buClr>
                <a:srgbClr val="0054A3"/>
              </a:buClr>
              <a:buFont typeface="Arial" panose="020B0604020202020204" pitchFamily="34" charset="0"/>
              <a:buNone/>
              <a:defRPr/>
            </a:pPr>
            <a:r>
              <a:rPr lang="en-US" altLang="zh-CN" sz="2400" dirty="0">
                <a:cs typeface="+mn-ea"/>
                <a:sym typeface="+mn-lt"/>
              </a:rPr>
              <a:t>2</a:t>
            </a:r>
            <a:r>
              <a:rPr lang="zh-CN" altLang="en-US" sz="2400" dirty="0">
                <a:cs typeface="+mn-ea"/>
                <a:sym typeface="+mn-lt"/>
              </a:rPr>
              <a:t>）说明构件性质</a:t>
            </a:r>
          </a:p>
          <a:p>
            <a:pPr marL="685800" lvl="2" indent="0">
              <a:lnSpc>
                <a:spcPct val="150000"/>
              </a:lnSpc>
              <a:buClr>
                <a:srgbClr val="0054A3"/>
              </a:buClr>
              <a:buFont typeface="Arial" panose="020B0604020202020204" pitchFamily="34" charset="0"/>
              <a:buNone/>
              <a:defRPr/>
            </a:pPr>
            <a:r>
              <a:rPr lang="en-US" altLang="zh-CN" sz="2400" dirty="0">
                <a:cs typeface="+mn-ea"/>
                <a:sym typeface="+mn-lt"/>
              </a:rPr>
              <a:t>3</a:t>
            </a:r>
            <a:r>
              <a:rPr lang="zh-CN" altLang="en-US" sz="2400" dirty="0">
                <a:cs typeface="+mn-ea"/>
                <a:sym typeface="+mn-lt"/>
              </a:rPr>
              <a:t>）建模组件间的依赖关系</a:t>
            </a:r>
          </a:p>
          <a:p>
            <a:pPr marL="685800" lvl="2" indent="0">
              <a:lnSpc>
                <a:spcPct val="150000"/>
              </a:lnSpc>
              <a:buClr>
                <a:srgbClr val="0054A3"/>
              </a:buClr>
              <a:buFont typeface="Arial" panose="020B0604020202020204" pitchFamily="34" charset="0"/>
              <a:buNone/>
              <a:defRPr/>
            </a:pPr>
            <a:r>
              <a:rPr lang="en-US" altLang="zh-CN" sz="2400" dirty="0">
                <a:cs typeface="+mn-ea"/>
                <a:sym typeface="+mn-lt"/>
              </a:rPr>
              <a:t>4</a:t>
            </a:r>
            <a:r>
              <a:rPr lang="zh-CN" altLang="en-US" sz="2400" dirty="0">
                <a:cs typeface="+mn-ea"/>
                <a:sym typeface="+mn-lt"/>
              </a:rPr>
              <a:t>）采用包的形式组织构件</a:t>
            </a:r>
          </a:p>
          <a:p>
            <a:pPr marL="685800" lvl="2" indent="0">
              <a:lnSpc>
                <a:spcPct val="150000"/>
              </a:lnSpc>
              <a:buClr>
                <a:srgbClr val="0054A3"/>
              </a:buClr>
              <a:buFont typeface="Arial" panose="020B0604020202020204" pitchFamily="34" charset="0"/>
              <a:buNone/>
              <a:defRPr/>
            </a:pPr>
            <a:r>
              <a:rPr lang="en-US" altLang="zh-CN" sz="2400" dirty="0">
                <a:cs typeface="+mn-ea"/>
                <a:sym typeface="+mn-lt"/>
              </a:rPr>
              <a:t>5</a:t>
            </a:r>
            <a:r>
              <a:rPr lang="zh-CN" altLang="en-US" sz="2400" dirty="0">
                <a:cs typeface="+mn-ea"/>
                <a:sym typeface="+mn-lt"/>
              </a:rPr>
              <a:t>）对建模结果进行精细化</a:t>
            </a:r>
          </a:p>
        </p:txBody>
      </p:sp>
      <p:pic>
        <p:nvPicPr>
          <p:cNvPr id="4" name="图片 3" descr="图片21"/>
          <p:cNvPicPr>
            <a:picLocks noChangeAspect="1"/>
          </p:cNvPicPr>
          <p:nvPr/>
        </p:nvPicPr>
        <p:blipFill>
          <a:blip r:embed="rId9"/>
          <a:stretch>
            <a:fillRect/>
          </a:stretch>
        </p:blipFill>
        <p:spPr>
          <a:xfrm>
            <a:off x="5157470" y="1723390"/>
            <a:ext cx="6746240" cy="4963160"/>
          </a:xfrm>
          <a:prstGeom prst="rect">
            <a:avLst/>
          </a:prstGeom>
        </p:spPr>
      </p:pic>
      <p:grpSp>
        <p:nvGrpSpPr>
          <p:cNvPr id="8" name="组合 7"/>
          <p:cNvGrpSpPr/>
          <p:nvPr/>
        </p:nvGrpSpPr>
        <p:grpSpPr>
          <a:xfrm>
            <a:off x="791151" y="1739900"/>
            <a:ext cx="3713539" cy="460375"/>
            <a:chOff x="1589" y="2769"/>
            <a:chExt cx="5848" cy="725"/>
          </a:xfrm>
        </p:grpSpPr>
        <p:sp>
          <p:nvSpPr>
            <p:cNvPr id="16" name="矩形 15"/>
            <p:cNvSpPr/>
            <p:nvPr>
              <p:custDataLst>
                <p:tags r:id="rId4"/>
              </p:custDataLst>
            </p:nvPr>
          </p:nvSpPr>
          <p:spPr>
            <a:xfrm flipH="1">
              <a:off x="1589" y="2879"/>
              <a:ext cx="56" cy="496"/>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黑体" panose="02010609060101010101" pitchFamily="49" charset="-122"/>
              </a:endParaRPr>
            </a:p>
          </p:txBody>
        </p:sp>
        <p:sp>
          <p:nvSpPr>
            <p:cNvPr id="9" name="文本框 8"/>
            <p:cNvSpPr txBox="1"/>
            <p:nvPr>
              <p:custDataLst>
                <p:tags r:id="rId5"/>
              </p:custDataLst>
            </p:nvPr>
          </p:nvSpPr>
          <p:spPr>
            <a:xfrm>
              <a:off x="1645" y="2769"/>
              <a:ext cx="5792" cy="725"/>
            </a:xfrm>
            <a:prstGeom prst="rect">
              <a:avLst/>
            </a:prstGeom>
            <a:noFill/>
          </p:spPr>
          <p:txBody>
            <a:bodyPr wrap="square" rtlCol="0">
              <a:spAutoFit/>
            </a:bodyPr>
            <a:lstStyle/>
            <a:p>
              <a:r>
                <a:rPr lang="zh-CN" altLang="en-US" sz="2400" b="1" dirty="0">
                  <a:solidFill>
                    <a:srgbClr val="7F7F7F"/>
                  </a:solidFill>
                </a:rPr>
                <a:t>构件配置</a:t>
              </a:r>
            </a:p>
          </p:txBody>
        </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10"/>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9332595" y="0"/>
            <a:ext cx="11690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79802" y="189569"/>
            <a:ext cx="1701793" cy="402590"/>
          </a:xfrm>
          <a:prstGeom prst="rect">
            <a:avLst/>
          </a:prstGeom>
          <a:noFill/>
        </p:spPr>
        <p:txBody>
          <a:bodyPr wrap="square" lIns="0" tIns="48000" rIns="0" bIns="48000" rtlCol="0">
            <a:spAutoFit/>
          </a:bodyPr>
          <a:lstStyle/>
          <a:p>
            <a:pPr algn="ctr"/>
            <a:r>
              <a:rPr lang="en-US" altLang="zh-CN" sz="2000" b="1" dirty="0">
                <a:solidFill>
                  <a:schemeClr val="bg1"/>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35" name="TextBox 6"/>
          <p:cNvSpPr txBox="1"/>
          <p:nvPr>
            <p:custDataLst>
              <p:tags r:id="rId1"/>
            </p:custDataLst>
          </p:nvPr>
        </p:nvSpPr>
        <p:spPr>
          <a:xfrm>
            <a:off x="425450" y="1144905"/>
            <a:ext cx="6809105" cy="578485"/>
          </a:xfrm>
          <a:prstGeom prst="rect">
            <a:avLst/>
          </a:prstGeom>
          <a:noFill/>
        </p:spPr>
        <p:txBody>
          <a:bodyPr wrap="square" lIns="0" tIns="48000" rIns="0" bIns="48000" rtlCol="0">
            <a:noAutofit/>
          </a:bodyPr>
          <a:lstStyle/>
          <a:p>
            <a:r>
              <a:rPr lang="en-US" altLang="zh-CN" sz="2800" b="1" dirty="0">
                <a:solidFill>
                  <a:schemeClr val="tx1">
                    <a:lumMod val="65000"/>
                    <a:lumOff val="35000"/>
                  </a:schemeClr>
                </a:solidFill>
                <a:cs typeface="+mn-ea"/>
                <a:sym typeface="+mn-lt"/>
              </a:rPr>
              <a:t>4.4 </a:t>
            </a:r>
            <a:r>
              <a:rPr lang="zh-CN" altLang="en-US" sz="2800" b="1" dirty="0">
                <a:solidFill>
                  <a:schemeClr val="tx1">
                    <a:lumMod val="65000"/>
                    <a:lumOff val="35000"/>
                  </a:schemeClr>
                </a:solidFill>
                <a:cs typeface="+mn-ea"/>
                <a:sym typeface="+mn-lt"/>
              </a:rPr>
              <a:t>描述物理架构的机制</a:t>
            </a:r>
            <a:r>
              <a:rPr lang="en-US" altLang="zh-CN" sz="2800" b="1" dirty="0">
                <a:solidFill>
                  <a:schemeClr val="tx1">
                    <a:lumMod val="65000"/>
                    <a:lumOff val="35000"/>
                  </a:schemeClr>
                </a:solidFill>
                <a:cs typeface="+mn-ea"/>
                <a:sym typeface="+mn-lt"/>
              </a:rPr>
              <a:t>	</a:t>
            </a:r>
          </a:p>
        </p:txBody>
      </p:sp>
      <p:sp>
        <p:nvSpPr>
          <p:cNvPr id="6" name="文本框 5"/>
          <p:cNvSpPr txBox="1"/>
          <p:nvPr>
            <p:custDataLst>
              <p:tags r:id="rId2"/>
            </p:custDataLst>
          </p:nvPr>
        </p:nvSpPr>
        <p:spPr>
          <a:xfrm>
            <a:off x="-172720" y="1922780"/>
            <a:ext cx="11800840" cy="4545965"/>
          </a:xfrm>
          <a:prstGeom prst="rect">
            <a:avLst/>
          </a:prstGeom>
          <a:noFill/>
        </p:spPr>
        <p:txBody>
          <a:bodyPr wrap="square">
            <a:noAutofit/>
          </a:bodyPr>
          <a:lstStyle/>
          <a:p>
            <a:pPr marL="685800" lvl="2" indent="0">
              <a:lnSpc>
                <a:spcPct val="150000"/>
              </a:lnSpc>
              <a:buClr>
                <a:srgbClr val="0054A3"/>
              </a:buClr>
              <a:buFont typeface="Wingdings" panose="05000000000000000000" charset="0"/>
              <a:buNone/>
              <a:defRPr/>
            </a:pPr>
            <a:endParaRPr lang="zh-CN" altLang="en-US" sz="2200" dirty="0">
              <a:solidFill>
                <a:schemeClr val="tx1"/>
              </a:solidFill>
              <a:effectLst/>
              <a:latin typeface="+mn-ea"/>
              <a:cs typeface="+mn-ea"/>
              <a:sym typeface="+mn-lt"/>
            </a:endParaRPr>
          </a:p>
        </p:txBody>
      </p:sp>
      <p:sp>
        <p:nvSpPr>
          <p:cNvPr id="3" name="文本框 2"/>
          <p:cNvSpPr txBox="1"/>
          <p:nvPr>
            <p:custDataLst>
              <p:tags r:id="rId3"/>
            </p:custDataLst>
          </p:nvPr>
        </p:nvSpPr>
        <p:spPr>
          <a:xfrm>
            <a:off x="16510" y="2046605"/>
            <a:ext cx="11948795" cy="4546600"/>
          </a:xfrm>
          <a:prstGeom prst="rect">
            <a:avLst/>
          </a:prstGeom>
          <a:noFill/>
        </p:spPr>
        <p:txBody>
          <a:bodyPr wrap="square" lIns="90170" tIns="46990" rIns="90170" bIns="46990">
            <a:noAutofit/>
          </a:bodyPr>
          <a:lstStyle/>
          <a:p>
            <a:pPr marL="1028700" lvl="2" indent="-342900">
              <a:lnSpc>
                <a:spcPct val="150000"/>
              </a:lnSpc>
              <a:buClr>
                <a:srgbClr val="0054A3"/>
              </a:buClr>
              <a:buFont typeface="Wingdings" panose="05000000000000000000" charset="0"/>
              <a:buChar char="p"/>
              <a:defRPr/>
            </a:pPr>
            <a:r>
              <a:rPr lang="zh-CN" altLang="en-US" sz="2400" dirty="0">
                <a:cs typeface="+mn-ea"/>
                <a:sym typeface="+mn-lt"/>
              </a:rPr>
              <a:t>经过开发得到的软件系统的构件和重用模块，必须部署在硬件上才能执行。部署图展示了在分布式系统中所有的物理节点在在每个节点上保存的工件和组件等。</a:t>
            </a:r>
          </a:p>
          <a:p>
            <a:pPr marL="1028700" lvl="2" indent="-342900">
              <a:lnSpc>
                <a:spcPct val="150000"/>
              </a:lnSpc>
              <a:buClr>
                <a:srgbClr val="0054A3"/>
              </a:buClr>
              <a:buFont typeface="Wingdings" panose="05000000000000000000" charset="0"/>
              <a:buChar char="p"/>
              <a:defRPr/>
            </a:pPr>
            <a:r>
              <a:rPr lang="zh-CN" altLang="en-US" sz="2400" b="1" dirty="0">
                <a:solidFill>
                  <a:srgbClr val="FF0000"/>
                </a:solidFill>
                <a:effectLst>
                  <a:outerShdw blurRad="38100" dist="38100" dir="2700000" algn="tl">
                    <a:srgbClr val="000000">
                      <a:alpha val="43137"/>
                    </a:srgbClr>
                  </a:outerShdw>
                </a:effectLst>
                <a:cs typeface="+mn-ea"/>
                <a:sym typeface="+mn-lt"/>
              </a:rPr>
              <a:t>节点</a:t>
            </a:r>
            <a:r>
              <a:rPr lang="zh-CN" altLang="en-US" sz="2400" dirty="0">
                <a:cs typeface="+mn-ea"/>
                <a:sym typeface="+mn-lt"/>
              </a:rPr>
              <a:t>是代表计算资源的物理元素，如计算机、外部设备等，在</a:t>
            </a:r>
            <a:r>
              <a:rPr lang="en-US" altLang="zh-CN" sz="2400" dirty="0">
                <a:cs typeface="+mn-ea"/>
                <a:sym typeface="+mn-lt"/>
              </a:rPr>
              <a:t>UML</a:t>
            </a:r>
            <a:r>
              <a:rPr lang="zh-CN" altLang="en-US" sz="2400" dirty="0">
                <a:cs typeface="+mn-ea"/>
                <a:sym typeface="+mn-lt"/>
              </a:rPr>
              <a:t>中用一个立方体表示，命名同样有两种方式，</a:t>
            </a:r>
            <a:r>
              <a:rPr lang="en-US" altLang="zh-CN" sz="2400" dirty="0">
                <a:cs typeface="+mn-ea"/>
                <a:sym typeface="+mn-lt"/>
              </a:rPr>
              <a:t>&lt;&lt;Device&gt;&gt;</a:t>
            </a:r>
            <a:r>
              <a:rPr lang="zh-CN" altLang="en-US" sz="2400" dirty="0">
                <a:cs typeface="+mn-ea"/>
                <a:sym typeface="+mn-lt"/>
              </a:rPr>
              <a:t>表示特定的设备类型。</a:t>
            </a:r>
          </a:p>
        </p:txBody>
      </p:sp>
      <p:sp>
        <p:nvSpPr>
          <p:cNvPr id="7" name="立方体 6"/>
          <p:cNvSpPr/>
          <p:nvPr/>
        </p:nvSpPr>
        <p:spPr>
          <a:xfrm>
            <a:off x="2710815" y="4424045"/>
            <a:ext cx="2435225" cy="1978025"/>
          </a:xfrm>
          <a:prstGeom prst="cube">
            <a:avLst>
              <a:gd name="adj" fmla="val 1155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zh-CN">
                <a:solidFill>
                  <a:schemeClr val="tx1"/>
                </a:solidFill>
                <a:latin typeface="Times New Roman" panose="02020603050405020304" charset="0"/>
                <a:cs typeface="Times New Roman" panose="02020603050405020304" charset="0"/>
              </a:rPr>
              <a:t>&lt;&lt;Device&gt;&gt;</a:t>
            </a:r>
          </a:p>
          <a:p>
            <a:pPr algn="ctr"/>
            <a:r>
              <a:rPr lang="en-US" altLang="zh-CN">
                <a:solidFill>
                  <a:schemeClr val="tx1"/>
                </a:solidFill>
                <a:latin typeface="Times New Roman" panose="02020603050405020304" charset="0"/>
                <a:cs typeface="Times New Roman" panose="02020603050405020304" charset="0"/>
              </a:rPr>
              <a:t>DBserver</a:t>
            </a:r>
          </a:p>
        </p:txBody>
      </p:sp>
      <p:sp>
        <p:nvSpPr>
          <p:cNvPr id="8" name="立方体 7"/>
          <p:cNvSpPr/>
          <p:nvPr>
            <p:custDataLst>
              <p:tags r:id="rId4"/>
            </p:custDataLst>
          </p:nvPr>
        </p:nvSpPr>
        <p:spPr>
          <a:xfrm>
            <a:off x="7353300" y="4424045"/>
            <a:ext cx="2435225" cy="1978025"/>
          </a:xfrm>
          <a:prstGeom prst="cube">
            <a:avLst>
              <a:gd name="adj" fmla="val 1155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zh-CN">
                <a:solidFill>
                  <a:schemeClr val="tx1"/>
                </a:solidFill>
                <a:latin typeface="Times New Roman" panose="02020603050405020304" charset="0"/>
                <a:cs typeface="Times New Roman" panose="02020603050405020304" charset="0"/>
              </a:rPr>
              <a:t>&lt;&lt;Router&gt;&gt;</a:t>
            </a:r>
          </a:p>
          <a:p>
            <a:pPr algn="ctr"/>
            <a:r>
              <a:rPr lang="en-US" altLang="zh-CN">
                <a:solidFill>
                  <a:schemeClr val="tx1"/>
                </a:solidFill>
                <a:latin typeface="Times New Roman" panose="02020603050405020304" charset="0"/>
                <a:cs typeface="Times New Roman" panose="02020603050405020304" charset="0"/>
              </a:rPr>
              <a:t>NewDevice</a:t>
            </a:r>
          </a:p>
        </p:txBody>
      </p:sp>
      <p:sp>
        <p:nvSpPr>
          <p:cNvPr id="4" name="文本框 3"/>
          <p:cNvSpPr txBox="1"/>
          <p:nvPr/>
        </p:nvSpPr>
        <p:spPr>
          <a:xfrm>
            <a:off x="2915285" y="6465570"/>
            <a:ext cx="1828800" cy="368300"/>
          </a:xfrm>
          <a:prstGeom prst="rect">
            <a:avLst/>
          </a:prstGeom>
          <a:noFill/>
        </p:spPr>
        <p:txBody>
          <a:bodyPr wrap="square" rtlCol="0">
            <a:spAutoFit/>
          </a:bodyPr>
          <a:lstStyle/>
          <a:p>
            <a:pPr algn="ctr"/>
            <a:r>
              <a:rPr lang="zh-CN" altLang="en-US"/>
              <a:t>节点的表示</a:t>
            </a:r>
          </a:p>
        </p:txBody>
      </p:sp>
      <p:sp>
        <p:nvSpPr>
          <p:cNvPr id="9" name="文本框 8"/>
          <p:cNvSpPr txBox="1"/>
          <p:nvPr>
            <p:custDataLst>
              <p:tags r:id="rId5"/>
            </p:custDataLst>
          </p:nvPr>
        </p:nvSpPr>
        <p:spPr>
          <a:xfrm>
            <a:off x="7560945" y="6465570"/>
            <a:ext cx="2019300" cy="368300"/>
          </a:xfrm>
          <a:prstGeom prst="rect">
            <a:avLst/>
          </a:prstGeom>
          <a:noFill/>
        </p:spPr>
        <p:txBody>
          <a:bodyPr wrap="square" rtlCol="0">
            <a:spAutoFit/>
          </a:bodyPr>
          <a:lstStyle/>
          <a:p>
            <a:pPr algn="ctr"/>
            <a:r>
              <a:rPr lang="zh-CN" altLang="en-US"/>
              <a:t>带有构造型的节点</a:t>
            </a:r>
          </a:p>
        </p:txBody>
      </p:sp>
      <p:grpSp>
        <p:nvGrpSpPr>
          <p:cNvPr id="10" name="组合 9"/>
          <p:cNvGrpSpPr/>
          <p:nvPr/>
        </p:nvGrpSpPr>
        <p:grpSpPr>
          <a:xfrm>
            <a:off x="791151" y="1739900"/>
            <a:ext cx="3713539" cy="460375"/>
            <a:chOff x="1589" y="2769"/>
            <a:chExt cx="5848" cy="725"/>
          </a:xfrm>
        </p:grpSpPr>
        <p:sp>
          <p:nvSpPr>
            <p:cNvPr id="16" name="矩形 15"/>
            <p:cNvSpPr/>
            <p:nvPr>
              <p:custDataLst>
                <p:tags r:id="rId6"/>
              </p:custDataLst>
            </p:nvPr>
          </p:nvSpPr>
          <p:spPr>
            <a:xfrm flipH="1">
              <a:off x="1589" y="2879"/>
              <a:ext cx="56" cy="496"/>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黑体" panose="02010609060101010101" pitchFamily="49" charset="-122"/>
              </a:endParaRPr>
            </a:p>
          </p:txBody>
        </p:sp>
        <p:sp>
          <p:nvSpPr>
            <p:cNvPr id="11" name="文本框 10"/>
            <p:cNvSpPr txBox="1"/>
            <p:nvPr>
              <p:custDataLst>
                <p:tags r:id="rId7"/>
              </p:custDataLst>
            </p:nvPr>
          </p:nvSpPr>
          <p:spPr>
            <a:xfrm>
              <a:off x="1645" y="2769"/>
              <a:ext cx="5792" cy="725"/>
            </a:xfrm>
            <a:prstGeom prst="rect">
              <a:avLst/>
            </a:prstGeom>
            <a:noFill/>
          </p:spPr>
          <p:txBody>
            <a:bodyPr wrap="square" rtlCol="0">
              <a:spAutoFit/>
            </a:bodyPr>
            <a:lstStyle/>
            <a:p>
              <a:r>
                <a:rPr lang="zh-CN" altLang="en-US" sz="2400" b="1" dirty="0">
                  <a:solidFill>
                    <a:srgbClr val="7F7F7F"/>
                  </a:solidFill>
                </a:rPr>
                <a:t>部署拓扑</a:t>
              </a:r>
            </a:p>
          </p:txBody>
        </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9"/>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9332595" y="0"/>
            <a:ext cx="11690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79802" y="189569"/>
            <a:ext cx="1701793" cy="402590"/>
          </a:xfrm>
          <a:prstGeom prst="rect">
            <a:avLst/>
          </a:prstGeom>
          <a:noFill/>
        </p:spPr>
        <p:txBody>
          <a:bodyPr wrap="square" lIns="0" tIns="48000" rIns="0" bIns="48000" rtlCol="0">
            <a:spAutoFit/>
          </a:bodyPr>
          <a:lstStyle/>
          <a:p>
            <a:pPr algn="ctr"/>
            <a:r>
              <a:rPr lang="en-US" altLang="zh-CN" sz="2000" b="1" dirty="0">
                <a:solidFill>
                  <a:schemeClr val="bg1"/>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35" name="TextBox 6"/>
          <p:cNvSpPr txBox="1"/>
          <p:nvPr>
            <p:custDataLst>
              <p:tags r:id="rId1"/>
            </p:custDataLst>
          </p:nvPr>
        </p:nvSpPr>
        <p:spPr>
          <a:xfrm>
            <a:off x="425450" y="1144905"/>
            <a:ext cx="6809105" cy="578485"/>
          </a:xfrm>
          <a:prstGeom prst="rect">
            <a:avLst/>
          </a:prstGeom>
          <a:noFill/>
        </p:spPr>
        <p:txBody>
          <a:bodyPr wrap="square" lIns="0" tIns="48000" rIns="0" bIns="48000" rtlCol="0">
            <a:noAutofit/>
          </a:bodyPr>
          <a:lstStyle/>
          <a:p>
            <a:r>
              <a:rPr lang="en-US" altLang="zh-CN" sz="2800" b="1" dirty="0">
                <a:solidFill>
                  <a:schemeClr val="tx1">
                    <a:lumMod val="65000"/>
                    <a:lumOff val="35000"/>
                  </a:schemeClr>
                </a:solidFill>
                <a:cs typeface="+mn-ea"/>
                <a:sym typeface="+mn-lt"/>
              </a:rPr>
              <a:t>4.4 </a:t>
            </a:r>
            <a:r>
              <a:rPr lang="zh-CN" altLang="en-US" sz="2800" b="1" dirty="0">
                <a:solidFill>
                  <a:schemeClr val="tx1">
                    <a:lumMod val="65000"/>
                    <a:lumOff val="35000"/>
                  </a:schemeClr>
                </a:solidFill>
                <a:cs typeface="+mn-ea"/>
                <a:sym typeface="+mn-lt"/>
              </a:rPr>
              <a:t>描述物理架构的机制</a:t>
            </a:r>
            <a:r>
              <a:rPr lang="en-US" altLang="zh-CN" sz="2800" b="1" dirty="0">
                <a:solidFill>
                  <a:schemeClr val="tx1">
                    <a:lumMod val="65000"/>
                    <a:lumOff val="35000"/>
                  </a:schemeClr>
                </a:solidFill>
                <a:cs typeface="+mn-ea"/>
                <a:sym typeface="+mn-lt"/>
              </a:rPr>
              <a:t>	</a:t>
            </a:r>
          </a:p>
        </p:txBody>
      </p:sp>
      <p:sp>
        <p:nvSpPr>
          <p:cNvPr id="6" name="文本框 5"/>
          <p:cNvSpPr txBox="1"/>
          <p:nvPr>
            <p:custDataLst>
              <p:tags r:id="rId2"/>
            </p:custDataLst>
          </p:nvPr>
        </p:nvSpPr>
        <p:spPr>
          <a:xfrm>
            <a:off x="-172720" y="1922780"/>
            <a:ext cx="11800840" cy="4545965"/>
          </a:xfrm>
          <a:prstGeom prst="rect">
            <a:avLst/>
          </a:prstGeom>
          <a:noFill/>
        </p:spPr>
        <p:txBody>
          <a:bodyPr wrap="square">
            <a:noAutofit/>
          </a:bodyPr>
          <a:lstStyle/>
          <a:p>
            <a:pPr marL="685800" lvl="2" indent="0">
              <a:lnSpc>
                <a:spcPct val="150000"/>
              </a:lnSpc>
              <a:buClr>
                <a:srgbClr val="0054A3"/>
              </a:buClr>
              <a:buFont typeface="Wingdings" panose="05000000000000000000" charset="0"/>
              <a:buNone/>
              <a:defRPr/>
            </a:pPr>
            <a:endParaRPr lang="zh-CN" altLang="en-US" sz="2200" dirty="0">
              <a:solidFill>
                <a:schemeClr val="tx1"/>
              </a:solidFill>
              <a:effectLst/>
              <a:latin typeface="+mn-ea"/>
              <a:cs typeface="+mn-ea"/>
              <a:sym typeface="+mn-lt"/>
            </a:endParaRPr>
          </a:p>
        </p:txBody>
      </p:sp>
      <p:sp>
        <p:nvSpPr>
          <p:cNvPr id="3" name="文本框 2"/>
          <p:cNvSpPr txBox="1"/>
          <p:nvPr>
            <p:custDataLst>
              <p:tags r:id="rId3"/>
            </p:custDataLst>
          </p:nvPr>
        </p:nvSpPr>
        <p:spPr>
          <a:xfrm>
            <a:off x="16510" y="2056130"/>
            <a:ext cx="11948795" cy="4546600"/>
          </a:xfrm>
          <a:prstGeom prst="rect">
            <a:avLst/>
          </a:prstGeom>
          <a:noFill/>
        </p:spPr>
        <p:txBody>
          <a:bodyPr wrap="square" lIns="90170" tIns="46990" rIns="90170" bIns="46990">
            <a:noAutofit/>
          </a:bodyPr>
          <a:lstStyle/>
          <a:p>
            <a:pPr marL="1028700" lvl="2" indent="-342900">
              <a:lnSpc>
                <a:spcPct val="150000"/>
              </a:lnSpc>
              <a:buClr>
                <a:srgbClr val="0054A3"/>
              </a:buClr>
              <a:buFont typeface="Wingdings" panose="05000000000000000000" charset="0"/>
              <a:buChar char="p"/>
              <a:defRPr/>
            </a:pPr>
            <a:r>
              <a:rPr lang="zh-CN" altLang="en-US" sz="2400" dirty="0">
                <a:cs typeface="+mn-ea"/>
                <a:sym typeface="+mn-lt"/>
              </a:rPr>
              <a:t>部署图中的节点分为处理机和设备，处理机是可以执行程序的硬件构件，包含进程、进程的优先级与调度方式等。设备是无计算能力的硬件构件，如调制解调器。</a:t>
            </a:r>
          </a:p>
        </p:txBody>
      </p:sp>
      <p:pic>
        <p:nvPicPr>
          <p:cNvPr id="4" name="图片 3" descr="图片22"/>
          <p:cNvPicPr>
            <a:picLocks noChangeAspect="1"/>
          </p:cNvPicPr>
          <p:nvPr/>
        </p:nvPicPr>
        <p:blipFill>
          <a:blip r:embed="rId10"/>
          <a:stretch>
            <a:fillRect/>
          </a:stretch>
        </p:blipFill>
        <p:spPr>
          <a:xfrm>
            <a:off x="4504690" y="3411855"/>
            <a:ext cx="7160895" cy="3081020"/>
          </a:xfrm>
          <a:prstGeom prst="rect">
            <a:avLst/>
          </a:prstGeom>
        </p:spPr>
      </p:pic>
      <p:sp>
        <p:nvSpPr>
          <p:cNvPr id="10" name="文本框 9"/>
          <p:cNvSpPr txBox="1"/>
          <p:nvPr>
            <p:custDataLst>
              <p:tags r:id="rId4"/>
            </p:custDataLst>
          </p:nvPr>
        </p:nvSpPr>
        <p:spPr>
          <a:xfrm>
            <a:off x="-1270" y="3259455"/>
            <a:ext cx="4349115" cy="2569210"/>
          </a:xfrm>
          <a:prstGeom prst="rect">
            <a:avLst/>
          </a:prstGeom>
          <a:noFill/>
        </p:spPr>
        <p:txBody>
          <a:bodyPr wrap="square" lIns="90170" tIns="46990" rIns="90170" bIns="46990">
            <a:noAutofit/>
          </a:bodyPr>
          <a:lstStyle/>
          <a:p>
            <a:pPr marL="1028700" lvl="2" indent="-342900">
              <a:lnSpc>
                <a:spcPct val="150000"/>
              </a:lnSpc>
              <a:buClr>
                <a:srgbClr val="0054A3"/>
              </a:buClr>
              <a:buFont typeface="Wingdings" panose="05000000000000000000" charset="0"/>
              <a:buChar char="p"/>
              <a:defRPr/>
            </a:pPr>
            <a:r>
              <a:rPr lang="zh-CN" altLang="en-US" sz="2400" dirty="0">
                <a:cs typeface="+mn-ea"/>
                <a:sym typeface="+mn-lt"/>
              </a:rPr>
              <a:t>节点内部可以表示对配置的包容关系，依赖关系用虚线箭头表示。</a:t>
            </a:r>
          </a:p>
        </p:txBody>
      </p:sp>
      <p:grpSp>
        <p:nvGrpSpPr>
          <p:cNvPr id="8" name="组合 7"/>
          <p:cNvGrpSpPr/>
          <p:nvPr/>
        </p:nvGrpSpPr>
        <p:grpSpPr>
          <a:xfrm>
            <a:off x="791151" y="1739900"/>
            <a:ext cx="3713539" cy="460375"/>
            <a:chOff x="1589" y="2769"/>
            <a:chExt cx="5848" cy="725"/>
          </a:xfrm>
        </p:grpSpPr>
        <p:sp>
          <p:nvSpPr>
            <p:cNvPr id="16" name="矩形 15"/>
            <p:cNvSpPr/>
            <p:nvPr>
              <p:custDataLst>
                <p:tags r:id="rId5"/>
              </p:custDataLst>
            </p:nvPr>
          </p:nvSpPr>
          <p:spPr>
            <a:xfrm flipH="1">
              <a:off x="1589" y="2879"/>
              <a:ext cx="56" cy="496"/>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黑体" panose="02010609060101010101" pitchFamily="49" charset="-122"/>
              </a:endParaRPr>
            </a:p>
          </p:txBody>
        </p:sp>
        <p:sp>
          <p:nvSpPr>
            <p:cNvPr id="9" name="文本框 8"/>
            <p:cNvSpPr txBox="1"/>
            <p:nvPr>
              <p:custDataLst>
                <p:tags r:id="rId6"/>
              </p:custDataLst>
            </p:nvPr>
          </p:nvSpPr>
          <p:spPr>
            <a:xfrm>
              <a:off x="1645" y="2769"/>
              <a:ext cx="5792" cy="725"/>
            </a:xfrm>
            <a:prstGeom prst="rect">
              <a:avLst/>
            </a:prstGeom>
            <a:noFill/>
          </p:spPr>
          <p:txBody>
            <a:bodyPr wrap="square" rtlCol="0">
              <a:spAutoFit/>
            </a:bodyPr>
            <a:lstStyle/>
            <a:p>
              <a:r>
                <a:rPr lang="zh-CN" altLang="en-US" sz="2400" b="1" dirty="0">
                  <a:solidFill>
                    <a:srgbClr val="7F7F7F"/>
                  </a:solidFill>
                  <a:sym typeface="+mn-ea"/>
                </a:rPr>
                <a:t>部署拓扑</a:t>
              </a:r>
              <a:endParaRPr lang="zh-CN" altLang="en-US" sz="2400" b="1" dirty="0">
                <a:solidFill>
                  <a:srgbClr val="7F7F7F"/>
                </a:solidFill>
              </a:endParaRPr>
            </a:p>
          </p:txBody>
        </p:sp>
      </p:grpSp>
      <p:sp>
        <p:nvSpPr>
          <p:cNvPr id="7" name="文本框 6"/>
          <p:cNvSpPr txBox="1"/>
          <p:nvPr/>
        </p:nvSpPr>
        <p:spPr>
          <a:xfrm>
            <a:off x="6929755" y="6500495"/>
            <a:ext cx="2310765" cy="368300"/>
          </a:xfrm>
          <a:prstGeom prst="rect">
            <a:avLst/>
          </a:prstGeom>
          <a:noFill/>
        </p:spPr>
        <p:txBody>
          <a:bodyPr wrap="square" rtlCol="0">
            <a:spAutoFit/>
          </a:bodyPr>
          <a:lstStyle/>
          <a:p>
            <a:pPr algn="ctr"/>
            <a:r>
              <a:rPr lang="zh-CN" altLang="en-US"/>
              <a:t>节点中的配置</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9"/>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9332595" y="0"/>
            <a:ext cx="11690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79802" y="189569"/>
            <a:ext cx="1701793" cy="402590"/>
          </a:xfrm>
          <a:prstGeom prst="rect">
            <a:avLst/>
          </a:prstGeom>
          <a:noFill/>
        </p:spPr>
        <p:txBody>
          <a:bodyPr wrap="square" lIns="0" tIns="48000" rIns="0" bIns="48000" rtlCol="0">
            <a:spAutoFit/>
          </a:bodyPr>
          <a:lstStyle/>
          <a:p>
            <a:pPr algn="ctr"/>
            <a:r>
              <a:rPr lang="en-US" altLang="zh-CN" sz="2000" b="1" dirty="0">
                <a:solidFill>
                  <a:schemeClr val="bg1"/>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35" name="TextBox 6"/>
          <p:cNvSpPr txBox="1"/>
          <p:nvPr>
            <p:custDataLst>
              <p:tags r:id="rId1"/>
            </p:custDataLst>
          </p:nvPr>
        </p:nvSpPr>
        <p:spPr>
          <a:xfrm>
            <a:off x="425450" y="1144905"/>
            <a:ext cx="6809105" cy="578485"/>
          </a:xfrm>
          <a:prstGeom prst="rect">
            <a:avLst/>
          </a:prstGeom>
          <a:noFill/>
        </p:spPr>
        <p:txBody>
          <a:bodyPr wrap="square" lIns="0" tIns="48000" rIns="0" bIns="48000" rtlCol="0">
            <a:noAutofit/>
          </a:bodyPr>
          <a:lstStyle/>
          <a:p>
            <a:r>
              <a:rPr lang="en-US" altLang="zh-CN" sz="2800" b="1" dirty="0">
                <a:solidFill>
                  <a:schemeClr val="tx1">
                    <a:lumMod val="65000"/>
                    <a:lumOff val="35000"/>
                  </a:schemeClr>
                </a:solidFill>
                <a:cs typeface="+mn-ea"/>
                <a:sym typeface="+mn-lt"/>
              </a:rPr>
              <a:t>4.4 </a:t>
            </a:r>
            <a:r>
              <a:rPr lang="zh-CN" altLang="en-US" sz="2800" b="1" dirty="0">
                <a:solidFill>
                  <a:schemeClr val="tx1">
                    <a:lumMod val="65000"/>
                    <a:lumOff val="35000"/>
                  </a:schemeClr>
                </a:solidFill>
                <a:cs typeface="+mn-ea"/>
                <a:sym typeface="+mn-lt"/>
              </a:rPr>
              <a:t>描述物理架构的机制</a:t>
            </a:r>
            <a:r>
              <a:rPr lang="en-US" altLang="zh-CN" sz="2800" b="1" dirty="0">
                <a:solidFill>
                  <a:schemeClr val="tx1">
                    <a:lumMod val="65000"/>
                    <a:lumOff val="35000"/>
                  </a:schemeClr>
                </a:solidFill>
                <a:cs typeface="+mn-ea"/>
                <a:sym typeface="+mn-lt"/>
              </a:rPr>
              <a:t>	</a:t>
            </a:r>
          </a:p>
        </p:txBody>
      </p:sp>
      <p:sp>
        <p:nvSpPr>
          <p:cNvPr id="6" name="文本框 5"/>
          <p:cNvSpPr txBox="1"/>
          <p:nvPr>
            <p:custDataLst>
              <p:tags r:id="rId2"/>
            </p:custDataLst>
          </p:nvPr>
        </p:nvSpPr>
        <p:spPr>
          <a:xfrm>
            <a:off x="-172720" y="1922780"/>
            <a:ext cx="11800840" cy="4545965"/>
          </a:xfrm>
          <a:prstGeom prst="rect">
            <a:avLst/>
          </a:prstGeom>
          <a:noFill/>
        </p:spPr>
        <p:txBody>
          <a:bodyPr wrap="square">
            <a:noAutofit/>
          </a:bodyPr>
          <a:lstStyle/>
          <a:p>
            <a:pPr marL="685800" lvl="2" indent="0">
              <a:lnSpc>
                <a:spcPct val="150000"/>
              </a:lnSpc>
              <a:buClr>
                <a:srgbClr val="0054A3"/>
              </a:buClr>
              <a:buFont typeface="Wingdings" panose="05000000000000000000" charset="0"/>
              <a:buNone/>
              <a:defRPr/>
            </a:pPr>
            <a:endParaRPr lang="zh-CN" altLang="en-US" sz="2200" dirty="0">
              <a:solidFill>
                <a:schemeClr val="tx1"/>
              </a:solidFill>
              <a:effectLst/>
              <a:latin typeface="+mn-ea"/>
              <a:cs typeface="+mn-ea"/>
              <a:sym typeface="+mn-lt"/>
            </a:endParaRPr>
          </a:p>
        </p:txBody>
      </p:sp>
      <p:sp>
        <p:nvSpPr>
          <p:cNvPr id="3" name="文本框 2"/>
          <p:cNvSpPr txBox="1"/>
          <p:nvPr>
            <p:custDataLst>
              <p:tags r:id="rId3"/>
            </p:custDataLst>
          </p:nvPr>
        </p:nvSpPr>
        <p:spPr>
          <a:xfrm>
            <a:off x="16510" y="2170430"/>
            <a:ext cx="7218045" cy="4139565"/>
          </a:xfrm>
          <a:prstGeom prst="rect">
            <a:avLst/>
          </a:prstGeom>
          <a:noFill/>
        </p:spPr>
        <p:txBody>
          <a:bodyPr wrap="square" lIns="90170" tIns="46990" rIns="90170" bIns="46990">
            <a:noAutofit/>
          </a:bodyPr>
          <a:lstStyle/>
          <a:p>
            <a:pPr marL="1028700" lvl="2" indent="-342900">
              <a:lnSpc>
                <a:spcPct val="150000"/>
              </a:lnSpc>
              <a:buClr>
                <a:srgbClr val="0054A3"/>
              </a:buClr>
              <a:buFont typeface="Wingdings" panose="05000000000000000000" charset="0"/>
              <a:buChar char="p"/>
              <a:defRPr/>
            </a:pPr>
            <a:r>
              <a:rPr lang="zh-CN" altLang="en-US" sz="2400" dirty="0">
                <a:cs typeface="+mn-ea"/>
                <a:sym typeface="+mn-lt"/>
              </a:rPr>
              <a:t>节点之间、节点和构件之间的联系包括</a:t>
            </a:r>
            <a:r>
              <a:rPr lang="zh-CN" altLang="en-US" sz="2400" dirty="0">
                <a:solidFill>
                  <a:schemeClr val="tx1"/>
                </a:solidFill>
                <a:cs typeface="+mn-ea"/>
                <a:sym typeface="+mn-lt"/>
              </a:rPr>
              <a:t>通信关联</a:t>
            </a:r>
            <a:r>
              <a:rPr lang="zh-CN" altLang="en-US" sz="2400" dirty="0">
                <a:cs typeface="+mn-ea"/>
                <a:sym typeface="+mn-lt"/>
              </a:rPr>
              <a:t>和依赖关联等。</a:t>
            </a:r>
            <a:r>
              <a:rPr lang="en-US" altLang="zh-CN" sz="2400" dirty="0">
                <a:cs typeface="+mn-ea"/>
                <a:sym typeface="+mn-lt"/>
              </a:rPr>
              <a:t>UML</a:t>
            </a:r>
            <a:r>
              <a:rPr lang="zh-CN" altLang="en-US" sz="2400" dirty="0">
                <a:cs typeface="+mn-ea"/>
                <a:sym typeface="+mn-lt"/>
              </a:rPr>
              <a:t>中部署图的关联关系使用</a:t>
            </a:r>
            <a:r>
              <a:rPr lang="zh-CN" altLang="en-US" sz="2400" b="1" dirty="0">
                <a:solidFill>
                  <a:srgbClr val="FF0000"/>
                </a:solidFill>
                <a:effectLst>
                  <a:outerShdw blurRad="38100" dist="38100" dir="2700000" algn="tl">
                    <a:srgbClr val="000000">
                      <a:alpha val="43137"/>
                    </a:srgbClr>
                  </a:outerShdw>
                </a:effectLst>
                <a:cs typeface="+mn-ea"/>
                <a:sym typeface="+mn-lt"/>
              </a:rPr>
              <a:t>一条实线</a:t>
            </a:r>
            <a:r>
              <a:rPr lang="zh-CN" altLang="en-US" sz="2400" dirty="0">
                <a:cs typeface="+mn-ea"/>
                <a:sym typeface="+mn-lt"/>
              </a:rPr>
              <a:t>。关联关系一般不使用名称而使用构造型，如</a:t>
            </a:r>
            <a:r>
              <a:rPr lang="en-US" altLang="zh-CN" sz="2400" dirty="0">
                <a:cs typeface="+mn-ea"/>
                <a:sym typeface="+mn-lt"/>
              </a:rPr>
              <a:t>&lt;&lt;Ethernet&gt;&gt;</a:t>
            </a:r>
            <a:r>
              <a:rPr lang="zh-CN" altLang="en-US" sz="2400" dirty="0">
                <a:cs typeface="+mn-ea"/>
                <a:sym typeface="+mn-lt"/>
              </a:rPr>
              <a:t>、</a:t>
            </a:r>
            <a:r>
              <a:rPr lang="en-US" altLang="zh-CN" sz="2400" dirty="0">
                <a:cs typeface="+mn-ea"/>
                <a:sym typeface="+mn-lt"/>
              </a:rPr>
              <a:t>&lt;&lt;TCP&gt;&gt;</a:t>
            </a:r>
            <a:r>
              <a:rPr lang="zh-CN" altLang="en-US" sz="2400" dirty="0">
                <a:cs typeface="+mn-ea"/>
                <a:sym typeface="+mn-lt"/>
              </a:rPr>
              <a:t>等。</a:t>
            </a:r>
          </a:p>
        </p:txBody>
      </p:sp>
      <p:pic>
        <p:nvPicPr>
          <p:cNvPr id="7" name="图片 6" descr="图片23"/>
          <p:cNvPicPr>
            <a:picLocks noChangeAspect="1"/>
          </p:cNvPicPr>
          <p:nvPr/>
        </p:nvPicPr>
        <p:blipFill>
          <a:blip r:embed="rId10"/>
          <a:stretch>
            <a:fillRect/>
          </a:stretch>
        </p:blipFill>
        <p:spPr>
          <a:xfrm>
            <a:off x="7548245" y="1546225"/>
            <a:ext cx="4156710" cy="4498340"/>
          </a:xfrm>
          <a:prstGeom prst="rect">
            <a:avLst/>
          </a:prstGeom>
        </p:spPr>
      </p:pic>
      <p:sp>
        <p:nvSpPr>
          <p:cNvPr id="4" name="文本框 3"/>
          <p:cNvSpPr txBox="1"/>
          <p:nvPr>
            <p:custDataLst>
              <p:tags r:id="rId4"/>
            </p:custDataLst>
          </p:nvPr>
        </p:nvSpPr>
        <p:spPr>
          <a:xfrm>
            <a:off x="8495665" y="6292215"/>
            <a:ext cx="2286000" cy="368300"/>
          </a:xfrm>
          <a:prstGeom prst="rect">
            <a:avLst/>
          </a:prstGeom>
          <a:noFill/>
        </p:spPr>
        <p:txBody>
          <a:bodyPr wrap="square" rtlCol="0">
            <a:spAutoFit/>
          </a:bodyPr>
          <a:lstStyle/>
          <a:p>
            <a:pPr algn="ctr"/>
            <a:r>
              <a:rPr lang="zh-CN" altLang="en-US"/>
              <a:t>节点和节点间的连接</a:t>
            </a:r>
          </a:p>
        </p:txBody>
      </p:sp>
      <p:grpSp>
        <p:nvGrpSpPr>
          <p:cNvPr id="8" name="组合 7"/>
          <p:cNvGrpSpPr/>
          <p:nvPr/>
        </p:nvGrpSpPr>
        <p:grpSpPr>
          <a:xfrm>
            <a:off x="791151" y="1739900"/>
            <a:ext cx="3713539" cy="460375"/>
            <a:chOff x="1589" y="2769"/>
            <a:chExt cx="5848" cy="725"/>
          </a:xfrm>
        </p:grpSpPr>
        <p:sp>
          <p:nvSpPr>
            <p:cNvPr id="16" name="矩形 15"/>
            <p:cNvSpPr/>
            <p:nvPr>
              <p:custDataLst>
                <p:tags r:id="rId5"/>
              </p:custDataLst>
            </p:nvPr>
          </p:nvSpPr>
          <p:spPr>
            <a:xfrm flipH="1">
              <a:off x="1589" y="2879"/>
              <a:ext cx="56" cy="496"/>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黑体" panose="02010609060101010101" pitchFamily="49" charset="-122"/>
              </a:endParaRPr>
            </a:p>
          </p:txBody>
        </p:sp>
        <p:sp>
          <p:nvSpPr>
            <p:cNvPr id="9" name="文本框 8"/>
            <p:cNvSpPr txBox="1"/>
            <p:nvPr>
              <p:custDataLst>
                <p:tags r:id="rId6"/>
              </p:custDataLst>
            </p:nvPr>
          </p:nvSpPr>
          <p:spPr>
            <a:xfrm>
              <a:off x="1645" y="2769"/>
              <a:ext cx="5792" cy="725"/>
            </a:xfrm>
            <a:prstGeom prst="rect">
              <a:avLst/>
            </a:prstGeom>
            <a:noFill/>
          </p:spPr>
          <p:txBody>
            <a:bodyPr wrap="square" rtlCol="0">
              <a:spAutoFit/>
            </a:bodyPr>
            <a:lstStyle/>
            <a:p>
              <a:r>
                <a:rPr lang="zh-CN" altLang="en-US" sz="2400" b="1" dirty="0">
                  <a:solidFill>
                    <a:srgbClr val="7F7F7F"/>
                  </a:solidFill>
                  <a:sym typeface="+mn-ea"/>
                </a:rPr>
                <a:t>部署拓扑</a:t>
              </a:r>
              <a:endParaRPr lang="zh-CN" altLang="en-US" sz="2400" b="1" dirty="0">
                <a:solidFill>
                  <a:srgbClr val="7F7F7F"/>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7"/>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solidFill>
                  <a:schemeClr val="tx1"/>
                </a:solidFill>
                <a:cs typeface="+mn-ea"/>
                <a:sym typeface="+mn-lt"/>
              </a:rPr>
              <a:t>面向对象的软件工程</a:t>
            </a:r>
          </a:p>
        </p:txBody>
      </p:sp>
      <p:sp>
        <p:nvSpPr>
          <p:cNvPr id="19" name="矩形 18"/>
          <p:cNvSpPr/>
          <p:nvPr/>
        </p:nvSpPr>
        <p:spPr>
          <a:xfrm>
            <a:off x="4058544" y="-1"/>
            <a:ext cx="1348118"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基本概念</a:t>
            </a: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17572" y="189569"/>
            <a:ext cx="1701793" cy="402590"/>
          </a:xfrm>
          <a:prstGeom prst="rect">
            <a:avLst/>
          </a:prstGeom>
          <a:noFill/>
        </p:spPr>
        <p:txBody>
          <a:bodyPr wrap="square" lIns="0" tIns="48000" rIns="0" bIns="48000" rtlCol="0">
            <a:spAutoFit/>
          </a:bodyPr>
          <a:lstStyle/>
          <a:p>
            <a:pPr algn="ctr"/>
            <a:r>
              <a:rPr lang="en-US" altLang="zh-CN" sz="2000" b="1" dirty="0">
                <a:solidFill>
                  <a:schemeClr val="bg1">
                    <a:lumMod val="50000"/>
                  </a:schemeClr>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8" name="TextBox 6"/>
          <p:cNvSpPr txBox="1"/>
          <p:nvPr>
            <p:custDataLst>
              <p:tags r:id="rId1"/>
            </p:custDataLst>
          </p:nvPr>
        </p:nvSpPr>
        <p:spPr>
          <a:xfrm>
            <a:off x="425449" y="1145141"/>
            <a:ext cx="6304959" cy="525780"/>
          </a:xfrm>
          <a:prstGeom prst="rect">
            <a:avLst/>
          </a:prstGeom>
          <a:noFill/>
        </p:spPr>
        <p:txBody>
          <a:bodyPr wrap="square" lIns="0" tIns="48000" rIns="0" bIns="48000" rtlCol="0">
            <a:spAutoFit/>
          </a:bodyPr>
          <a:lstStyle/>
          <a:p>
            <a:r>
              <a:rPr lang="en-US" sz="2800" b="1" dirty="0">
                <a:solidFill>
                  <a:schemeClr val="tx1">
                    <a:lumMod val="65000"/>
                    <a:lumOff val="35000"/>
                  </a:schemeClr>
                </a:solidFill>
                <a:cs typeface="+mn-ea"/>
                <a:sym typeface="+mn-lt"/>
              </a:rPr>
              <a:t>1.2 </a:t>
            </a:r>
            <a:r>
              <a:rPr lang="zh-CN" altLang="en-US" sz="2800" b="1" dirty="0">
                <a:solidFill>
                  <a:schemeClr val="tx1">
                    <a:lumMod val="65000"/>
                    <a:lumOff val="35000"/>
                  </a:schemeClr>
                </a:solidFill>
                <a:cs typeface="+mn-ea"/>
                <a:sym typeface="+mn-lt"/>
              </a:rPr>
              <a:t>面向对象</a:t>
            </a:r>
          </a:p>
        </p:txBody>
      </p:sp>
      <p:sp>
        <p:nvSpPr>
          <p:cNvPr id="9" name="文本框 8"/>
          <p:cNvSpPr txBox="1"/>
          <p:nvPr>
            <p:custDataLst>
              <p:tags r:id="rId2"/>
            </p:custDataLst>
          </p:nvPr>
        </p:nvSpPr>
        <p:spPr>
          <a:xfrm>
            <a:off x="356870" y="2149475"/>
            <a:ext cx="5858510" cy="4175760"/>
          </a:xfrm>
          <a:prstGeom prst="rect">
            <a:avLst/>
          </a:prstGeom>
          <a:noFill/>
        </p:spPr>
        <p:txBody>
          <a:bodyPr wrap="square">
            <a:noAutofit/>
          </a:bodyPr>
          <a:lstStyle/>
          <a:p>
            <a:pPr marL="971550" lvl="2" indent="-285750">
              <a:lnSpc>
                <a:spcPct val="150000"/>
              </a:lnSpc>
              <a:buClr>
                <a:srgbClr val="0054A3"/>
              </a:buClr>
              <a:buFont typeface="Wingdings" panose="05000000000000000000" charset="0"/>
              <a:buChar char="p"/>
              <a:defRPr/>
            </a:pPr>
            <a:r>
              <a:rPr lang="zh-CN" altLang="en-US" sz="2400" dirty="0">
                <a:cs typeface="+mn-ea"/>
                <a:sym typeface="+mn-lt"/>
              </a:rPr>
              <a:t>在面向对象的思想中，通常用属性（</a:t>
            </a:r>
            <a:r>
              <a:rPr lang="en-US" altLang="zh-CN" sz="2400" dirty="0">
                <a:cs typeface="+mn-ea"/>
                <a:sym typeface="+mn-lt"/>
              </a:rPr>
              <a:t>Attribute</a:t>
            </a:r>
            <a:r>
              <a:rPr lang="zh-CN" altLang="en-US" sz="2400" dirty="0">
                <a:cs typeface="+mn-ea"/>
                <a:sym typeface="+mn-lt"/>
              </a:rPr>
              <a:t>）来描述对象的特征，它用于保持对象的状态信息。</a:t>
            </a:r>
          </a:p>
          <a:p>
            <a:pPr marL="971550" lvl="2" indent="-285750">
              <a:lnSpc>
                <a:spcPct val="150000"/>
              </a:lnSpc>
              <a:buClr>
                <a:srgbClr val="0054A3"/>
              </a:buClr>
              <a:buFont typeface="Wingdings" panose="05000000000000000000" charset="0"/>
              <a:buChar char="p"/>
              <a:defRPr/>
            </a:pPr>
            <a:r>
              <a:rPr lang="zh-CN" altLang="en-US" sz="2400" dirty="0">
                <a:cs typeface="+mn-ea"/>
                <a:sym typeface="+mn-lt"/>
              </a:rPr>
              <a:t>属性可以是一个简单的布尔型变量，也可以是一个复杂的结构，甚至包含多个其他类对象。</a:t>
            </a:r>
          </a:p>
        </p:txBody>
      </p:sp>
      <p:sp>
        <p:nvSpPr>
          <p:cNvPr id="3" name="矩形 2"/>
          <p:cNvSpPr/>
          <p:nvPr/>
        </p:nvSpPr>
        <p:spPr>
          <a:xfrm>
            <a:off x="7555230" y="1996440"/>
            <a:ext cx="3935095" cy="3572510"/>
          </a:xfrm>
          <a:prstGeom prst="rect">
            <a:avLst/>
          </a:prstGeom>
          <a:ln w="15875">
            <a:solidFill>
              <a:schemeClr val="tx1"/>
            </a:solidFill>
          </a:ln>
          <a:extLst>
            <a:ext uri="{909E8E84-426E-40DD-AFC4-6F175D3DCCD1}">
              <a14:hiddenFill xmlns:a14="http://schemas.microsoft.com/office/drawing/2010/main">
                <a:solidFill>
                  <a:schemeClr val="accen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l"/>
            <a:r>
              <a:rPr lang="zh-CN" altLang="en-US">
                <a:solidFill>
                  <a:schemeClr val="tx1"/>
                </a:solidFill>
                <a:uFillTx/>
                <a:latin typeface="Times New Roman" panose="02020603050405020304" charset="0"/>
              </a:rPr>
              <a:t>类</a:t>
            </a:r>
            <a:r>
              <a:rPr lang="en-US" altLang="zh-CN">
                <a:solidFill>
                  <a:schemeClr val="tx1"/>
                </a:solidFill>
                <a:uFillTx/>
                <a:latin typeface="Times New Roman" panose="02020603050405020304" charset="0"/>
              </a:rPr>
              <a:t>Triangle</a:t>
            </a:r>
          </a:p>
          <a:p>
            <a:pPr algn="l"/>
            <a:endParaRPr lang="en-US" altLang="zh-CN">
              <a:solidFill>
                <a:schemeClr val="tx1"/>
              </a:solidFill>
              <a:uFillTx/>
              <a:latin typeface="Times New Roman" panose="02020603050405020304" charset="0"/>
            </a:endParaRPr>
          </a:p>
          <a:p>
            <a:pPr algn="l"/>
            <a:r>
              <a:rPr lang="zh-CN" altLang="en-US">
                <a:solidFill>
                  <a:schemeClr val="tx1"/>
                </a:solidFill>
                <a:uFillTx/>
                <a:latin typeface="Times New Roman" panose="02020603050405020304" charset="0"/>
              </a:rPr>
              <a:t>属性：</a:t>
            </a:r>
          </a:p>
          <a:p>
            <a:pPr indent="457200" algn="l"/>
            <a:r>
              <a:rPr lang="en-US" altLang="zh-CN">
                <a:solidFill>
                  <a:schemeClr val="tx1"/>
                </a:solidFill>
                <a:uFillTx/>
                <a:latin typeface="Times New Roman" panose="02020603050405020304" charset="0"/>
              </a:rPr>
              <a:t>pointOne</a:t>
            </a:r>
            <a:r>
              <a:rPr lang="zh-CN" altLang="en-US">
                <a:solidFill>
                  <a:schemeClr val="tx1"/>
                </a:solidFill>
                <a:uFillTx/>
                <a:latin typeface="Times New Roman" panose="02020603050405020304" charset="0"/>
              </a:rPr>
              <a:t>：</a:t>
            </a:r>
            <a:r>
              <a:rPr lang="en-US" altLang="zh-CN">
                <a:solidFill>
                  <a:schemeClr val="tx1"/>
                </a:solidFill>
                <a:uFillTx/>
                <a:latin typeface="Times New Roman" panose="02020603050405020304" charset="0"/>
              </a:rPr>
              <a:t>Point</a:t>
            </a:r>
          </a:p>
          <a:p>
            <a:pPr indent="457200" algn="l"/>
            <a:r>
              <a:rPr lang="en-US" altLang="zh-CN">
                <a:solidFill>
                  <a:schemeClr val="tx1"/>
                </a:solidFill>
                <a:uFillTx/>
                <a:latin typeface="Times New Roman" panose="02020603050405020304" charset="0"/>
              </a:rPr>
              <a:t>pointTwo</a:t>
            </a:r>
            <a:r>
              <a:rPr lang="zh-CN" altLang="en-US">
                <a:solidFill>
                  <a:schemeClr val="tx1"/>
                </a:solidFill>
                <a:uFillTx/>
                <a:latin typeface="Times New Roman" panose="02020603050405020304" charset="0"/>
              </a:rPr>
              <a:t>：</a:t>
            </a:r>
            <a:r>
              <a:rPr lang="en-US" altLang="zh-CN">
                <a:solidFill>
                  <a:schemeClr val="tx1"/>
                </a:solidFill>
                <a:uFillTx/>
                <a:latin typeface="Times New Roman" panose="02020603050405020304" charset="0"/>
              </a:rPr>
              <a:t>Point</a:t>
            </a:r>
          </a:p>
          <a:p>
            <a:pPr indent="457200" algn="l"/>
            <a:r>
              <a:rPr lang="en-US" altLang="zh-CN">
                <a:solidFill>
                  <a:schemeClr val="tx1"/>
                </a:solidFill>
                <a:uFillTx/>
                <a:latin typeface="Times New Roman" panose="02020603050405020304" charset="0"/>
              </a:rPr>
              <a:t>pointThree</a:t>
            </a:r>
            <a:r>
              <a:rPr lang="zh-CN" altLang="en-US">
                <a:solidFill>
                  <a:schemeClr val="tx1"/>
                </a:solidFill>
                <a:uFillTx/>
                <a:latin typeface="Times New Roman" panose="02020603050405020304" charset="0"/>
              </a:rPr>
              <a:t>：</a:t>
            </a:r>
            <a:r>
              <a:rPr lang="en-US" altLang="zh-CN">
                <a:solidFill>
                  <a:schemeClr val="tx1"/>
                </a:solidFill>
                <a:uFillTx/>
                <a:latin typeface="Times New Roman" panose="02020603050405020304" charset="0"/>
              </a:rPr>
              <a:t>Point</a:t>
            </a:r>
          </a:p>
          <a:p>
            <a:pPr indent="457200" algn="l"/>
            <a:r>
              <a:rPr lang="en-US" altLang="zh-CN">
                <a:solidFill>
                  <a:schemeClr val="tx1"/>
                </a:solidFill>
                <a:uFillTx/>
                <a:latin typeface="Times New Roman" panose="02020603050405020304" charset="0"/>
              </a:rPr>
              <a:t>perimeter</a:t>
            </a:r>
            <a:r>
              <a:rPr lang="zh-CN" altLang="en-US">
                <a:solidFill>
                  <a:schemeClr val="tx1"/>
                </a:solidFill>
                <a:uFillTx/>
                <a:latin typeface="Times New Roman" panose="02020603050405020304" charset="0"/>
              </a:rPr>
              <a:t>：</a:t>
            </a:r>
            <a:r>
              <a:rPr lang="en-US" altLang="zh-CN">
                <a:solidFill>
                  <a:schemeClr val="tx1"/>
                </a:solidFill>
                <a:uFillTx/>
                <a:latin typeface="Times New Roman" panose="02020603050405020304" charset="0"/>
              </a:rPr>
              <a:t>Float</a:t>
            </a:r>
          </a:p>
          <a:p>
            <a:pPr indent="457200" algn="l"/>
            <a:r>
              <a:rPr lang="en-US" altLang="zh-CN">
                <a:solidFill>
                  <a:schemeClr val="tx1"/>
                </a:solidFill>
                <a:uFillTx/>
                <a:latin typeface="Times New Roman" panose="02020603050405020304" charset="0"/>
              </a:rPr>
              <a:t>area</a:t>
            </a:r>
            <a:r>
              <a:rPr lang="zh-CN" altLang="en-US">
                <a:solidFill>
                  <a:schemeClr val="tx1"/>
                </a:solidFill>
                <a:uFillTx/>
                <a:latin typeface="Times New Roman" panose="02020603050405020304" charset="0"/>
              </a:rPr>
              <a:t>：</a:t>
            </a:r>
            <a:r>
              <a:rPr lang="en-US" altLang="zh-CN">
                <a:solidFill>
                  <a:schemeClr val="tx1"/>
                </a:solidFill>
                <a:uFillTx/>
                <a:latin typeface="Times New Roman" panose="02020603050405020304" charset="0"/>
              </a:rPr>
              <a:t>Float</a:t>
            </a:r>
          </a:p>
          <a:p>
            <a:pPr indent="457200" algn="l"/>
            <a:endParaRPr lang="en-US" altLang="zh-CN">
              <a:solidFill>
                <a:schemeClr val="tx1"/>
              </a:solidFill>
              <a:uFillTx/>
              <a:latin typeface="Times New Roman" panose="02020603050405020304" charset="0"/>
            </a:endParaRPr>
          </a:p>
          <a:p>
            <a:pPr algn="l"/>
            <a:r>
              <a:rPr lang="zh-CN" altLang="en-US">
                <a:solidFill>
                  <a:schemeClr val="tx1"/>
                </a:solidFill>
                <a:uFillTx/>
                <a:latin typeface="Times New Roman" panose="02020603050405020304" charset="0"/>
              </a:rPr>
              <a:t>操作：</a:t>
            </a:r>
          </a:p>
          <a:p>
            <a:pPr indent="457200" algn="l"/>
            <a:r>
              <a:rPr lang="en-US" altLang="zh-CN">
                <a:solidFill>
                  <a:schemeClr val="tx1"/>
                </a:solidFill>
                <a:uFillTx/>
                <a:latin typeface="Times New Roman" panose="02020603050405020304" charset="0"/>
              </a:rPr>
              <a:t>getPerimeter()</a:t>
            </a:r>
            <a:r>
              <a:rPr lang="zh-CN" altLang="en-US">
                <a:solidFill>
                  <a:schemeClr val="tx1"/>
                </a:solidFill>
                <a:uFillTx/>
                <a:latin typeface="Times New Roman" panose="02020603050405020304" charset="0"/>
              </a:rPr>
              <a:t>：返回三角形周长</a:t>
            </a:r>
          </a:p>
          <a:p>
            <a:pPr indent="457200" algn="l"/>
            <a:r>
              <a:rPr lang="en-US" altLang="zh-CN">
                <a:solidFill>
                  <a:schemeClr val="tx1"/>
                </a:solidFill>
                <a:uFillTx/>
                <a:latin typeface="Times New Roman" panose="02020603050405020304" charset="0"/>
              </a:rPr>
              <a:t>getArea()</a:t>
            </a:r>
            <a:r>
              <a:rPr lang="zh-CN" altLang="en-US">
                <a:solidFill>
                  <a:schemeClr val="tx1"/>
                </a:solidFill>
                <a:uFillTx/>
                <a:latin typeface="Times New Roman" panose="02020603050405020304" charset="0"/>
              </a:rPr>
              <a:t>：返回三角形面积</a:t>
            </a:r>
            <a:endParaRPr lang="en-US" altLang="zh-CN">
              <a:solidFill>
                <a:schemeClr val="tx1"/>
              </a:solidFill>
            </a:endParaRPr>
          </a:p>
        </p:txBody>
      </p:sp>
      <p:grpSp>
        <p:nvGrpSpPr>
          <p:cNvPr id="6" name="组合 5"/>
          <p:cNvGrpSpPr/>
          <p:nvPr/>
        </p:nvGrpSpPr>
        <p:grpSpPr>
          <a:xfrm>
            <a:off x="1008956" y="1758315"/>
            <a:ext cx="3713539" cy="460375"/>
            <a:chOff x="1589" y="2769"/>
            <a:chExt cx="5848" cy="725"/>
          </a:xfrm>
        </p:grpSpPr>
        <p:sp>
          <p:nvSpPr>
            <p:cNvPr id="16" name="矩形 15"/>
            <p:cNvSpPr/>
            <p:nvPr>
              <p:custDataLst>
                <p:tags r:id="rId3"/>
              </p:custDataLst>
            </p:nvPr>
          </p:nvSpPr>
          <p:spPr>
            <a:xfrm flipH="1">
              <a:off x="1589" y="2879"/>
              <a:ext cx="56" cy="496"/>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黑体" panose="02010609060101010101" pitchFamily="49" charset="-122"/>
              </a:endParaRPr>
            </a:p>
          </p:txBody>
        </p:sp>
        <p:sp>
          <p:nvSpPr>
            <p:cNvPr id="4" name="文本框 3"/>
            <p:cNvSpPr txBox="1"/>
            <p:nvPr>
              <p:custDataLst>
                <p:tags r:id="rId4"/>
              </p:custDataLst>
            </p:nvPr>
          </p:nvSpPr>
          <p:spPr>
            <a:xfrm>
              <a:off x="1645" y="2769"/>
              <a:ext cx="5792" cy="725"/>
            </a:xfrm>
            <a:prstGeom prst="rect">
              <a:avLst/>
            </a:prstGeom>
            <a:noFill/>
          </p:spPr>
          <p:txBody>
            <a:bodyPr wrap="square" rtlCol="0">
              <a:spAutoFit/>
            </a:bodyPr>
            <a:lstStyle/>
            <a:p>
              <a:r>
                <a:rPr lang="zh-CN" altLang="en-US" sz="2400" b="1" dirty="0">
                  <a:solidFill>
                    <a:srgbClr val="848484"/>
                  </a:solidFill>
                </a:rPr>
                <a:t>属性</a:t>
              </a:r>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9"/>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9332595" y="0"/>
            <a:ext cx="11690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79802" y="189569"/>
            <a:ext cx="1701793" cy="402590"/>
          </a:xfrm>
          <a:prstGeom prst="rect">
            <a:avLst/>
          </a:prstGeom>
          <a:noFill/>
        </p:spPr>
        <p:txBody>
          <a:bodyPr wrap="square" lIns="0" tIns="48000" rIns="0" bIns="48000" rtlCol="0">
            <a:spAutoFit/>
          </a:bodyPr>
          <a:lstStyle/>
          <a:p>
            <a:pPr algn="ctr"/>
            <a:r>
              <a:rPr lang="en-US" altLang="zh-CN" sz="2000" b="1" dirty="0">
                <a:solidFill>
                  <a:schemeClr val="bg1"/>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35" name="TextBox 6"/>
          <p:cNvSpPr txBox="1"/>
          <p:nvPr>
            <p:custDataLst>
              <p:tags r:id="rId1"/>
            </p:custDataLst>
          </p:nvPr>
        </p:nvSpPr>
        <p:spPr>
          <a:xfrm>
            <a:off x="425450" y="1144905"/>
            <a:ext cx="6809105" cy="578485"/>
          </a:xfrm>
          <a:prstGeom prst="rect">
            <a:avLst/>
          </a:prstGeom>
          <a:noFill/>
        </p:spPr>
        <p:txBody>
          <a:bodyPr wrap="square" lIns="0" tIns="48000" rIns="0" bIns="48000" rtlCol="0">
            <a:noAutofit/>
          </a:bodyPr>
          <a:lstStyle/>
          <a:p>
            <a:r>
              <a:rPr lang="en-US" altLang="zh-CN" sz="2800" b="1" dirty="0">
                <a:solidFill>
                  <a:schemeClr val="tx1">
                    <a:lumMod val="65000"/>
                    <a:lumOff val="35000"/>
                  </a:schemeClr>
                </a:solidFill>
                <a:cs typeface="+mn-ea"/>
                <a:sym typeface="+mn-lt"/>
              </a:rPr>
              <a:t>4.4 </a:t>
            </a:r>
            <a:r>
              <a:rPr lang="zh-CN" altLang="en-US" sz="2800" b="1" dirty="0">
                <a:solidFill>
                  <a:schemeClr val="tx1">
                    <a:lumMod val="65000"/>
                    <a:lumOff val="35000"/>
                  </a:schemeClr>
                </a:solidFill>
                <a:cs typeface="+mn-ea"/>
                <a:sym typeface="+mn-lt"/>
              </a:rPr>
              <a:t>描述物理架构的机制</a:t>
            </a:r>
            <a:r>
              <a:rPr lang="en-US" altLang="zh-CN" sz="2800" b="1" dirty="0">
                <a:solidFill>
                  <a:schemeClr val="tx1">
                    <a:lumMod val="65000"/>
                    <a:lumOff val="35000"/>
                  </a:schemeClr>
                </a:solidFill>
                <a:cs typeface="+mn-ea"/>
                <a:sym typeface="+mn-lt"/>
              </a:rPr>
              <a:t>	</a:t>
            </a:r>
          </a:p>
        </p:txBody>
      </p:sp>
      <p:sp>
        <p:nvSpPr>
          <p:cNvPr id="6" name="文本框 5"/>
          <p:cNvSpPr txBox="1"/>
          <p:nvPr>
            <p:custDataLst>
              <p:tags r:id="rId2"/>
            </p:custDataLst>
          </p:nvPr>
        </p:nvSpPr>
        <p:spPr>
          <a:xfrm>
            <a:off x="-172720" y="1922780"/>
            <a:ext cx="11800840" cy="4545965"/>
          </a:xfrm>
          <a:prstGeom prst="rect">
            <a:avLst/>
          </a:prstGeom>
          <a:noFill/>
        </p:spPr>
        <p:txBody>
          <a:bodyPr wrap="square">
            <a:noAutofit/>
          </a:bodyPr>
          <a:lstStyle/>
          <a:p>
            <a:pPr marL="685800" lvl="2" indent="0">
              <a:lnSpc>
                <a:spcPct val="150000"/>
              </a:lnSpc>
              <a:buClr>
                <a:srgbClr val="0054A3"/>
              </a:buClr>
              <a:buFont typeface="Wingdings" panose="05000000000000000000" charset="0"/>
              <a:buNone/>
              <a:defRPr/>
            </a:pPr>
            <a:endParaRPr lang="zh-CN" altLang="en-US" sz="2200" dirty="0">
              <a:solidFill>
                <a:schemeClr val="tx1"/>
              </a:solidFill>
              <a:effectLst/>
              <a:latin typeface="+mn-ea"/>
              <a:cs typeface="+mn-ea"/>
              <a:sym typeface="+mn-lt"/>
            </a:endParaRPr>
          </a:p>
        </p:txBody>
      </p:sp>
      <p:sp>
        <p:nvSpPr>
          <p:cNvPr id="3" name="文本框 2"/>
          <p:cNvSpPr txBox="1"/>
          <p:nvPr>
            <p:custDataLst>
              <p:tags r:id="rId3"/>
            </p:custDataLst>
          </p:nvPr>
        </p:nvSpPr>
        <p:spPr>
          <a:xfrm>
            <a:off x="16510" y="2113280"/>
            <a:ext cx="11610975" cy="4545965"/>
          </a:xfrm>
          <a:prstGeom prst="rect">
            <a:avLst/>
          </a:prstGeom>
          <a:noFill/>
        </p:spPr>
        <p:txBody>
          <a:bodyPr wrap="square" lIns="90170" tIns="46990" rIns="90170" bIns="46990">
            <a:noAutofit/>
          </a:bodyPr>
          <a:lstStyle/>
          <a:p>
            <a:pPr marL="1028700" lvl="2" indent="-342900">
              <a:lnSpc>
                <a:spcPct val="150000"/>
              </a:lnSpc>
              <a:buClr>
                <a:srgbClr val="0054A3"/>
              </a:buClr>
              <a:buFont typeface="Wingdings" panose="05000000000000000000" charset="0"/>
              <a:buChar char="p"/>
              <a:defRPr/>
            </a:pPr>
            <a:r>
              <a:rPr lang="zh-CN" altLang="en-US" sz="2400" dirty="0">
                <a:cs typeface="+mn-ea"/>
                <a:sym typeface="+mn-lt"/>
              </a:rPr>
              <a:t>节点和构件之间，驻留在某一个节点上的构件或对象与另一个节点上的构件或对象之间也可以产生联系，称为</a:t>
            </a:r>
            <a:r>
              <a:rPr lang="zh-CN" altLang="en-US" sz="2400" b="1" dirty="0">
                <a:solidFill>
                  <a:srgbClr val="FF0000"/>
                </a:solidFill>
                <a:effectLst>
                  <a:outerShdw blurRad="38100" dist="38100" dir="2700000" algn="tl">
                    <a:srgbClr val="000000">
                      <a:alpha val="43137"/>
                    </a:srgbClr>
                  </a:outerShdw>
                </a:effectLst>
                <a:cs typeface="+mn-ea"/>
                <a:sym typeface="+mn-lt"/>
              </a:rPr>
              <a:t>依赖</a:t>
            </a:r>
            <a:r>
              <a:rPr lang="zh-CN" altLang="en-US" sz="2400" dirty="0">
                <a:cs typeface="+mn-ea"/>
                <a:sym typeface="+mn-lt"/>
              </a:rPr>
              <a:t>，使用带箭头的虚线表示。</a:t>
            </a:r>
          </a:p>
          <a:p>
            <a:pPr marL="1028700" lvl="2" indent="-342900">
              <a:lnSpc>
                <a:spcPct val="150000"/>
              </a:lnSpc>
              <a:buClr>
                <a:srgbClr val="0054A3"/>
              </a:buClr>
              <a:buFont typeface="Wingdings" panose="05000000000000000000" charset="0"/>
              <a:buChar char="p"/>
              <a:defRPr/>
            </a:pPr>
            <a:r>
              <a:rPr lang="zh-CN" altLang="en-US" sz="2400" dirty="0">
                <a:cs typeface="+mn-ea"/>
                <a:sym typeface="+mn-lt"/>
              </a:rPr>
              <a:t>一个工件为另一个工件提供参数，一个部署说明本质上就是一个配置文件。例如一个</a:t>
            </a:r>
            <a:r>
              <a:rPr lang="en-US" altLang="zh-CN" sz="2400" dirty="0">
                <a:cs typeface="+mn-ea"/>
                <a:sym typeface="+mn-lt"/>
              </a:rPr>
              <a:t>XML</a:t>
            </a:r>
            <a:r>
              <a:rPr lang="zh-CN" altLang="en-US" sz="2400" dirty="0">
                <a:cs typeface="+mn-ea"/>
                <a:sym typeface="+mn-lt"/>
              </a:rPr>
              <a:t>文档，里面定义了一个工件是怎么部署在节点上的。</a:t>
            </a:r>
          </a:p>
        </p:txBody>
      </p:sp>
      <p:pic>
        <p:nvPicPr>
          <p:cNvPr id="4" name="图片 3" descr="图片24"/>
          <p:cNvPicPr>
            <a:picLocks noChangeAspect="1"/>
          </p:cNvPicPr>
          <p:nvPr/>
        </p:nvPicPr>
        <p:blipFill>
          <a:blip r:embed="rId10"/>
          <a:stretch>
            <a:fillRect/>
          </a:stretch>
        </p:blipFill>
        <p:spPr>
          <a:xfrm>
            <a:off x="2078990" y="4445635"/>
            <a:ext cx="8034020" cy="1870710"/>
          </a:xfrm>
          <a:prstGeom prst="rect">
            <a:avLst/>
          </a:prstGeom>
        </p:spPr>
      </p:pic>
      <p:sp>
        <p:nvSpPr>
          <p:cNvPr id="7" name="文本框 6"/>
          <p:cNvSpPr txBox="1"/>
          <p:nvPr>
            <p:custDataLst>
              <p:tags r:id="rId4"/>
            </p:custDataLst>
          </p:nvPr>
        </p:nvSpPr>
        <p:spPr>
          <a:xfrm>
            <a:off x="4641215" y="6351270"/>
            <a:ext cx="2360930" cy="368300"/>
          </a:xfrm>
          <a:prstGeom prst="rect">
            <a:avLst/>
          </a:prstGeom>
          <a:noFill/>
        </p:spPr>
        <p:txBody>
          <a:bodyPr wrap="square" rtlCol="0">
            <a:spAutoFit/>
          </a:bodyPr>
          <a:lstStyle/>
          <a:p>
            <a:pPr algn="ctr"/>
            <a:r>
              <a:rPr lang="zh-CN" altLang="en-US"/>
              <a:t>工件之间的参数传递</a:t>
            </a:r>
          </a:p>
        </p:txBody>
      </p:sp>
      <p:grpSp>
        <p:nvGrpSpPr>
          <p:cNvPr id="8" name="组合 7"/>
          <p:cNvGrpSpPr/>
          <p:nvPr/>
        </p:nvGrpSpPr>
        <p:grpSpPr>
          <a:xfrm>
            <a:off x="791151" y="1739900"/>
            <a:ext cx="3713539" cy="460375"/>
            <a:chOff x="1589" y="2769"/>
            <a:chExt cx="5848" cy="725"/>
          </a:xfrm>
        </p:grpSpPr>
        <p:sp>
          <p:nvSpPr>
            <p:cNvPr id="16" name="矩形 15"/>
            <p:cNvSpPr/>
            <p:nvPr>
              <p:custDataLst>
                <p:tags r:id="rId5"/>
              </p:custDataLst>
            </p:nvPr>
          </p:nvSpPr>
          <p:spPr>
            <a:xfrm flipH="1">
              <a:off x="1589" y="2879"/>
              <a:ext cx="56" cy="496"/>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黑体" panose="02010609060101010101" pitchFamily="49" charset="-122"/>
              </a:endParaRPr>
            </a:p>
          </p:txBody>
        </p:sp>
        <p:sp>
          <p:nvSpPr>
            <p:cNvPr id="9" name="文本框 8"/>
            <p:cNvSpPr txBox="1"/>
            <p:nvPr>
              <p:custDataLst>
                <p:tags r:id="rId6"/>
              </p:custDataLst>
            </p:nvPr>
          </p:nvSpPr>
          <p:spPr>
            <a:xfrm>
              <a:off x="1645" y="2769"/>
              <a:ext cx="5792" cy="725"/>
            </a:xfrm>
            <a:prstGeom prst="rect">
              <a:avLst/>
            </a:prstGeom>
            <a:noFill/>
          </p:spPr>
          <p:txBody>
            <a:bodyPr wrap="square" rtlCol="0">
              <a:spAutoFit/>
            </a:bodyPr>
            <a:lstStyle/>
            <a:p>
              <a:r>
                <a:rPr lang="zh-CN" altLang="en-US" sz="2400" b="1" dirty="0">
                  <a:solidFill>
                    <a:srgbClr val="7F7F7F"/>
                  </a:solidFill>
                  <a:sym typeface="+mn-ea"/>
                </a:rPr>
                <a:t>部署拓扑</a:t>
              </a:r>
              <a:endParaRPr lang="zh-CN" altLang="en-US" sz="2400" b="1" dirty="0">
                <a:solidFill>
                  <a:srgbClr val="7F7F7F"/>
                </a:solidFill>
              </a:endParaRPr>
            </a:p>
          </p:txBody>
        </p:sp>
      </p:gr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8"/>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9332595" y="0"/>
            <a:ext cx="11690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79802" y="189569"/>
            <a:ext cx="1701793" cy="402590"/>
          </a:xfrm>
          <a:prstGeom prst="rect">
            <a:avLst/>
          </a:prstGeom>
          <a:noFill/>
        </p:spPr>
        <p:txBody>
          <a:bodyPr wrap="square" lIns="0" tIns="48000" rIns="0" bIns="48000" rtlCol="0">
            <a:spAutoFit/>
          </a:bodyPr>
          <a:lstStyle/>
          <a:p>
            <a:pPr algn="ctr"/>
            <a:r>
              <a:rPr lang="en-US" altLang="zh-CN" sz="2000" b="1" dirty="0">
                <a:solidFill>
                  <a:schemeClr val="bg1"/>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35" name="TextBox 6"/>
          <p:cNvSpPr txBox="1"/>
          <p:nvPr>
            <p:custDataLst>
              <p:tags r:id="rId1"/>
            </p:custDataLst>
          </p:nvPr>
        </p:nvSpPr>
        <p:spPr>
          <a:xfrm>
            <a:off x="425450" y="1144905"/>
            <a:ext cx="6809105" cy="578485"/>
          </a:xfrm>
          <a:prstGeom prst="rect">
            <a:avLst/>
          </a:prstGeom>
          <a:noFill/>
        </p:spPr>
        <p:txBody>
          <a:bodyPr wrap="square" lIns="0" tIns="48000" rIns="0" bIns="48000" rtlCol="0">
            <a:noAutofit/>
          </a:bodyPr>
          <a:lstStyle/>
          <a:p>
            <a:r>
              <a:rPr lang="en-US" altLang="zh-CN" sz="2800" b="1" dirty="0">
                <a:solidFill>
                  <a:schemeClr val="tx1">
                    <a:lumMod val="65000"/>
                    <a:lumOff val="35000"/>
                  </a:schemeClr>
                </a:solidFill>
                <a:cs typeface="+mn-ea"/>
                <a:sym typeface="+mn-lt"/>
              </a:rPr>
              <a:t>4.4 </a:t>
            </a:r>
            <a:r>
              <a:rPr lang="zh-CN" altLang="en-US" sz="2800" b="1" dirty="0">
                <a:solidFill>
                  <a:schemeClr val="tx1">
                    <a:lumMod val="65000"/>
                    <a:lumOff val="35000"/>
                  </a:schemeClr>
                </a:solidFill>
                <a:cs typeface="+mn-ea"/>
                <a:sym typeface="+mn-lt"/>
              </a:rPr>
              <a:t>描述物理架构的机制</a:t>
            </a:r>
            <a:r>
              <a:rPr lang="en-US" altLang="zh-CN" sz="2800" b="1" dirty="0">
                <a:solidFill>
                  <a:schemeClr val="tx1">
                    <a:lumMod val="65000"/>
                    <a:lumOff val="35000"/>
                  </a:schemeClr>
                </a:solidFill>
                <a:cs typeface="+mn-ea"/>
                <a:sym typeface="+mn-lt"/>
              </a:rPr>
              <a:t>	</a:t>
            </a:r>
          </a:p>
        </p:txBody>
      </p:sp>
      <p:sp>
        <p:nvSpPr>
          <p:cNvPr id="6" name="文本框 5"/>
          <p:cNvSpPr txBox="1"/>
          <p:nvPr>
            <p:custDataLst>
              <p:tags r:id="rId2"/>
            </p:custDataLst>
          </p:nvPr>
        </p:nvSpPr>
        <p:spPr>
          <a:xfrm>
            <a:off x="-172720" y="1922780"/>
            <a:ext cx="11800840" cy="4545965"/>
          </a:xfrm>
          <a:prstGeom prst="rect">
            <a:avLst/>
          </a:prstGeom>
          <a:noFill/>
        </p:spPr>
        <p:txBody>
          <a:bodyPr wrap="square">
            <a:noAutofit/>
          </a:bodyPr>
          <a:lstStyle/>
          <a:p>
            <a:pPr marL="685800" lvl="2" indent="0">
              <a:lnSpc>
                <a:spcPct val="150000"/>
              </a:lnSpc>
              <a:buClr>
                <a:srgbClr val="0054A3"/>
              </a:buClr>
              <a:buFont typeface="Wingdings" panose="05000000000000000000" charset="0"/>
              <a:buNone/>
              <a:defRPr/>
            </a:pPr>
            <a:endParaRPr lang="zh-CN" altLang="en-US" sz="2200" dirty="0">
              <a:solidFill>
                <a:schemeClr val="tx1"/>
              </a:solidFill>
              <a:effectLst/>
              <a:latin typeface="+mn-ea"/>
              <a:cs typeface="+mn-ea"/>
              <a:sym typeface="+mn-lt"/>
            </a:endParaRPr>
          </a:p>
        </p:txBody>
      </p:sp>
      <p:sp>
        <p:nvSpPr>
          <p:cNvPr id="3" name="文本框 2"/>
          <p:cNvSpPr txBox="1"/>
          <p:nvPr>
            <p:custDataLst>
              <p:tags r:id="rId3"/>
            </p:custDataLst>
          </p:nvPr>
        </p:nvSpPr>
        <p:spPr>
          <a:xfrm>
            <a:off x="16510" y="2113280"/>
            <a:ext cx="11610975" cy="4545965"/>
          </a:xfrm>
          <a:prstGeom prst="rect">
            <a:avLst/>
          </a:prstGeom>
          <a:noFill/>
        </p:spPr>
        <p:txBody>
          <a:bodyPr wrap="square" lIns="90170" tIns="46990" rIns="90170" bIns="46990">
            <a:noAutofit/>
          </a:bodyPr>
          <a:lstStyle/>
          <a:p>
            <a:pPr marL="1028700" lvl="2" indent="-342900">
              <a:lnSpc>
                <a:spcPct val="150000"/>
              </a:lnSpc>
              <a:buClr>
                <a:srgbClr val="0054A3"/>
              </a:buClr>
              <a:buFont typeface="Wingdings" panose="05000000000000000000" charset="0"/>
              <a:buChar char="p"/>
              <a:defRPr/>
            </a:pPr>
            <a:r>
              <a:rPr lang="zh-CN" altLang="en-US" sz="2400" dirty="0">
                <a:cs typeface="+mn-ea"/>
                <a:sym typeface="+mn-lt"/>
              </a:rPr>
              <a:t>实际应用中，部署图的绘制流程包括：</a:t>
            </a:r>
          </a:p>
          <a:p>
            <a:pPr marL="1143000" lvl="2" indent="-457200">
              <a:lnSpc>
                <a:spcPct val="150000"/>
              </a:lnSpc>
              <a:buClr>
                <a:srgbClr val="0054A3"/>
              </a:buClr>
              <a:buFont typeface="+mj-ea"/>
              <a:buAutoNum type="circleNumDbPlain"/>
              <a:defRPr/>
            </a:pPr>
            <a:r>
              <a:rPr lang="zh-CN" altLang="en-US" sz="2400" dirty="0">
                <a:cs typeface="+mn-ea"/>
                <a:sym typeface="+mn-lt"/>
              </a:rPr>
              <a:t>对系统中的节点建模</a:t>
            </a:r>
          </a:p>
          <a:p>
            <a:pPr marL="1143000" lvl="2" indent="-457200">
              <a:lnSpc>
                <a:spcPct val="150000"/>
              </a:lnSpc>
              <a:buClr>
                <a:srgbClr val="0054A3"/>
              </a:buClr>
              <a:buFont typeface="+mj-ea"/>
              <a:buAutoNum type="circleNumDbPlain"/>
              <a:defRPr/>
            </a:pPr>
            <a:r>
              <a:rPr lang="zh-CN" altLang="en-US" sz="2400" dirty="0">
                <a:cs typeface="+mn-ea"/>
                <a:sym typeface="+mn-lt"/>
              </a:rPr>
              <a:t>确定驻留构件</a:t>
            </a:r>
          </a:p>
          <a:p>
            <a:pPr marL="1143000" lvl="2" indent="-457200">
              <a:lnSpc>
                <a:spcPct val="150000"/>
              </a:lnSpc>
              <a:buClr>
                <a:srgbClr val="0054A3"/>
              </a:buClr>
              <a:buFont typeface="+mj-ea"/>
              <a:buAutoNum type="circleNumDbPlain"/>
              <a:defRPr/>
            </a:pPr>
            <a:r>
              <a:rPr lang="zh-CN" altLang="en-US" sz="2400" dirty="0">
                <a:cs typeface="+mn-ea"/>
                <a:sym typeface="+mn-lt"/>
              </a:rPr>
              <a:t>注明节点性质</a:t>
            </a:r>
          </a:p>
          <a:p>
            <a:pPr marL="1143000" lvl="2" indent="-457200">
              <a:lnSpc>
                <a:spcPct val="150000"/>
              </a:lnSpc>
              <a:buClr>
                <a:srgbClr val="0054A3"/>
              </a:buClr>
              <a:buFont typeface="+mj-ea"/>
              <a:buAutoNum type="circleNumDbPlain"/>
              <a:defRPr/>
            </a:pPr>
            <a:r>
              <a:rPr lang="zh-CN" altLang="en-US" sz="2400" dirty="0">
                <a:cs typeface="+mn-ea"/>
                <a:sym typeface="+mn-lt"/>
              </a:rPr>
              <a:t>确定节点之间的联系</a:t>
            </a:r>
          </a:p>
          <a:p>
            <a:pPr marL="1143000" lvl="2" indent="-457200">
              <a:lnSpc>
                <a:spcPct val="150000"/>
              </a:lnSpc>
              <a:buClr>
                <a:srgbClr val="0054A3"/>
              </a:buClr>
              <a:buFont typeface="+mj-ea"/>
              <a:buAutoNum type="circleNumDbPlain"/>
              <a:defRPr/>
            </a:pPr>
            <a:r>
              <a:rPr lang="zh-CN" altLang="en-US" sz="2400" dirty="0">
                <a:cs typeface="+mn-ea"/>
                <a:sym typeface="+mn-lt"/>
              </a:rPr>
              <a:t>绘制部署图</a:t>
            </a:r>
          </a:p>
        </p:txBody>
      </p:sp>
      <p:grpSp>
        <p:nvGrpSpPr>
          <p:cNvPr id="8" name="组合 7"/>
          <p:cNvGrpSpPr/>
          <p:nvPr/>
        </p:nvGrpSpPr>
        <p:grpSpPr>
          <a:xfrm>
            <a:off x="791151" y="1739900"/>
            <a:ext cx="3713539" cy="460375"/>
            <a:chOff x="1589" y="2769"/>
            <a:chExt cx="5848" cy="725"/>
          </a:xfrm>
        </p:grpSpPr>
        <p:sp>
          <p:nvSpPr>
            <p:cNvPr id="16" name="矩形 15"/>
            <p:cNvSpPr/>
            <p:nvPr>
              <p:custDataLst>
                <p:tags r:id="rId4"/>
              </p:custDataLst>
            </p:nvPr>
          </p:nvSpPr>
          <p:spPr>
            <a:xfrm flipH="1">
              <a:off x="1589" y="2879"/>
              <a:ext cx="56" cy="496"/>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黑体" panose="02010609060101010101" pitchFamily="49" charset="-122"/>
              </a:endParaRPr>
            </a:p>
          </p:txBody>
        </p:sp>
        <p:sp>
          <p:nvSpPr>
            <p:cNvPr id="9" name="文本框 8"/>
            <p:cNvSpPr txBox="1"/>
            <p:nvPr>
              <p:custDataLst>
                <p:tags r:id="rId5"/>
              </p:custDataLst>
            </p:nvPr>
          </p:nvSpPr>
          <p:spPr>
            <a:xfrm>
              <a:off x="1645" y="2769"/>
              <a:ext cx="5792" cy="725"/>
            </a:xfrm>
            <a:prstGeom prst="rect">
              <a:avLst/>
            </a:prstGeom>
            <a:noFill/>
          </p:spPr>
          <p:txBody>
            <a:bodyPr wrap="square" rtlCol="0">
              <a:spAutoFit/>
            </a:bodyPr>
            <a:lstStyle/>
            <a:p>
              <a:r>
                <a:rPr lang="zh-CN" altLang="en-US" sz="2400" b="1" dirty="0">
                  <a:solidFill>
                    <a:srgbClr val="7F7F7F"/>
                  </a:solidFill>
                  <a:sym typeface="+mn-ea"/>
                </a:rPr>
                <a:t>部署拓扑</a:t>
              </a:r>
              <a:endParaRPr lang="zh-CN" altLang="en-US" sz="2400" b="1" dirty="0">
                <a:solidFill>
                  <a:srgbClr val="7F7F7F"/>
                </a:solidFill>
              </a:endParaRPr>
            </a:p>
          </p:txBody>
        </p:sp>
      </p:gr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18"/>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9332595" y="0"/>
            <a:ext cx="11690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79802" y="189569"/>
            <a:ext cx="1701793" cy="402590"/>
          </a:xfrm>
          <a:prstGeom prst="rect">
            <a:avLst/>
          </a:prstGeom>
          <a:noFill/>
        </p:spPr>
        <p:txBody>
          <a:bodyPr wrap="square" lIns="0" tIns="48000" rIns="0" bIns="48000" rtlCol="0">
            <a:spAutoFit/>
          </a:bodyPr>
          <a:lstStyle/>
          <a:p>
            <a:pPr algn="ctr"/>
            <a:r>
              <a:rPr lang="en-US" altLang="zh-CN" sz="2000" b="1" dirty="0">
                <a:solidFill>
                  <a:schemeClr val="bg1"/>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35" name="TextBox 6"/>
          <p:cNvSpPr txBox="1"/>
          <p:nvPr>
            <p:custDataLst>
              <p:tags r:id="rId1"/>
            </p:custDataLst>
          </p:nvPr>
        </p:nvSpPr>
        <p:spPr>
          <a:xfrm>
            <a:off x="425450" y="1144905"/>
            <a:ext cx="6809105" cy="578485"/>
          </a:xfrm>
          <a:prstGeom prst="rect">
            <a:avLst/>
          </a:prstGeom>
          <a:noFill/>
        </p:spPr>
        <p:txBody>
          <a:bodyPr wrap="square" lIns="0" tIns="48000" rIns="0" bIns="48000" rtlCol="0">
            <a:noAutofit/>
          </a:bodyPr>
          <a:lstStyle/>
          <a:p>
            <a:r>
              <a:rPr lang="en-US" altLang="zh-CN" sz="2800" b="1" dirty="0">
                <a:solidFill>
                  <a:schemeClr val="tx1">
                    <a:lumMod val="65000"/>
                    <a:lumOff val="35000"/>
                  </a:schemeClr>
                </a:solidFill>
                <a:cs typeface="+mn-ea"/>
                <a:sym typeface="+mn-lt"/>
              </a:rPr>
              <a:t>4.4 </a:t>
            </a:r>
            <a:r>
              <a:rPr lang="zh-CN" altLang="en-US" sz="2800" b="1" dirty="0">
                <a:solidFill>
                  <a:schemeClr val="tx1">
                    <a:lumMod val="65000"/>
                    <a:lumOff val="35000"/>
                  </a:schemeClr>
                </a:solidFill>
                <a:cs typeface="+mn-ea"/>
                <a:sym typeface="+mn-lt"/>
              </a:rPr>
              <a:t>描述物理架构的机制</a:t>
            </a:r>
            <a:r>
              <a:rPr lang="en-US" altLang="zh-CN" sz="2800" b="1" dirty="0">
                <a:solidFill>
                  <a:schemeClr val="tx1">
                    <a:lumMod val="65000"/>
                    <a:lumOff val="35000"/>
                  </a:schemeClr>
                </a:solidFill>
                <a:cs typeface="+mn-ea"/>
                <a:sym typeface="+mn-lt"/>
              </a:rPr>
              <a:t>	</a:t>
            </a:r>
          </a:p>
        </p:txBody>
      </p:sp>
      <p:sp>
        <p:nvSpPr>
          <p:cNvPr id="8" name="立方体 7"/>
          <p:cNvSpPr/>
          <p:nvPr>
            <p:custDataLst>
              <p:tags r:id="rId2"/>
            </p:custDataLst>
          </p:nvPr>
        </p:nvSpPr>
        <p:spPr>
          <a:xfrm>
            <a:off x="908685" y="2076450"/>
            <a:ext cx="2276475" cy="1049655"/>
          </a:xfrm>
          <a:prstGeom prst="cube">
            <a:avLst>
              <a:gd name="adj" fmla="val 1155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zh-CN">
                <a:solidFill>
                  <a:schemeClr val="tx1"/>
                </a:solidFill>
                <a:latin typeface="Times New Roman" panose="02020603050405020304" charset="0"/>
                <a:cs typeface="Times New Roman" panose="02020603050405020304" charset="0"/>
              </a:rPr>
              <a:t>BrowserClient</a:t>
            </a:r>
          </a:p>
          <a:p>
            <a:pPr algn="ctr"/>
            <a:endParaRPr lang="en-US" altLang="zh-CN">
              <a:solidFill>
                <a:schemeClr val="tx1"/>
              </a:solidFill>
              <a:latin typeface="Times New Roman" panose="02020603050405020304" charset="0"/>
              <a:cs typeface="Times New Roman" panose="02020603050405020304" charset="0"/>
            </a:endParaRPr>
          </a:p>
        </p:txBody>
      </p:sp>
      <p:sp>
        <p:nvSpPr>
          <p:cNvPr id="9" name="矩形 8"/>
          <p:cNvSpPr/>
          <p:nvPr/>
        </p:nvSpPr>
        <p:spPr>
          <a:xfrm>
            <a:off x="1315720" y="2678430"/>
            <a:ext cx="1461770" cy="354330"/>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Times New Roman" panose="02020603050405020304" charset="0"/>
                <a:cs typeface="Times New Roman" panose="02020603050405020304" charset="0"/>
              </a:rPr>
              <a:t>browser</a:t>
            </a:r>
          </a:p>
        </p:txBody>
      </p:sp>
      <p:sp>
        <p:nvSpPr>
          <p:cNvPr id="10" name="立方体 9"/>
          <p:cNvSpPr/>
          <p:nvPr>
            <p:custDataLst>
              <p:tags r:id="rId3"/>
            </p:custDataLst>
          </p:nvPr>
        </p:nvSpPr>
        <p:spPr>
          <a:xfrm>
            <a:off x="3890645" y="1723390"/>
            <a:ext cx="2740025" cy="1584325"/>
          </a:xfrm>
          <a:prstGeom prst="cube">
            <a:avLst>
              <a:gd name="adj" fmla="val 927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zh-CN">
                <a:solidFill>
                  <a:schemeClr val="tx1"/>
                </a:solidFill>
                <a:latin typeface="Times New Roman" panose="02020603050405020304" charset="0"/>
                <a:cs typeface="Times New Roman" panose="02020603050405020304" charset="0"/>
              </a:rPr>
              <a:t>Rich Client</a:t>
            </a:r>
          </a:p>
          <a:p>
            <a:pPr algn="ctr"/>
            <a:r>
              <a:rPr lang="en-US" altLang="zh-CN">
                <a:solidFill>
                  <a:schemeClr val="tx1"/>
                </a:solidFill>
                <a:latin typeface="Times New Roman" panose="02020603050405020304" charset="0"/>
                <a:cs typeface="Times New Roman" panose="02020603050405020304" charset="0"/>
              </a:rPr>
              <a:t>artifacts</a:t>
            </a:r>
          </a:p>
          <a:p>
            <a:pPr algn="ctr"/>
            <a:r>
              <a:rPr lang="en-US" altLang="zh-CN">
                <a:solidFill>
                  <a:schemeClr val="tx1"/>
                </a:solidFill>
                <a:latin typeface="Times New Roman" panose="02020603050405020304" charset="0"/>
                <a:cs typeface="Times New Roman" panose="02020603050405020304" charset="0"/>
              </a:rPr>
              <a:t>herculesClient.exe</a:t>
            </a:r>
          </a:p>
        </p:txBody>
      </p:sp>
      <p:sp>
        <p:nvSpPr>
          <p:cNvPr id="11" name="立方体 10"/>
          <p:cNvSpPr/>
          <p:nvPr>
            <p:custDataLst>
              <p:tags r:id="rId4"/>
            </p:custDataLst>
          </p:nvPr>
        </p:nvSpPr>
        <p:spPr>
          <a:xfrm>
            <a:off x="1927860" y="3681095"/>
            <a:ext cx="2601595" cy="3113405"/>
          </a:xfrm>
          <a:prstGeom prst="cube">
            <a:avLst>
              <a:gd name="adj" fmla="val 832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zh-CN">
                <a:solidFill>
                  <a:schemeClr val="tx1"/>
                </a:solidFill>
                <a:latin typeface="Times New Roman" panose="02020603050405020304" charset="0"/>
                <a:cs typeface="Times New Roman" panose="02020603050405020304" charset="0"/>
              </a:rPr>
              <a:t>Web Server</a:t>
            </a:r>
          </a:p>
          <a:p>
            <a:pPr algn="ctr"/>
            <a:r>
              <a:rPr lang="en-US" altLang="zh-CN">
                <a:solidFill>
                  <a:schemeClr val="tx1"/>
                </a:solidFill>
                <a:latin typeface="Times New Roman" panose="02020603050405020304" charset="0"/>
                <a:cs typeface="Times New Roman" panose="02020603050405020304" charset="0"/>
              </a:rPr>
              <a:t>artifacts</a:t>
            </a:r>
          </a:p>
          <a:p>
            <a:pPr algn="ctr"/>
            <a:r>
              <a:rPr lang="en-US" altLang="zh-CN">
                <a:solidFill>
                  <a:schemeClr val="tx1"/>
                </a:solidFill>
                <a:latin typeface="Times New Roman" panose="02020603050405020304" charset="0"/>
                <a:cs typeface="Times New Roman" panose="02020603050405020304" charset="0"/>
              </a:rPr>
              <a:t>herculesWeb.war</a:t>
            </a:r>
          </a:p>
          <a:p>
            <a:pPr algn="ctr"/>
            <a:endParaRPr lang="en-US" altLang="zh-CN">
              <a:solidFill>
                <a:schemeClr val="tx1"/>
              </a:solidFill>
              <a:latin typeface="Times New Roman" panose="02020603050405020304" charset="0"/>
              <a:cs typeface="Times New Roman" panose="02020603050405020304" charset="0"/>
            </a:endParaRPr>
          </a:p>
          <a:p>
            <a:pPr algn="ctr"/>
            <a:r>
              <a:rPr lang="en-US" altLang="zh-CN">
                <a:solidFill>
                  <a:schemeClr val="tx1"/>
                </a:solidFill>
                <a:latin typeface="Times New Roman" panose="02020603050405020304" charset="0"/>
                <a:cs typeface="Times New Roman" panose="02020603050405020304" charset="0"/>
              </a:rPr>
              <a:t>OS-Solaris</a:t>
            </a:r>
          </a:p>
          <a:p>
            <a:pPr algn="ctr"/>
            <a:endParaRPr lang="en-US" altLang="zh-CN">
              <a:solidFill>
                <a:schemeClr val="tx1"/>
              </a:solidFill>
              <a:latin typeface="Times New Roman" panose="02020603050405020304" charset="0"/>
              <a:cs typeface="Times New Roman" panose="02020603050405020304" charset="0"/>
            </a:endParaRPr>
          </a:p>
          <a:p>
            <a:pPr algn="ctr"/>
            <a:r>
              <a:rPr lang="en-US" altLang="zh-CN">
                <a:solidFill>
                  <a:schemeClr val="tx1"/>
                </a:solidFill>
                <a:latin typeface="Times New Roman" panose="02020603050405020304" charset="0"/>
                <a:cs typeface="Times New Roman" panose="02020603050405020304" charset="0"/>
              </a:rPr>
              <a:t>web server=apache</a:t>
            </a:r>
          </a:p>
          <a:p>
            <a:pPr algn="ctr"/>
            <a:endParaRPr lang="en-US" altLang="zh-CN">
              <a:solidFill>
                <a:schemeClr val="tx1"/>
              </a:solidFill>
              <a:latin typeface="Times New Roman" panose="02020603050405020304" charset="0"/>
              <a:cs typeface="Times New Roman" panose="02020603050405020304" charset="0"/>
            </a:endParaRPr>
          </a:p>
          <a:p>
            <a:pPr algn="ctr"/>
            <a:r>
              <a:rPr lang="en-US" altLang="zh-CN">
                <a:solidFill>
                  <a:schemeClr val="tx1"/>
                </a:solidFill>
                <a:latin typeface="Times New Roman" panose="02020603050405020304" charset="0"/>
                <a:cs typeface="Times New Roman" panose="02020603050405020304" charset="0"/>
              </a:rPr>
              <a:t>number</a:t>
            </a:r>
          </a:p>
          <a:p>
            <a:pPr algn="ctr"/>
            <a:r>
              <a:rPr lang="en-US" altLang="zh-CN">
                <a:solidFill>
                  <a:schemeClr val="tx1"/>
                </a:solidFill>
                <a:latin typeface="Times New Roman" panose="02020603050405020304" charset="0"/>
                <a:cs typeface="Times New Roman" panose="02020603050405020304" charset="0"/>
              </a:rPr>
              <a:t>deployed</a:t>
            </a:r>
          </a:p>
        </p:txBody>
      </p:sp>
      <p:sp>
        <p:nvSpPr>
          <p:cNvPr id="4" name="矩形 3"/>
          <p:cNvSpPr/>
          <p:nvPr>
            <p:custDataLst>
              <p:tags r:id="rId5"/>
            </p:custDataLst>
          </p:nvPr>
        </p:nvSpPr>
        <p:spPr>
          <a:xfrm>
            <a:off x="4314825" y="2831465"/>
            <a:ext cx="1783080" cy="354330"/>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Times New Roman" panose="02020603050405020304" charset="0"/>
                <a:cs typeface="Times New Roman" panose="02020603050405020304" charset="0"/>
              </a:rPr>
              <a:t>OS-Windows</a:t>
            </a:r>
          </a:p>
        </p:txBody>
      </p:sp>
      <p:sp>
        <p:nvSpPr>
          <p:cNvPr id="7" name="立方体 6"/>
          <p:cNvSpPr/>
          <p:nvPr>
            <p:custDataLst>
              <p:tags r:id="rId6"/>
            </p:custDataLst>
          </p:nvPr>
        </p:nvSpPr>
        <p:spPr>
          <a:xfrm>
            <a:off x="8145145" y="1145540"/>
            <a:ext cx="3906520" cy="5323205"/>
          </a:xfrm>
          <a:prstGeom prst="cube">
            <a:avLst>
              <a:gd name="adj" fmla="val 631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zh-CN">
                <a:solidFill>
                  <a:schemeClr val="tx1"/>
                </a:solidFill>
                <a:latin typeface="Times New Roman" panose="02020603050405020304" charset="0"/>
                <a:cs typeface="Times New Roman" panose="02020603050405020304" charset="0"/>
              </a:rPr>
              <a:t>Application Server</a:t>
            </a:r>
          </a:p>
        </p:txBody>
      </p:sp>
      <p:cxnSp>
        <p:nvCxnSpPr>
          <p:cNvPr id="13" name="肘形连接符 12"/>
          <p:cNvCxnSpPr>
            <a:stCxn id="8" idx="3"/>
            <a:endCxn id="11" idx="0"/>
          </p:cNvCxnSpPr>
          <p:nvPr/>
        </p:nvCxnSpPr>
        <p:spPr>
          <a:xfrm rot="5400000" flipV="1">
            <a:off x="2383790" y="2727960"/>
            <a:ext cx="554990" cy="1350645"/>
          </a:xfrm>
          <a:prstGeom prst="bentConnector3">
            <a:avLst>
              <a:gd name="adj1" fmla="val 66418"/>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10" idx="3"/>
            <a:endCxn id="11" idx="0"/>
          </p:cNvCxnSpPr>
          <p:nvPr/>
        </p:nvCxnSpPr>
        <p:spPr>
          <a:xfrm rot="5400000">
            <a:off x="4075430" y="2569210"/>
            <a:ext cx="373380" cy="1850390"/>
          </a:xfrm>
          <a:prstGeom prst="bentConnector3">
            <a:avLst>
              <a:gd name="adj1" fmla="val 50000"/>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 name="肘形连接符 14"/>
          <p:cNvCxnSpPr>
            <a:stCxn id="11" idx="5"/>
            <a:endCxn id="7" idx="2"/>
          </p:cNvCxnSpPr>
          <p:nvPr/>
        </p:nvCxnSpPr>
        <p:spPr>
          <a:xfrm flipV="1">
            <a:off x="4529455" y="3930650"/>
            <a:ext cx="3615690" cy="1198880"/>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15010" y="3234055"/>
            <a:ext cx="1402715" cy="368300"/>
          </a:xfrm>
          <a:prstGeom prst="rect">
            <a:avLst/>
          </a:prstGeom>
          <a:noFill/>
        </p:spPr>
        <p:txBody>
          <a:bodyPr wrap="square" rtlCol="0">
            <a:spAutoFit/>
          </a:bodyPr>
          <a:lstStyle/>
          <a:p>
            <a:r>
              <a:rPr lang="en-US" altLang="zh-CN">
                <a:latin typeface="Times New Roman" panose="02020603050405020304" charset="0"/>
                <a:cs typeface="Times New Roman" panose="02020603050405020304" charset="0"/>
              </a:rPr>
              <a:t>http/internet</a:t>
            </a:r>
          </a:p>
        </p:txBody>
      </p:sp>
      <p:sp>
        <p:nvSpPr>
          <p:cNvPr id="17" name="文本框 16"/>
          <p:cNvSpPr txBox="1"/>
          <p:nvPr>
            <p:custDataLst>
              <p:tags r:id="rId7"/>
            </p:custDataLst>
          </p:nvPr>
        </p:nvSpPr>
        <p:spPr>
          <a:xfrm>
            <a:off x="4753610" y="3464560"/>
            <a:ext cx="1402715" cy="368300"/>
          </a:xfrm>
          <a:prstGeom prst="rect">
            <a:avLst/>
          </a:prstGeom>
          <a:noFill/>
        </p:spPr>
        <p:txBody>
          <a:bodyPr wrap="square" rtlCol="0">
            <a:spAutoFit/>
          </a:bodyPr>
          <a:lstStyle/>
          <a:p>
            <a:r>
              <a:rPr lang="en-US" altLang="zh-CN">
                <a:latin typeface="Times New Roman" panose="02020603050405020304" charset="0"/>
                <a:cs typeface="Times New Roman" panose="02020603050405020304" charset="0"/>
              </a:rPr>
              <a:t>http/lan</a:t>
            </a:r>
          </a:p>
        </p:txBody>
      </p:sp>
      <p:sp>
        <p:nvSpPr>
          <p:cNvPr id="18" name="文本框 17"/>
          <p:cNvSpPr txBox="1"/>
          <p:nvPr>
            <p:custDataLst>
              <p:tags r:id="rId8"/>
            </p:custDataLst>
          </p:nvPr>
        </p:nvSpPr>
        <p:spPr>
          <a:xfrm>
            <a:off x="6377305" y="4479925"/>
            <a:ext cx="1402715" cy="645160"/>
          </a:xfrm>
          <a:prstGeom prst="rect">
            <a:avLst/>
          </a:prstGeom>
          <a:noFill/>
        </p:spPr>
        <p:txBody>
          <a:bodyPr wrap="square" rtlCol="0">
            <a:spAutoFit/>
          </a:bodyPr>
          <a:lstStyle/>
          <a:p>
            <a:r>
              <a:rPr lang="en-US" altLang="zh-CN">
                <a:latin typeface="Times New Roman" panose="02020603050405020304" charset="0"/>
                <a:cs typeface="Times New Roman" panose="02020603050405020304" charset="0"/>
              </a:rPr>
              <a:t>Java RMI/LAN</a:t>
            </a:r>
          </a:p>
        </p:txBody>
      </p:sp>
      <p:sp>
        <p:nvSpPr>
          <p:cNvPr id="21" name="矩形 20"/>
          <p:cNvSpPr/>
          <p:nvPr>
            <p:custDataLst>
              <p:tags r:id="rId9"/>
            </p:custDataLst>
          </p:nvPr>
        </p:nvSpPr>
        <p:spPr>
          <a:xfrm>
            <a:off x="8873490" y="1885315"/>
            <a:ext cx="2465705" cy="1046480"/>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Times New Roman" panose="02020603050405020304" charset="0"/>
                <a:cs typeface="Times New Roman" panose="02020603050405020304" charset="0"/>
              </a:rPr>
              <a:t>&lt;&lt;artifact&gt;&gt;</a:t>
            </a:r>
          </a:p>
          <a:p>
            <a:pPr algn="ctr"/>
            <a:r>
              <a:rPr lang="en-US" altLang="zh-CN">
                <a:solidFill>
                  <a:schemeClr val="tx1"/>
                </a:solidFill>
                <a:latin typeface="Times New Roman" panose="02020603050405020304" charset="0"/>
                <a:cs typeface="Times New Roman" panose="02020603050405020304" charset="0"/>
              </a:rPr>
              <a:t>*.exe</a:t>
            </a:r>
          </a:p>
          <a:p>
            <a:pPr algn="ctr"/>
            <a:endParaRPr lang="en-US" altLang="zh-CN">
              <a:solidFill>
                <a:schemeClr val="tx1"/>
              </a:solidFill>
              <a:latin typeface="Times New Roman" panose="02020603050405020304" charset="0"/>
              <a:cs typeface="Times New Roman" panose="02020603050405020304" charset="0"/>
            </a:endParaRPr>
          </a:p>
        </p:txBody>
      </p:sp>
      <p:sp>
        <p:nvSpPr>
          <p:cNvPr id="27" name="矩形 26"/>
          <p:cNvSpPr/>
          <p:nvPr>
            <p:custDataLst>
              <p:tags r:id="rId10"/>
            </p:custDataLst>
          </p:nvPr>
        </p:nvSpPr>
        <p:spPr>
          <a:xfrm>
            <a:off x="9079865" y="2517775"/>
            <a:ext cx="2016760" cy="344170"/>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Times New Roman" panose="02020603050405020304" charset="0"/>
                <a:cs typeface="Times New Roman" panose="02020603050405020304" charset="0"/>
              </a:rPr>
              <a:t>vendor-romanSoft</a:t>
            </a:r>
          </a:p>
        </p:txBody>
      </p:sp>
      <p:sp>
        <p:nvSpPr>
          <p:cNvPr id="28" name="立方体 27"/>
          <p:cNvSpPr/>
          <p:nvPr>
            <p:custDataLst>
              <p:tags r:id="rId11"/>
            </p:custDataLst>
          </p:nvPr>
        </p:nvSpPr>
        <p:spPr>
          <a:xfrm>
            <a:off x="8873490" y="3130550"/>
            <a:ext cx="2482850" cy="1758950"/>
          </a:xfrm>
          <a:prstGeom prst="cube">
            <a:avLst>
              <a:gd name="adj" fmla="val 1155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zh-CN">
                <a:solidFill>
                  <a:schemeClr val="tx1"/>
                </a:solidFill>
                <a:latin typeface="Times New Roman" panose="02020603050405020304" charset="0"/>
                <a:cs typeface="Times New Roman" panose="02020603050405020304" charset="0"/>
              </a:rPr>
              <a:t>EJB Container</a:t>
            </a:r>
          </a:p>
          <a:p>
            <a:pPr algn="ctr"/>
            <a:r>
              <a:rPr lang="en-US" altLang="zh-CN">
                <a:solidFill>
                  <a:schemeClr val="tx1"/>
                </a:solidFill>
                <a:latin typeface="Times New Roman" panose="02020603050405020304" charset="0"/>
                <a:cs typeface="Times New Roman" panose="02020603050405020304" charset="0"/>
              </a:rPr>
              <a:t>artifacts</a:t>
            </a:r>
          </a:p>
          <a:p>
            <a:pPr algn="ctr"/>
            <a:r>
              <a:rPr lang="en-US" altLang="zh-CN">
                <a:solidFill>
                  <a:schemeClr val="tx1"/>
                </a:solidFill>
                <a:latin typeface="Times New Roman" panose="02020603050405020304" charset="0"/>
                <a:cs typeface="Times New Roman" panose="02020603050405020304" charset="0"/>
              </a:rPr>
              <a:t>herculesBase.ear</a:t>
            </a:r>
          </a:p>
          <a:p>
            <a:pPr algn="ctr"/>
            <a:r>
              <a:rPr lang="en-US" altLang="zh-CN">
                <a:solidFill>
                  <a:schemeClr val="tx1"/>
                </a:solidFill>
                <a:latin typeface="Times New Roman" panose="02020603050405020304" charset="0"/>
                <a:cs typeface="Times New Roman" panose="02020603050405020304" charset="0"/>
              </a:rPr>
              <a:t>herculesAR.ear</a:t>
            </a:r>
          </a:p>
          <a:p>
            <a:pPr algn="ctr"/>
            <a:r>
              <a:rPr lang="en-US" altLang="zh-CN">
                <a:solidFill>
                  <a:schemeClr val="tx1"/>
                </a:solidFill>
                <a:latin typeface="Times New Roman" panose="02020603050405020304" charset="0"/>
                <a:cs typeface="Times New Roman" panose="02020603050405020304" charset="0"/>
              </a:rPr>
              <a:t>herculesAP.ear</a:t>
            </a:r>
          </a:p>
        </p:txBody>
      </p:sp>
      <p:sp>
        <p:nvSpPr>
          <p:cNvPr id="29" name="立方体 28"/>
          <p:cNvSpPr/>
          <p:nvPr>
            <p:custDataLst>
              <p:tags r:id="rId12"/>
            </p:custDataLst>
          </p:nvPr>
        </p:nvSpPr>
        <p:spPr>
          <a:xfrm>
            <a:off x="8873490" y="5409565"/>
            <a:ext cx="2482850" cy="822325"/>
          </a:xfrm>
          <a:prstGeom prst="cube">
            <a:avLst>
              <a:gd name="adj" fmla="val 1155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fontAlgn="ctr"/>
            <a:r>
              <a:rPr lang="en-US" altLang="zh-CN" u="sng">
                <a:solidFill>
                  <a:schemeClr val="tx1"/>
                </a:solidFill>
                <a:latin typeface="Times New Roman" panose="02020603050405020304" charset="0"/>
                <a:cs typeface="Times New Roman" panose="02020603050405020304" charset="0"/>
              </a:rPr>
              <a:t>Oracle DBMS</a:t>
            </a:r>
          </a:p>
        </p:txBody>
      </p:sp>
      <p:cxnSp>
        <p:nvCxnSpPr>
          <p:cNvPr id="30" name="直接箭头连接符 29"/>
          <p:cNvCxnSpPr>
            <a:stCxn id="28" idx="3"/>
          </p:cNvCxnSpPr>
          <p:nvPr/>
        </p:nvCxnSpPr>
        <p:spPr>
          <a:xfrm>
            <a:off x="10013315" y="4889500"/>
            <a:ext cx="0" cy="51943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文本框 31"/>
          <p:cNvSpPr txBox="1"/>
          <p:nvPr>
            <p:custDataLst>
              <p:tags r:id="rId13"/>
            </p:custDataLst>
          </p:nvPr>
        </p:nvSpPr>
        <p:spPr>
          <a:xfrm>
            <a:off x="10013315" y="4977130"/>
            <a:ext cx="1474470" cy="432435"/>
          </a:xfrm>
          <a:prstGeom prst="rect">
            <a:avLst/>
          </a:prstGeom>
          <a:noFill/>
        </p:spPr>
        <p:txBody>
          <a:bodyPr wrap="square" rtlCol="0">
            <a:noAutofit/>
          </a:bodyPr>
          <a:lstStyle/>
          <a:p>
            <a:r>
              <a:rPr lang="en-US" altLang="zh-CN">
                <a:latin typeface="Times New Roman" panose="02020603050405020304" charset="0"/>
                <a:cs typeface="Times New Roman" panose="02020603050405020304" charset="0"/>
              </a:rPr>
              <a:t>JBDC</a:t>
            </a:r>
          </a:p>
        </p:txBody>
      </p:sp>
      <p:grpSp>
        <p:nvGrpSpPr>
          <p:cNvPr id="3" name="组合 2"/>
          <p:cNvGrpSpPr/>
          <p:nvPr/>
        </p:nvGrpSpPr>
        <p:grpSpPr>
          <a:xfrm>
            <a:off x="791151" y="1616075"/>
            <a:ext cx="3713539" cy="460375"/>
            <a:chOff x="1589" y="2769"/>
            <a:chExt cx="5848" cy="725"/>
          </a:xfrm>
        </p:grpSpPr>
        <p:sp>
          <p:nvSpPr>
            <p:cNvPr id="6" name="矩形 5"/>
            <p:cNvSpPr/>
            <p:nvPr>
              <p:custDataLst>
                <p:tags r:id="rId14"/>
              </p:custDataLst>
            </p:nvPr>
          </p:nvSpPr>
          <p:spPr>
            <a:xfrm flipH="1">
              <a:off x="1589" y="2879"/>
              <a:ext cx="56" cy="496"/>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黑体" panose="02010609060101010101" pitchFamily="49" charset="-122"/>
              </a:endParaRPr>
            </a:p>
          </p:txBody>
        </p:sp>
        <p:sp>
          <p:nvSpPr>
            <p:cNvPr id="12" name="文本框 11"/>
            <p:cNvSpPr txBox="1"/>
            <p:nvPr>
              <p:custDataLst>
                <p:tags r:id="rId15"/>
              </p:custDataLst>
            </p:nvPr>
          </p:nvSpPr>
          <p:spPr>
            <a:xfrm>
              <a:off x="1645" y="2769"/>
              <a:ext cx="5792" cy="725"/>
            </a:xfrm>
            <a:prstGeom prst="rect">
              <a:avLst/>
            </a:prstGeom>
            <a:noFill/>
          </p:spPr>
          <p:txBody>
            <a:bodyPr wrap="square" rtlCol="0">
              <a:spAutoFit/>
            </a:bodyPr>
            <a:lstStyle/>
            <a:p>
              <a:r>
                <a:rPr lang="zh-CN" altLang="en-US" sz="2400" b="1" dirty="0">
                  <a:solidFill>
                    <a:srgbClr val="7F7F7F"/>
                  </a:solidFill>
                  <a:sym typeface="+mn-ea"/>
                </a:rPr>
                <a:t>部署拓扑</a:t>
              </a:r>
              <a:endParaRPr lang="zh-CN" altLang="en-US" sz="2400" b="1" dirty="0">
                <a:solidFill>
                  <a:srgbClr val="7F7F7F"/>
                </a:solidFill>
              </a:endParaRPr>
            </a:p>
          </p:txBody>
        </p:sp>
      </p:gr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6"/>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9332595" y="0"/>
            <a:ext cx="11690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79802" y="189569"/>
            <a:ext cx="1701793" cy="402590"/>
          </a:xfrm>
          <a:prstGeom prst="rect">
            <a:avLst/>
          </a:prstGeom>
          <a:noFill/>
        </p:spPr>
        <p:txBody>
          <a:bodyPr wrap="square" lIns="0" tIns="48000" rIns="0" bIns="48000" rtlCol="0">
            <a:spAutoFit/>
          </a:bodyPr>
          <a:lstStyle/>
          <a:p>
            <a:pPr algn="ctr"/>
            <a:r>
              <a:rPr lang="en-US" altLang="zh-CN" sz="2000" b="1" dirty="0">
                <a:solidFill>
                  <a:schemeClr val="bg1"/>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lumMod val="50000"/>
                  </a:schemeClr>
                </a:solidFill>
                <a:cs typeface="+mn-ea"/>
                <a:sym typeface="+mn-lt"/>
              </a:rPr>
              <a:t>分析案例</a:t>
            </a:r>
          </a:p>
        </p:txBody>
      </p:sp>
      <p:sp>
        <p:nvSpPr>
          <p:cNvPr id="35" name="TextBox 6"/>
          <p:cNvSpPr txBox="1"/>
          <p:nvPr>
            <p:custDataLst>
              <p:tags r:id="rId1"/>
            </p:custDataLst>
          </p:nvPr>
        </p:nvSpPr>
        <p:spPr>
          <a:xfrm>
            <a:off x="425450" y="1144905"/>
            <a:ext cx="6809105" cy="578485"/>
          </a:xfrm>
          <a:prstGeom prst="rect">
            <a:avLst/>
          </a:prstGeom>
          <a:noFill/>
        </p:spPr>
        <p:txBody>
          <a:bodyPr wrap="square" lIns="0" tIns="48000" rIns="0" bIns="48000" rtlCol="0">
            <a:noAutofit/>
          </a:bodyPr>
          <a:lstStyle/>
          <a:p>
            <a:r>
              <a:rPr lang="en-US" altLang="zh-CN" sz="2800" b="1" dirty="0">
                <a:solidFill>
                  <a:schemeClr val="tx1">
                    <a:lumMod val="65000"/>
                    <a:lumOff val="35000"/>
                  </a:schemeClr>
                </a:solidFill>
                <a:cs typeface="+mn-ea"/>
                <a:sym typeface="+mn-lt"/>
              </a:rPr>
              <a:t>4.5 </a:t>
            </a:r>
            <a:r>
              <a:rPr lang="en-US" sz="2800" b="1" dirty="0">
                <a:solidFill>
                  <a:schemeClr val="tx1">
                    <a:lumMod val="65000"/>
                    <a:lumOff val="35000"/>
                  </a:schemeClr>
                </a:solidFill>
                <a:cs typeface="+mn-ea"/>
                <a:sym typeface="+mn-lt"/>
              </a:rPr>
              <a:t>UML</a:t>
            </a:r>
            <a:r>
              <a:rPr lang="zh-CN" altLang="en-US" sz="2800" b="1" dirty="0">
                <a:solidFill>
                  <a:schemeClr val="tx1">
                    <a:lumMod val="65000"/>
                    <a:lumOff val="35000"/>
                  </a:schemeClr>
                </a:solidFill>
                <a:cs typeface="+mn-ea"/>
                <a:sym typeface="+mn-lt"/>
              </a:rPr>
              <a:t>建模工具</a:t>
            </a:r>
            <a:r>
              <a:rPr lang="en-US" altLang="zh-CN" sz="2800" b="1" dirty="0">
                <a:solidFill>
                  <a:schemeClr val="tx1">
                    <a:lumMod val="65000"/>
                    <a:lumOff val="35000"/>
                  </a:schemeClr>
                </a:solidFill>
                <a:cs typeface="+mn-ea"/>
                <a:sym typeface="+mn-lt"/>
              </a:rPr>
              <a:t>	</a:t>
            </a:r>
          </a:p>
        </p:txBody>
      </p:sp>
      <p:sp>
        <p:nvSpPr>
          <p:cNvPr id="6" name="文本框 5"/>
          <p:cNvSpPr txBox="1"/>
          <p:nvPr>
            <p:custDataLst>
              <p:tags r:id="rId2"/>
            </p:custDataLst>
          </p:nvPr>
        </p:nvSpPr>
        <p:spPr>
          <a:xfrm>
            <a:off x="-172720" y="1922780"/>
            <a:ext cx="11800840" cy="4545965"/>
          </a:xfrm>
          <a:prstGeom prst="rect">
            <a:avLst/>
          </a:prstGeom>
          <a:noFill/>
        </p:spPr>
        <p:txBody>
          <a:bodyPr wrap="square">
            <a:noAutofit/>
          </a:bodyPr>
          <a:lstStyle/>
          <a:p>
            <a:pPr marL="685800" lvl="2" indent="0">
              <a:lnSpc>
                <a:spcPct val="150000"/>
              </a:lnSpc>
              <a:buClr>
                <a:srgbClr val="0054A3"/>
              </a:buClr>
              <a:buFont typeface="Wingdings" panose="05000000000000000000" charset="0"/>
              <a:buNone/>
              <a:defRPr/>
            </a:pPr>
            <a:endParaRPr lang="zh-CN" altLang="en-US" sz="2200" dirty="0">
              <a:solidFill>
                <a:schemeClr val="tx1"/>
              </a:solidFill>
              <a:effectLst/>
              <a:latin typeface="+mn-ea"/>
              <a:cs typeface="+mn-ea"/>
              <a:sym typeface="+mn-lt"/>
            </a:endParaRPr>
          </a:p>
        </p:txBody>
      </p:sp>
      <p:sp>
        <p:nvSpPr>
          <p:cNvPr id="3" name="文本框 2"/>
          <p:cNvSpPr txBox="1"/>
          <p:nvPr>
            <p:custDataLst>
              <p:tags r:id="rId3"/>
            </p:custDataLst>
          </p:nvPr>
        </p:nvSpPr>
        <p:spPr>
          <a:xfrm>
            <a:off x="78740" y="1922780"/>
            <a:ext cx="11610975" cy="4545965"/>
          </a:xfrm>
          <a:prstGeom prst="rect">
            <a:avLst/>
          </a:prstGeom>
          <a:noFill/>
        </p:spPr>
        <p:txBody>
          <a:bodyPr wrap="square" lIns="90170" tIns="46990" rIns="90170" bIns="46990">
            <a:noAutofit/>
          </a:bodyPr>
          <a:lstStyle/>
          <a:p>
            <a:pPr marL="1028700" lvl="2" indent="-342900">
              <a:lnSpc>
                <a:spcPct val="150000"/>
              </a:lnSpc>
              <a:buClr>
                <a:srgbClr val="0054A3"/>
              </a:buClr>
              <a:buFont typeface="Wingdings" panose="05000000000000000000" charset="0"/>
              <a:buChar char="p"/>
              <a:defRPr/>
            </a:pPr>
            <a:r>
              <a:rPr lang="zh-CN" altLang="en-US" sz="2400" dirty="0">
                <a:cs typeface="+mn-ea"/>
                <a:sym typeface="+mn-lt"/>
              </a:rPr>
              <a:t>应用最广泛的一些</a:t>
            </a:r>
            <a:r>
              <a:rPr lang="en-US" altLang="zh-CN" sz="2400" dirty="0">
                <a:cs typeface="+mn-ea"/>
                <a:sym typeface="+mn-lt"/>
              </a:rPr>
              <a:t>UML</a:t>
            </a:r>
            <a:r>
              <a:rPr lang="zh-CN" altLang="en-US" sz="2400" dirty="0">
                <a:cs typeface="+mn-ea"/>
                <a:sym typeface="+mn-lt"/>
              </a:rPr>
              <a:t>建模工具：</a:t>
            </a:r>
            <a:r>
              <a:rPr lang="en-US" altLang="zh-CN" sz="2400" dirty="0">
                <a:cs typeface="+mn-ea"/>
                <a:sym typeface="+mn-lt"/>
              </a:rPr>
              <a:t>Enterprise Architect</a:t>
            </a:r>
            <a:r>
              <a:rPr lang="zh-CN" altLang="en-US" sz="2400" dirty="0">
                <a:cs typeface="+mn-ea"/>
                <a:sym typeface="+mn-lt"/>
              </a:rPr>
              <a:t>、</a:t>
            </a:r>
            <a:r>
              <a:rPr lang="en-US" altLang="zh-CN" sz="2400" dirty="0">
                <a:cs typeface="+mn-ea"/>
                <a:sym typeface="+mn-lt"/>
              </a:rPr>
              <a:t>Visual Paradigm</a:t>
            </a:r>
            <a:r>
              <a:rPr lang="zh-CN" altLang="en-US" sz="2400" dirty="0">
                <a:cs typeface="+mn-ea"/>
                <a:sym typeface="+mn-lt"/>
              </a:rPr>
              <a:t>、</a:t>
            </a:r>
            <a:r>
              <a:rPr lang="en-US" altLang="zh-CN" sz="2400" dirty="0">
                <a:cs typeface="+mn-ea"/>
                <a:sym typeface="+mn-lt"/>
              </a:rPr>
              <a:t>Rational Rose</a:t>
            </a:r>
            <a:r>
              <a:rPr lang="zh-CN" altLang="en-US" sz="2400" dirty="0">
                <a:cs typeface="+mn-ea"/>
                <a:sym typeface="+mn-lt"/>
              </a:rPr>
              <a:t>以及</a:t>
            </a:r>
            <a:r>
              <a:rPr lang="en-US" altLang="zh-CN" sz="2400" dirty="0">
                <a:cs typeface="+mn-ea"/>
                <a:sym typeface="+mn-lt"/>
              </a:rPr>
              <a:t>Microsoft Visio 2023</a:t>
            </a:r>
            <a:r>
              <a:rPr lang="zh-CN" altLang="en-US" sz="2400" dirty="0">
                <a:cs typeface="+mn-ea"/>
                <a:sym typeface="+mn-lt"/>
              </a:rPr>
              <a:t>。</a:t>
            </a:r>
            <a:endParaRPr lang="en-US" altLang="zh-CN" sz="2400" dirty="0">
              <a:cs typeface="+mn-ea"/>
              <a:sym typeface="+mn-lt"/>
            </a:endParaRPr>
          </a:p>
          <a:p>
            <a:pPr marL="1028700" lvl="2" indent="-342900">
              <a:lnSpc>
                <a:spcPct val="150000"/>
              </a:lnSpc>
              <a:buClr>
                <a:srgbClr val="0054A3"/>
              </a:buClr>
              <a:buFont typeface="Wingdings" panose="05000000000000000000" charset="0"/>
              <a:buChar char="p"/>
              <a:defRPr/>
            </a:pPr>
            <a:r>
              <a:rPr lang="zh-CN" altLang="en-US" sz="2400" dirty="0">
                <a:cs typeface="+mn-ea"/>
                <a:sym typeface="+mn-lt"/>
              </a:rPr>
              <a:t>其他一些</a:t>
            </a:r>
            <a:r>
              <a:rPr lang="en-US" altLang="zh-CN" sz="2400" dirty="0">
                <a:cs typeface="+mn-ea"/>
                <a:sym typeface="+mn-lt"/>
              </a:rPr>
              <a:t>UML</a:t>
            </a:r>
            <a:r>
              <a:rPr lang="zh-CN" altLang="en-US" sz="2400" dirty="0">
                <a:cs typeface="+mn-ea"/>
                <a:sym typeface="+mn-lt"/>
              </a:rPr>
              <a:t>建模工具：</a:t>
            </a:r>
            <a:r>
              <a:rPr lang="en-US" altLang="zh-CN" sz="2400" dirty="0">
                <a:cs typeface="+mn-ea"/>
                <a:sym typeface="+mn-lt"/>
              </a:rPr>
              <a:t>Visual Paradigm</a:t>
            </a:r>
            <a:r>
              <a:rPr lang="zh-CN" altLang="en-US" sz="2400" dirty="0">
                <a:cs typeface="+mn-ea"/>
                <a:sym typeface="+mn-lt"/>
              </a:rPr>
              <a:t>、</a:t>
            </a:r>
            <a:r>
              <a:rPr lang="en-US" altLang="zh-CN" sz="2400" dirty="0">
                <a:cs typeface="+mn-ea"/>
                <a:sym typeface="+mn-lt"/>
              </a:rPr>
              <a:t>StarUML</a:t>
            </a:r>
            <a:r>
              <a:rPr lang="zh-CN" altLang="en-US" sz="2400" dirty="0">
                <a:cs typeface="+mn-ea"/>
                <a:sym typeface="+mn-lt"/>
              </a:rPr>
              <a:t>、</a:t>
            </a:r>
            <a:r>
              <a:rPr lang="en-US" altLang="zh-CN" sz="2400" dirty="0">
                <a:cs typeface="+mn-ea"/>
                <a:sym typeface="+mn-lt"/>
              </a:rPr>
              <a:t>PowerDesigner</a:t>
            </a:r>
            <a:r>
              <a:rPr lang="zh-CN" altLang="en-US" sz="2400" dirty="0">
                <a:cs typeface="+mn-ea"/>
                <a:sym typeface="+mn-lt"/>
              </a:rPr>
              <a:t>、</a:t>
            </a:r>
            <a:r>
              <a:rPr lang="en-US" altLang="zh-CN" sz="2400" dirty="0">
                <a:cs typeface="+mn-ea"/>
                <a:sym typeface="+mn-lt"/>
              </a:rPr>
              <a:t>Eclipse UML</a:t>
            </a:r>
            <a:r>
              <a:rPr lang="zh-CN" altLang="en-US" sz="2400" dirty="0">
                <a:cs typeface="+mn-ea"/>
                <a:sym typeface="+mn-lt"/>
              </a:rPr>
              <a:t>、</a:t>
            </a:r>
            <a:r>
              <a:rPr lang="en-US" altLang="zh-CN" sz="2400" dirty="0">
                <a:cs typeface="+mn-ea"/>
                <a:sym typeface="+mn-lt"/>
              </a:rPr>
              <a:t>Violet</a:t>
            </a:r>
            <a:r>
              <a:rPr lang="zh-CN" altLang="en-US" sz="2400" dirty="0">
                <a:cs typeface="+mn-ea"/>
                <a:sym typeface="+mn-lt"/>
              </a:rPr>
              <a:t>等。</a:t>
            </a:r>
          </a:p>
          <a:p>
            <a:pPr marL="1028700" lvl="2" indent="-342900">
              <a:lnSpc>
                <a:spcPct val="150000"/>
              </a:lnSpc>
              <a:buClr>
                <a:srgbClr val="0054A3"/>
              </a:buClr>
              <a:buFont typeface="Wingdings" panose="05000000000000000000" charset="0"/>
              <a:buChar char="p"/>
              <a:defRPr/>
            </a:pPr>
            <a:r>
              <a:rPr lang="en-US" altLang="zh-CN" sz="2400" dirty="0">
                <a:cs typeface="+mn-ea"/>
                <a:sym typeface="+mn-lt"/>
              </a:rPr>
              <a:t>UML</a:t>
            </a:r>
            <a:r>
              <a:rPr lang="zh-CN" altLang="en-US" sz="2400" dirty="0">
                <a:cs typeface="+mn-ea"/>
                <a:sym typeface="+mn-lt"/>
              </a:rPr>
              <a:t>中国官方网站</a:t>
            </a:r>
            <a:r>
              <a:rPr lang="en-US" altLang="zh-CN" sz="2400" i="1" dirty="0">
                <a:cs typeface="+mn-ea"/>
                <a:sym typeface="+mn-lt"/>
              </a:rPr>
              <a:t>http://www.uml.org.cn</a:t>
            </a:r>
            <a:r>
              <a:rPr lang="zh-CN" altLang="en-US" sz="2400" dirty="0">
                <a:cs typeface="+mn-ea"/>
                <a:sym typeface="+mn-lt"/>
              </a:rPr>
              <a:t>，有很多关于</a:t>
            </a:r>
            <a:r>
              <a:rPr lang="en-US" altLang="zh-CN" sz="2400" dirty="0">
                <a:cs typeface="+mn-ea"/>
                <a:sym typeface="+mn-lt"/>
              </a:rPr>
              <a:t>UML</a:t>
            </a:r>
            <a:r>
              <a:rPr lang="zh-CN" altLang="en-US" sz="2400" dirty="0">
                <a:cs typeface="+mn-ea"/>
                <a:sym typeface="+mn-lt"/>
              </a:rPr>
              <a:t>建模和建模工具的介绍。</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59" y="-4227756"/>
            <a:ext cx="3736490" cy="12192002"/>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cs typeface="+mn-ea"/>
                <a:sym typeface="+mn-lt"/>
              </a:endParaRPr>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cs typeface="+mn-ea"/>
                <a:sym typeface="+mn-lt"/>
              </a:endParaRPr>
            </a:p>
          </p:txBody>
        </p:sp>
      </p:grpSp>
      <p:sp>
        <p:nvSpPr>
          <p:cNvPr id="8" name="文本框 7"/>
          <p:cNvSpPr txBox="1"/>
          <p:nvPr/>
        </p:nvSpPr>
        <p:spPr>
          <a:xfrm>
            <a:off x="5491220" y="3502820"/>
            <a:ext cx="1165225" cy="460375"/>
          </a:xfrm>
          <a:prstGeom prst="rect">
            <a:avLst/>
          </a:prstGeom>
          <a:noFill/>
        </p:spPr>
        <p:txBody>
          <a:bodyPr wrap="none" rtlCol="0">
            <a:spAutoFit/>
          </a:bodyPr>
          <a:lstStyle/>
          <a:p>
            <a:r>
              <a:rPr lang="en-US" altLang="zh-CN" sz="2400" dirty="0">
                <a:solidFill>
                  <a:srgbClr val="0070C0"/>
                </a:solidFill>
                <a:cs typeface="+mn-ea"/>
                <a:sym typeface="+mn-lt"/>
              </a:rPr>
              <a:t>Part.05</a:t>
            </a:r>
          </a:p>
        </p:txBody>
      </p:sp>
      <p:sp>
        <p:nvSpPr>
          <p:cNvPr id="9" name="文本框 8"/>
          <p:cNvSpPr txBox="1"/>
          <p:nvPr/>
        </p:nvSpPr>
        <p:spPr>
          <a:xfrm>
            <a:off x="2748915" y="4789616"/>
            <a:ext cx="6661552" cy="706755"/>
          </a:xfrm>
          <a:prstGeom prst="rect">
            <a:avLst/>
          </a:prstGeom>
          <a:noFill/>
          <a:ln>
            <a:noFill/>
          </a:ln>
        </p:spPr>
        <p:txBody>
          <a:bodyPr wrap="square" rtlCol="0">
            <a:spAutoFit/>
          </a:bodyPr>
          <a:lstStyle/>
          <a:p>
            <a:pPr algn="ctr"/>
            <a:r>
              <a:rPr lang="zh-CN" altLang="en-US" sz="4000" b="1" spc="600" dirty="0">
                <a:solidFill>
                  <a:srgbClr val="0070C0"/>
                </a:solidFill>
                <a:cs typeface="+mn-ea"/>
                <a:sym typeface="+mn-lt"/>
              </a:rPr>
              <a:t>分析案例</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3106" y="917624"/>
            <a:ext cx="1267268" cy="1267268"/>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5368" y="737426"/>
            <a:ext cx="3293526" cy="1627664"/>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6"/>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10535285" y="0"/>
            <a:ext cx="164846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79802" y="189569"/>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solidFill>
                <a:cs typeface="+mn-ea"/>
                <a:sym typeface="+mn-lt"/>
              </a:rPr>
              <a:t>分析案例</a:t>
            </a:r>
          </a:p>
        </p:txBody>
      </p:sp>
      <p:sp>
        <p:nvSpPr>
          <p:cNvPr id="35" name="TextBox 6"/>
          <p:cNvSpPr txBox="1"/>
          <p:nvPr>
            <p:custDataLst>
              <p:tags r:id="rId1"/>
            </p:custDataLst>
          </p:nvPr>
        </p:nvSpPr>
        <p:spPr>
          <a:xfrm>
            <a:off x="425450" y="1144905"/>
            <a:ext cx="6809105" cy="578485"/>
          </a:xfrm>
          <a:prstGeom prst="rect">
            <a:avLst/>
          </a:prstGeom>
          <a:noFill/>
        </p:spPr>
        <p:txBody>
          <a:bodyPr wrap="square" lIns="0" tIns="48000" rIns="0" bIns="48000" rtlCol="0">
            <a:noAutofit/>
          </a:bodyPr>
          <a:lstStyle/>
          <a:p>
            <a:r>
              <a:rPr lang="en-US" altLang="zh-CN" sz="2800" b="1" dirty="0">
                <a:solidFill>
                  <a:schemeClr val="tx1">
                    <a:lumMod val="65000"/>
                    <a:lumOff val="35000"/>
                  </a:schemeClr>
                </a:solidFill>
                <a:cs typeface="+mn-ea"/>
                <a:sym typeface="+mn-lt"/>
              </a:rPr>
              <a:t>5.1 </a:t>
            </a:r>
            <a:r>
              <a:rPr lang="zh-CN" altLang="en-US" sz="2800" b="1" dirty="0">
                <a:solidFill>
                  <a:schemeClr val="tx1">
                    <a:lumMod val="65000"/>
                    <a:lumOff val="35000"/>
                  </a:schemeClr>
                </a:solidFill>
                <a:cs typeface="+mn-ea"/>
                <a:sym typeface="+mn-lt"/>
              </a:rPr>
              <a:t>面向对象分析案例</a:t>
            </a:r>
            <a:r>
              <a:rPr lang="en-US" altLang="zh-CN" sz="2800" b="1" dirty="0">
                <a:solidFill>
                  <a:schemeClr val="tx1">
                    <a:lumMod val="65000"/>
                    <a:lumOff val="35000"/>
                  </a:schemeClr>
                </a:solidFill>
                <a:cs typeface="+mn-ea"/>
                <a:sym typeface="+mn-lt"/>
              </a:rPr>
              <a:t>	</a:t>
            </a:r>
          </a:p>
        </p:txBody>
      </p:sp>
      <p:sp>
        <p:nvSpPr>
          <p:cNvPr id="6" name="文本框 5"/>
          <p:cNvSpPr txBox="1"/>
          <p:nvPr>
            <p:custDataLst>
              <p:tags r:id="rId2"/>
            </p:custDataLst>
          </p:nvPr>
        </p:nvSpPr>
        <p:spPr>
          <a:xfrm>
            <a:off x="-172720" y="1922780"/>
            <a:ext cx="11800840" cy="4545965"/>
          </a:xfrm>
          <a:prstGeom prst="rect">
            <a:avLst/>
          </a:prstGeom>
          <a:noFill/>
        </p:spPr>
        <p:txBody>
          <a:bodyPr wrap="square">
            <a:noAutofit/>
          </a:bodyPr>
          <a:lstStyle/>
          <a:p>
            <a:pPr marL="685800" lvl="2" indent="0">
              <a:lnSpc>
                <a:spcPct val="150000"/>
              </a:lnSpc>
              <a:buClr>
                <a:srgbClr val="0054A3"/>
              </a:buClr>
              <a:buFont typeface="Wingdings" panose="05000000000000000000" charset="0"/>
              <a:buNone/>
              <a:defRPr/>
            </a:pPr>
            <a:endParaRPr lang="zh-CN" altLang="en-US" sz="2200" dirty="0">
              <a:solidFill>
                <a:schemeClr val="tx1"/>
              </a:solidFill>
              <a:effectLst/>
              <a:latin typeface="+mn-ea"/>
              <a:cs typeface="+mn-ea"/>
              <a:sym typeface="+mn-lt"/>
            </a:endParaRPr>
          </a:p>
        </p:txBody>
      </p:sp>
      <p:sp>
        <p:nvSpPr>
          <p:cNvPr id="3" name="文本框 2"/>
          <p:cNvSpPr txBox="1"/>
          <p:nvPr>
            <p:custDataLst>
              <p:tags r:id="rId3"/>
            </p:custDataLst>
          </p:nvPr>
        </p:nvSpPr>
        <p:spPr>
          <a:xfrm>
            <a:off x="16510" y="1922780"/>
            <a:ext cx="11610975" cy="4545965"/>
          </a:xfrm>
          <a:prstGeom prst="rect">
            <a:avLst/>
          </a:prstGeom>
          <a:noFill/>
        </p:spPr>
        <p:txBody>
          <a:bodyPr wrap="square" lIns="90170" tIns="46990" rIns="90170" bIns="46990">
            <a:noAutofit/>
          </a:bodyPr>
          <a:lstStyle/>
          <a:p>
            <a:pPr marL="1028700" lvl="2" indent="-342900">
              <a:lnSpc>
                <a:spcPct val="150000"/>
              </a:lnSpc>
              <a:buClr>
                <a:srgbClr val="0054A3"/>
              </a:buClr>
              <a:buFont typeface="Wingdings" panose="05000000000000000000" charset="0"/>
              <a:buChar char="p"/>
              <a:defRPr/>
            </a:pPr>
            <a:r>
              <a:rPr lang="zh-CN" altLang="en-US" sz="2400" dirty="0">
                <a:cs typeface="+mn-ea"/>
                <a:sym typeface="+mn-lt"/>
              </a:rPr>
              <a:t>以</a:t>
            </a:r>
            <a:r>
              <a:rPr lang="zh-CN" altLang="en-US" sz="2400" b="1" dirty="0">
                <a:solidFill>
                  <a:srgbClr val="FF0000"/>
                </a:solidFill>
                <a:effectLst>
                  <a:outerShdw blurRad="38100" dist="38100" dir="2700000" algn="tl">
                    <a:srgbClr val="000000">
                      <a:alpha val="43137"/>
                    </a:srgbClr>
                  </a:outerShdw>
                </a:effectLst>
                <a:cs typeface="+mn-ea"/>
                <a:sym typeface="+mn-lt"/>
              </a:rPr>
              <a:t>运维管理软件（原型版）</a:t>
            </a:r>
            <a:r>
              <a:rPr lang="zh-CN" altLang="en-US" sz="2400" dirty="0">
                <a:cs typeface="+mn-ea"/>
                <a:sym typeface="+mn-lt"/>
              </a:rPr>
              <a:t>的系统监控管理部分为例进行面向对象分析建模。</a:t>
            </a:r>
          </a:p>
          <a:p>
            <a:pPr marL="1028700" lvl="2" indent="-342900">
              <a:lnSpc>
                <a:spcPct val="150000"/>
              </a:lnSpc>
              <a:buClr>
                <a:srgbClr val="0054A3"/>
              </a:buClr>
              <a:buFont typeface="Wingdings" panose="05000000000000000000" charset="0"/>
              <a:buChar char="p"/>
              <a:defRPr/>
            </a:pPr>
            <a:r>
              <a:rPr lang="zh-CN" altLang="en-US" sz="2400" b="1" dirty="0">
                <a:solidFill>
                  <a:srgbClr val="FF0000"/>
                </a:solidFill>
                <a:effectLst>
                  <a:outerShdw blurRad="38100" dist="38100" dir="2700000" algn="tl">
                    <a:srgbClr val="000000">
                      <a:alpha val="43137"/>
                    </a:srgbClr>
                  </a:outerShdw>
                </a:effectLst>
                <a:cs typeface="+mn-ea"/>
                <a:sym typeface="+mn-lt"/>
              </a:rPr>
              <a:t>系统监控管理</a:t>
            </a:r>
            <a:r>
              <a:rPr lang="zh-CN" altLang="en-US" sz="2400" dirty="0">
                <a:cs typeface="+mn-ea"/>
                <a:sym typeface="+mn-lt"/>
              </a:rPr>
              <a:t>能够对基础资源占用情况、虚拟运行系统运行状态和工程支持系统运行状态进行监控，支持告警阈值管理以及异常状况自动上报。</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6"/>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10535285" y="0"/>
            <a:ext cx="164846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79802" y="189569"/>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solidFill>
                <a:cs typeface="+mn-ea"/>
                <a:sym typeface="+mn-lt"/>
              </a:rPr>
              <a:t>分析案例</a:t>
            </a:r>
          </a:p>
        </p:txBody>
      </p:sp>
      <p:sp>
        <p:nvSpPr>
          <p:cNvPr id="35" name="TextBox 6"/>
          <p:cNvSpPr txBox="1"/>
          <p:nvPr>
            <p:custDataLst>
              <p:tags r:id="rId1"/>
            </p:custDataLst>
          </p:nvPr>
        </p:nvSpPr>
        <p:spPr>
          <a:xfrm>
            <a:off x="425450" y="1144905"/>
            <a:ext cx="6809105" cy="578485"/>
          </a:xfrm>
          <a:prstGeom prst="rect">
            <a:avLst/>
          </a:prstGeom>
          <a:noFill/>
        </p:spPr>
        <p:txBody>
          <a:bodyPr wrap="square" lIns="0" tIns="48000" rIns="0" bIns="48000" rtlCol="0">
            <a:noAutofit/>
          </a:bodyPr>
          <a:lstStyle/>
          <a:p>
            <a:r>
              <a:rPr lang="en-US" altLang="zh-CN" sz="2800" b="1" dirty="0">
                <a:solidFill>
                  <a:schemeClr val="tx1">
                    <a:lumMod val="65000"/>
                    <a:lumOff val="35000"/>
                  </a:schemeClr>
                </a:solidFill>
                <a:cs typeface="+mn-ea"/>
                <a:sym typeface="+mn-lt"/>
              </a:rPr>
              <a:t>5.1 </a:t>
            </a:r>
            <a:r>
              <a:rPr lang="zh-CN" altLang="en-US" sz="2800" b="1" dirty="0">
                <a:solidFill>
                  <a:schemeClr val="tx1">
                    <a:lumMod val="65000"/>
                    <a:lumOff val="35000"/>
                  </a:schemeClr>
                </a:solidFill>
                <a:cs typeface="+mn-ea"/>
                <a:sym typeface="+mn-lt"/>
              </a:rPr>
              <a:t>面向对象分析案例</a:t>
            </a:r>
            <a:r>
              <a:rPr lang="en-US" altLang="zh-CN" sz="2800" b="1" dirty="0">
                <a:solidFill>
                  <a:schemeClr val="tx1">
                    <a:lumMod val="65000"/>
                    <a:lumOff val="35000"/>
                  </a:schemeClr>
                </a:solidFill>
                <a:cs typeface="+mn-ea"/>
                <a:sym typeface="+mn-lt"/>
              </a:rPr>
              <a:t>	</a:t>
            </a:r>
          </a:p>
        </p:txBody>
      </p:sp>
      <p:sp>
        <p:nvSpPr>
          <p:cNvPr id="6" name="文本框 5"/>
          <p:cNvSpPr txBox="1"/>
          <p:nvPr>
            <p:custDataLst>
              <p:tags r:id="rId2"/>
            </p:custDataLst>
          </p:nvPr>
        </p:nvSpPr>
        <p:spPr>
          <a:xfrm>
            <a:off x="-172720" y="1922780"/>
            <a:ext cx="11800840" cy="4545965"/>
          </a:xfrm>
          <a:prstGeom prst="rect">
            <a:avLst/>
          </a:prstGeom>
          <a:noFill/>
        </p:spPr>
        <p:txBody>
          <a:bodyPr wrap="square">
            <a:noAutofit/>
          </a:bodyPr>
          <a:lstStyle/>
          <a:p>
            <a:pPr marL="685800" lvl="2" indent="0">
              <a:lnSpc>
                <a:spcPct val="150000"/>
              </a:lnSpc>
              <a:buClr>
                <a:srgbClr val="0054A3"/>
              </a:buClr>
              <a:buFont typeface="Wingdings" panose="05000000000000000000" charset="0"/>
              <a:buNone/>
              <a:defRPr/>
            </a:pPr>
            <a:endParaRPr lang="zh-CN" altLang="en-US" sz="2200" dirty="0">
              <a:solidFill>
                <a:schemeClr val="tx1"/>
              </a:solidFill>
              <a:effectLst/>
              <a:latin typeface="+mn-ea"/>
              <a:cs typeface="+mn-ea"/>
              <a:sym typeface="+mn-lt"/>
            </a:endParaRPr>
          </a:p>
        </p:txBody>
      </p:sp>
      <p:sp>
        <p:nvSpPr>
          <p:cNvPr id="3" name="文本框 2"/>
          <p:cNvSpPr txBox="1"/>
          <p:nvPr>
            <p:custDataLst>
              <p:tags r:id="rId3"/>
            </p:custDataLst>
          </p:nvPr>
        </p:nvSpPr>
        <p:spPr>
          <a:xfrm>
            <a:off x="17145" y="1626870"/>
            <a:ext cx="11610975" cy="4545965"/>
          </a:xfrm>
          <a:prstGeom prst="rect">
            <a:avLst/>
          </a:prstGeom>
          <a:noFill/>
        </p:spPr>
        <p:txBody>
          <a:bodyPr wrap="square" lIns="90170" tIns="46990" rIns="90170" bIns="46990">
            <a:noAutofit/>
          </a:bodyPr>
          <a:lstStyle/>
          <a:p>
            <a:pPr marL="1028700" lvl="2" indent="-342900">
              <a:lnSpc>
                <a:spcPct val="150000"/>
              </a:lnSpc>
              <a:buClr>
                <a:srgbClr val="0054A3"/>
              </a:buClr>
              <a:buFont typeface="Wingdings" panose="05000000000000000000" charset="0"/>
              <a:buChar char="p"/>
              <a:defRPr/>
            </a:pPr>
            <a:r>
              <a:rPr lang="zh-CN" altLang="en-US" sz="2400" dirty="0">
                <a:cs typeface="+mn-ea"/>
                <a:sym typeface="+mn-lt"/>
              </a:rPr>
              <a:t>建立对象模型</a:t>
            </a:r>
            <a:r>
              <a:rPr lang="en-US" altLang="zh-CN" sz="2400" dirty="0">
                <a:cs typeface="+mn-ea"/>
                <a:sym typeface="+mn-lt"/>
              </a:rPr>
              <a:t>——</a:t>
            </a:r>
            <a:r>
              <a:rPr lang="en-US" altLang="zh-CN" sz="2400" b="1" dirty="0">
                <a:solidFill>
                  <a:srgbClr val="FF0000"/>
                </a:solidFill>
                <a:effectLst>
                  <a:outerShdw blurRad="38100" dist="38100" dir="2700000" algn="tl">
                    <a:srgbClr val="000000">
                      <a:alpha val="43137"/>
                    </a:srgbClr>
                  </a:outerShdw>
                </a:effectLst>
                <a:cs typeface="+mn-ea"/>
                <a:sym typeface="+mn-lt"/>
              </a:rPr>
              <a:t>E-R</a:t>
            </a:r>
            <a:r>
              <a:rPr lang="zh-CN" altLang="en-US" sz="2400" b="1" dirty="0">
                <a:solidFill>
                  <a:srgbClr val="FF0000"/>
                </a:solidFill>
                <a:effectLst>
                  <a:outerShdw blurRad="38100" dist="38100" dir="2700000" algn="tl">
                    <a:srgbClr val="000000">
                      <a:alpha val="43137"/>
                    </a:srgbClr>
                  </a:outerShdw>
                </a:effectLst>
                <a:cs typeface="+mn-ea"/>
                <a:sym typeface="+mn-lt"/>
              </a:rPr>
              <a:t>图</a:t>
            </a:r>
            <a:endParaRPr lang="zh-CN" altLang="en-US" sz="2400" dirty="0">
              <a:cs typeface="+mn-ea"/>
              <a:sym typeface="+mn-lt"/>
            </a:endParaRPr>
          </a:p>
          <a:p>
            <a:pPr marL="685800" lvl="2" indent="0">
              <a:lnSpc>
                <a:spcPct val="150000"/>
              </a:lnSpc>
              <a:buClr>
                <a:srgbClr val="0054A3"/>
              </a:buClr>
              <a:buFont typeface="Wingdings" panose="05000000000000000000" charset="0"/>
              <a:buNone/>
              <a:defRPr/>
            </a:pPr>
            <a:r>
              <a:rPr lang="zh-CN" altLang="en-US" sz="2400" dirty="0">
                <a:cs typeface="+mn-ea"/>
                <a:sym typeface="+mn-lt"/>
              </a:rPr>
              <a:t>基础资源监控模块的实体关系如图，应用于软件配置项：基础资源监控。</a:t>
            </a:r>
          </a:p>
        </p:txBody>
      </p:sp>
      <p:pic>
        <p:nvPicPr>
          <p:cNvPr id="4" name="图片 3" descr="图片26"/>
          <p:cNvPicPr>
            <a:picLocks noChangeAspect="1"/>
          </p:cNvPicPr>
          <p:nvPr/>
        </p:nvPicPr>
        <p:blipFill>
          <a:blip r:embed="rId7"/>
          <a:stretch>
            <a:fillRect/>
          </a:stretch>
        </p:blipFill>
        <p:spPr>
          <a:xfrm>
            <a:off x="1628775" y="3041015"/>
            <a:ext cx="8935085" cy="3543300"/>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6"/>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10535285" y="0"/>
            <a:ext cx="164846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79802" y="189569"/>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solidFill>
                <a:cs typeface="+mn-ea"/>
                <a:sym typeface="+mn-lt"/>
              </a:rPr>
              <a:t>分析案例</a:t>
            </a:r>
          </a:p>
        </p:txBody>
      </p:sp>
      <p:sp>
        <p:nvSpPr>
          <p:cNvPr id="35" name="TextBox 6"/>
          <p:cNvSpPr txBox="1"/>
          <p:nvPr>
            <p:custDataLst>
              <p:tags r:id="rId1"/>
            </p:custDataLst>
          </p:nvPr>
        </p:nvSpPr>
        <p:spPr>
          <a:xfrm>
            <a:off x="425450" y="1144905"/>
            <a:ext cx="6809105" cy="578485"/>
          </a:xfrm>
          <a:prstGeom prst="rect">
            <a:avLst/>
          </a:prstGeom>
          <a:noFill/>
        </p:spPr>
        <p:txBody>
          <a:bodyPr wrap="square" lIns="0" tIns="48000" rIns="0" bIns="48000" rtlCol="0">
            <a:noAutofit/>
          </a:bodyPr>
          <a:lstStyle/>
          <a:p>
            <a:r>
              <a:rPr lang="en-US" altLang="zh-CN" sz="2800" b="1" dirty="0">
                <a:solidFill>
                  <a:schemeClr val="tx1">
                    <a:lumMod val="65000"/>
                    <a:lumOff val="35000"/>
                  </a:schemeClr>
                </a:solidFill>
                <a:cs typeface="+mn-ea"/>
                <a:sym typeface="+mn-lt"/>
              </a:rPr>
              <a:t>5.1 </a:t>
            </a:r>
            <a:r>
              <a:rPr lang="zh-CN" altLang="en-US" sz="2800" b="1" dirty="0">
                <a:solidFill>
                  <a:schemeClr val="tx1">
                    <a:lumMod val="65000"/>
                    <a:lumOff val="35000"/>
                  </a:schemeClr>
                </a:solidFill>
                <a:cs typeface="+mn-ea"/>
                <a:sym typeface="+mn-lt"/>
              </a:rPr>
              <a:t>面向对象分析案例</a:t>
            </a:r>
            <a:r>
              <a:rPr lang="en-US" altLang="zh-CN" sz="2800" b="1" dirty="0">
                <a:solidFill>
                  <a:schemeClr val="tx1">
                    <a:lumMod val="65000"/>
                    <a:lumOff val="35000"/>
                  </a:schemeClr>
                </a:solidFill>
                <a:cs typeface="+mn-ea"/>
                <a:sym typeface="+mn-lt"/>
              </a:rPr>
              <a:t>	</a:t>
            </a:r>
          </a:p>
        </p:txBody>
      </p:sp>
      <p:sp>
        <p:nvSpPr>
          <p:cNvPr id="6" name="文本框 5"/>
          <p:cNvSpPr txBox="1"/>
          <p:nvPr>
            <p:custDataLst>
              <p:tags r:id="rId2"/>
            </p:custDataLst>
          </p:nvPr>
        </p:nvSpPr>
        <p:spPr>
          <a:xfrm>
            <a:off x="-172720" y="1922780"/>
            <a:ext cx="11800840" cy="4545965"/>
          </a:xfrm>
          <a:prstGeom prst="rect">
            <a:avLst/>
          </a:prstGeom>
          <a:noFill/>
        </p:spPr>
        <p:txBody>
          <a:bodyPr wrap="square">
            <a:noAutofit/>
          </a:bodyPr>
          <a:lstStyle/>
          <a:p>
            <a:pPr marL="685800" lvl="2" indent="0">
              <a:lnSpc>
                <a:spcPct val="150000"/>
              </a:lnSpc>
              <a:buClr>
                <a:srgbClr val="0054A3"/>
              </a:buClr>
              <a:buFont typeface="Wingdings" panose="05000000000000000000" charset="0"/>
              <a:buNone/>
              <a:defRPr/>
            </a:pPr>
            <a:endParaRPr lang="zh-CN" altLang="en-US" sz="2200" dirty="0">
              <a:solidFill>
                <a:schemeClr val="tx1"/>
              </a:solidFill>
              <a:effectLst/>
              <a:latin typeface="+mn-ea"/>
              <a:cs typeface="+mn-ea"/>
              <a:sym typeface="+mn-lt"/>
            </a:endParaRPr>
          </a:p>
        </p:txBody>
      </p:sp>
      <p:sp>
        <p:nvSpPr>
          <p:cNvPr id="3" name="文本框 2"/>
          <p:cNvSpPr txBox="1"/>
          <p:nvPr>
            <p:custDataLst>
              <p:tags r:id="rId3"/>
            </p:custDataLst>
          </p:nvPr>
        </p:nvSpPr>
        <p:spPr>
          <a:xfrm>
            <a:off x="88900" y="1922780"/>
            <a:ext cx="6356985" cy="4365625"/>
          </a:xfrm>
          <a:prstGeom prst="rect">
            <a:avLst/>
          </a:prstGeom>
          <a:noFill/>
        </p:spPr>
        <p:txBody>
          <a:bodyPr wrap="square" lIns="90170" tIns="46990" rIns="90170" bIns="46990">
            <a:noAutofit/>
          </a:bodyPr>
          <a:lstStyle/>
          <a:p>
            <a:pPr marL="1028700" lvl="2" indent="-342900">
              <a:lnSpc>
                <a:spcPct val="150000"/>
              </a:lnSpc>
              <a:buClr>
                <a:srgbClr val="0054A3"/>
              </a:buClr>
              <a:buFont typeface="Wingdings" panose="05000000000000000000" charset="0"/>
              <a:buChar char="p"/>
              <a:defRPr/>
            </a:pPr>
            <a:r>
              <a:rPr lang="zh-CN" altLang="en-US" sz="2400" dirty="0">
                <a:cs typeface="+mn-ea"/>
                <a:sym typeface="+mn-lt"/>
              </a:rPr>
              <a:t>建立动态模型</a:t>
            </a:r>
            <a:r>
              <a:rPr lang="en-US" altLang="zh-CN" sz="2400" dirty="0">
                <a:cs typeface="+mn-ea"/>
                <a:sym typeface="+mn-lt"/>
              </a:rPr>
              <a:t>——</a:t>
            </a:r>
            <a:r>
              <a:rPr lang="zh-CN" altLang="en-US" sz="2400" b="1" dirty="0">
                <a:solidFill>
                  <a:srgbClr val="FF0000"/>
                </a:solidFill>
                <a:effectLst>
                  <a:outerShdw blurRad="38100" dist="38100" dir="2700000" algn="tl">
                    <a:srgbClr val="000000">
                      <a:alpha val="43137"/>
                    </a:srgbClr>
                  </a:outerShdw>
                </a:effectLst>
                <a:cs typeface="+mn-ea"/>
                <a:sym typeface="+mn-lt"/>
              </a:rPr>
              <a:t>状态图</a:t>
            </a:r>
            <a:endParaRPr lang="zh-CN" altLang="en-US" sz="2400" dirty="0">
              <a:cs typeface="+mn-ea"/>
              <a:sym typeface="+mn-lt"/>
            </a:endParaRPr>
          </a:p>
          <a:p>
            <a:pPr marL="685800" lvl="2" indent="0">
              <a:lnSpc>
                <a:spcPct val="150000"/>
              </a:lnSpc>
              <a:buClr>
                <a:srgbClr val="0054A3"/>
              </a:buClr>
              <a:buFont typeface="Wingdings" panose="05000000000000000000" charset="0"/>
              <a:buNone/>
              <a:defRPr/>
            </a:pPr>
            <a:r>
              <a:rPr lang="zh-CN" altLang="en-US" sz="2400" dirty="0">
                <a:cs typeface="+mn-ea"/>
                <a:sym typeface="+mn-lt"/>
              </a:rPr>
              <a:t>阈值规则管理：通过设定规则的类别、生效目标、阈值计算规则、阈值指标以及其他必要信息，作为一个阈值规则条目存储至后端数据库中。用户可以进行阈值规则的管理。</a:t>
            </a:r>
          </a:p>
        </p:txBody>
      </p:sp>
      <p:pic>
        <p:nvPicPr>
          <p:cNvPr id="4" name="图片 3" descr="图片30"/>
          <p:cNvPicPr>
            <a:picLocks noChangeAspect="1"/>
          </p:cNvPicPr>
          <p:nvPr/>
        </p:nvPicPr>
        <p:blipFill>
          <a:blip r:embed="rId7"/>
          <a:stretch>
            <a:fillRect/>
          </a:stretch>
        </p:blipFill>
        <p:spPr>
          <a:xfrm>
            <a:off x="6737985" y="1271270"/>
            <a:ext cx="5302250" cy="4950460"/>
          </a:xfrm>
          <a:prstGeom prst="rect">
            <a:avLst/>
          </a:prstGeom>
        </p:spPr>
      </p:pic>
      <p:sp>
        <p:nvSpPr>
          <p:cNvPr id="8" name="文本框 7"/>
          <p:cNvSpPr txBox="1"/>
          <p:nvPr/>
        </p:nvSpPr>
        <p:spPr>
          <a:xfrm>
            <a:off x="7680960" y="6353810"/>
            <a:ext cx="3276600" cy="368300"/>
          </a:xfrm>
          <a:prstGeom prst="rect">
            <a:avLst/>
          </a:prstGeom>
          <a:noFill/>
        </p:spPr>
        <p:txBody>
          <a:bodyPr wrap="square" rtlCol="0">
            <a:spAutoFit/>
          </a:bodyPr>
          <a:lstStyle/>
          <a:p>
            <a:pPr algn="ctr"/>
            <a:r>
              <a:rPr lang="zh-CN" altLang="en-US">
                <a:solidFill>
                  <a:schemeClr val="tx1"/>
                </a:solidFill>
              </a:rPr>
              <a:t>新建阈值规则的</a:t>
            </a:r>
            <a:r>
              <a:rPr lang="zh-CN" altLang="en-US"/>
              <a:t>流程</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6"/>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10535285" y="0"/>
            <a:ext cx="164846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79802" y="189569"/>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solidFill>
                <a:cs typeface="+mn-ea"/>
                <a:sym typeface="+mn-lt"/>
              </a:rPr>
              <a:t>分析案例</a:t>
            </a:r>
          </a:p>
        </p:txBody>
      </p:sp>
      <p:sp>
        <p:nvSpPr>
          <p:cNvPr id="35" name="TextBox 6"/>
          <p:cNvSpPr txBox="1"/>
          <p:nvPr>
            <p:custDataLst>
              <p:tags r:id="rId1"/>
            </p:custDataLst>
          </p:nvPr>
        </p:nvSpPr>
        <p:spPr>
          <a:xfrm>
            <a:off x="425450" y="1144905"/>
            <a:ext cx="6809105" cy="578485"/>
          </a:xfrm>
          <a:prstGeom prst="rect">
            <a:avLst/>
          </a:prstGeom>
          <a:noFill/>
        </p:spPr>
        <p:txBody>
          <a:bodyPr wrap="square" lIns="0" tIns="48000" rIns="0" bIns="48000" rtlCol="0">
            <a:noAutofit/>
          </a:bodyPr>
          <a:lstStyle/>
          <a:p>
            <a:r>
              <a:rPr lang="en-US" altLang="zh-CN" sz="2800" b="1" dirty="0">
                <a:solidFill>
                  <a:schemeClr val="tx1">
                    <a:lumMod val="65000"/>
                    <a:lumOff val="35000"/>
                  </a:schemeClr>
                </a:solidFill>
                <a:cs typeface="+mn-ea"/>
                <a:sym typeface="+mn-lt"/>
              </a:rPr>
              <a:t>5.1 </a:t>
            </a:r>
            <a:r>
              <a:rPr lang="zh-CN" altLang="en-US" sz="2800" b="1" dirty="0">
                <a:solidFill>
                  <a:schemeClr val="tx1">
                    <a:lumMod val="65000"/>
                    <a:lumOff val="35000"/>
                  </a:schemeClr>
                </a:solidFill>
                <a:cs typeface="+mn-ea"/>
                <a:sym typeface="+mn-lt"/>
              </a:rPr>
              <a:t>面向对象分析案例</a:t>
            </a:r>
            <a:r>
              <a:rPr lang="en-US" altLang="zh-CN" sz="2800" b="1" dirty="0">
                <a:solidFill>
                  <a:schemeClr val="tx1">
                    <a:lumMod val="65000"/>
                    <a:lumOff val="35000"/>
                  </a:schemeClr>
                </a:solidFill>
                <a:cs typeface="+mn-ea"/>
                <a:sym typeface="+mn-lt"/>
              </a:rPr>
              <a:t>	</a:t>
            </a:r>
          </a:p>
        </p:txBody>
      </p:sp>
      <p:sp>
        <p:nvSpPr>
          <p:cNvPr id="6" name="文本框 5"/>
          <p:cNvSpPr txBox="1"/>
          <p:nvPr>
            <p:custDataLst>
              <p:tags r:id="rId2"/>
            </p:custDataLst>
          </p:nvPr>
        </p:nvSpPr>
        <p:spPr>
          <a:xfrm>
            <a:off x="-172720" y="1922780"/>
            <a:ext cx="11800840" cy="4545965"/>
          </a:xfrm>
          <a:prstGeom prst="rect">
            <a:avLst/>
          </a:prstGeom>
          <a:noFill/>
        </p:spPr>
        <p:txBody>
          <a:bodyPr wrap="square">
            <a:noAutofit/>
          </a:bodyPr>
          <a:lstStyle/>
          <a:p>
            <a:pPr marL="685800" lvl="2" indent="0">
              <a:lnSpc>
                <a:spcPct val="150000"/>
              </a:lnSpc>
              <a:buClr>
                <a:srgbClr val="0054A3"/>
              </a:buClr>
              <a:buFont typeface="Wingdings" panose="05000000000000000000" charset="0"/>
              <a:buNone/>
              <a:defRPr/>
            </a:pPr>
            <a:endParaRPr lang="zh-CN" altLang="en-US" sz="2200" dirty="0">
              <a:solidFill>
                <a:schemeClr val="tx1"/>
              </a:solidFill>
              <a:effectLst/>
              <a:latin typeface="+mn-ea"/>
              <a:cs typeface="+mn-ea"/>
              <a:sym typeface="+mn-lt"/>
            </a:endParaRPr>
          </a:p>
        </p:txBody>
      </p:sp>
      <p:sp>
        <p:nvSpPr>
          <p:cNvPr id="3" name="文本框 2"/>
          <p:cNvSpPr txBox="1"/>
          <p:nvPr>
            <p:custDataLst>
              <p:tags r:id="rId3"/>
            </p:custDataLst>
          </p:nvPr>
        </p:nvSpPr>
        <p:spPr>
          <a:xfrm>
            <a:off x="88900" y="1922780"/>
            <a:ext cx="8507730" cy="4545965"/>
          </a:xfrm>
          <a:prstGeom prst="rect">
            <a:avLst/>
          </a:prstGeom>
          <a:noFill/>
        </p:spPr>
        <p:txBody>
          <a:bodyPr wrap="square" lIns="90170" tIns="46990" rIns="90170" bIns="46990">
            <a:noAutofit/>
          </a:bodyPr>
          <a:lstStyle/>
          <a:p>
            <a:pPr marL="1028700" lvl="2" indent="-342900">
              <a:lnSpc>
                <a:spcPct val="150000"/>
              </a:lnSpc>
              <a:buClr>
                <a:srgbClr val="0054A3"/>
              </a:buClr>
              <a:buFont typeface="Wingdings" panose="05000000000000000000" charset="0"/>
              <a:buChar char="p"/>
              <a:defRPr/>
            </a:pPr>
            <a:r>
              <a:rPr lang="zh-CN" altLang="en-US" sz="2400" dirty="0">
                <a:cs typeface="+mn-ea"/>
                <a:sym typeface="+mn-lt"/>
              </a:rPr>
              <a:t>定义服务</a:t>
            </a:r>
          </a:p>
          <a:p>
            <a:pPr marL="685800" lvl="2" indent="0">
              <a:lnSpc>
                <a:spcPct val="150000"/>
              </a:lnSpc>
              <a:buClr>
                <a:srgbClr val="0054A3"/>
              </a:buClr>
              <a:buFont typeface="Wingdings" panose="05000000000000000000" charset="0"/>
              <a:buNone/>
              <a:defRPr/>
            </a:pPr>
            <a:r>
              <a:rPr lang="en-US" altLang="zh-CN" sz="2400" dirty="0">
                <a:cs typeface="+mn-ea"/>
                <a:sym typeface="+mn-lt"/>
              </a:rPr>
              <a:t>“</a:t>
            </a:r>
            <a:r>
              <a:rPr lang="zh-CN" altLang="en-US" sz="2400" dirty="0">
                <a:cs typeface="+mn-ea"/>
                <a:sym typeface="+mn-lt"/>
              </a:rPr>
              <a:t>阈值规则管理</a:t>
            </a:r>
            <a:r>
              <a:rPr lang="en-US" altLang="zh-CN" sz="2400" dirty="0">
                <a:cs typeface="+mn-ea"/>
                <a:sym typeface="+mn-lt"/>
              </a:rPr>
              <a:t>”</a:t>
            </a:r>
            <a:r>
              <a:rPr lang="zh-CN" altLang="en-US" sz="2400" b="1" dirty="0">
                <a:solidFill>
                  <a:srgbClr val="FF0000"/>
                </a:solidFill>
                <a:effectLst>
                  <a:outerShdw blurRad="38100" dist="38100" dir="2700000" algn="tl">
                    <a:srgbClr val="000000">
                      <a:alpha val="43137"/>
                    </a:srgbClr>
                  </a:outerShdw>
                </a:effectLst>
                <a:cs typeface="+mn-ea"/>
                <a:sym typeface="+mn-lt"/>
              </a:rPr>
              <a:t>类图</a:t>
            </a:r>
            <a:endParaRPr lang="zh-CN" altLang="en-US" sz="2400" dirty="0">
              <a:cs typeface="+mn-ea"/>
              <a:sym typeface="+mn-lt"/>
            </a:endParaRPr>
          </a:p>
          <a:p>
            <a:pPr marL="685800" lvl="2" indent="0">
              <a:lnSpc>
                <a:spcPct val="150000"/>
              </a:lnSpc>
              <a:buClr>
                <a:srgbClr val="0054A3"/>
              </a:buClr>
              <a:buFont typeface="Wingdings" panose="05000000000000000000" charset="0"/>
              <a:buNone/>
              <a:defRPr/>
            </a:pPr>
            <a:endParaRPr lang="zh-CN" altLang="en-US" sz="2400" dirty="0">
              <a:cs typeface="+mn-ea"/>
              <a:sym typeface="+mn-lt"/>
            </a:endParaRPr>
          </a:p>
        </p:txBody>
      </p:sp>
      <p:pic>
        <p:nvPicPr>
          <p:cNvPr id="4" name="图片 3" descr="图片41"/>
          <p:cNvPicPr>
            <a:picLocks noChangeAspect="1"/>
          </p:cNvPicPr>
          <p:nvPr/>
        </p:nvPicPr>
        <p:blipFill>
          <a:blip r:embed="rId7"/>
          <a:stretch>
            <a:fillRect/>
          </a:stretch>
        </p:blipFill>
        <p:spPr>
          <a:xfrm>
            <a:off x="1609090" y="3345180"/>
            <a:ext cx="9786620" cy="3050540"/>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7"/>
          <a:stretch>
            <a:fillRect/>
          </a:stretch>
        </p:blipFill>
        <p:spPr>
          <a:xfrm>
            <a:off x="0" y="19050"/>
            <a:ext cx="791210" cy="715645"/>
          </a:xfrm>
          <a:prstGeom prst="rect">
            <a:avLst/>
          </a:prstGeom>
        </p:spPr>
      </p:pic>
      <p:sp>
        <p:nvSpPr>
          <p:cNvPr id="5" name="TextBox 7"/>
          <p:cNvSpPr txBox="1"/>
          <p:nvPr/>
        </p:nvSpPr>
        <p:spPr>
          <a:xfrm>
            <a:off x="378460" y="140970"/>
            <a:ext cx="3829685" cy="464185"/>
          </a:xfrm>
          <a:prstGeom prst="rect">
            <a:avLst/>
          </a:prstGeom>
          <a:noFill/>
        </p:spPr>
        <p:txBody>
          <a:bodyPr wrap="square" lIns="0" tIns="48000" rIns="0" bIns="48000" rtlCol="0">
            <a:spAutoFit/>
          </a:bodyPr>
          <a:lstStyle/>
          <a:p>
            <a:pPr algn="ctr"/>
            <a:r>
              <a:rPr lang="zh-CN" altLang="en-US" sz="2400" b="1" dirty="0">
                <a:cs typeface="+mn-ea"/>
                <a:sym typeface="+mn-lt"/>
              </a:rPr>
              <a:t>面向对象的软件工程</a:t>
            </a:r>
          </a:p>
        </p:txBody>
      </p:sp>
      <p:sp>
        <p:nvSpPr>
          <p:cNvPr id="19" name="矩形 18"/>
          <p:cNvSpPr/>
          <p:nvPr/>
        </p:nvSpPr>
        <p:spPr>
          <a:xfrm>
            <a:off x="10535285" y="0"/>
            <a:ext cx="164846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20" name="TextBox 6"/>
          <p:cNvSpPr txBox="1"/>
          <p:nvPr/>
        </p:nvSpPr>
        <p:spPr>
          <a:xfrm>
            <a:off x="3890397" y="194014"/>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基本概念</a:t>
            </a:r>
            <a:endParaRPr lang="zh-CN" altLang="en-US" sz="2000" b="1" dirty="0">
              <a:solidFill>
                <a:schemeClr val="bg1"/>
              </a:solidFill>
              <a:cs typeface="+mn-ea"/>
              <a:sym typeface="+mn-lt"/>
            </a:endParaRPr>
          </a:p>
        </p:txBody>
      </p:sp>
      <p:sp>
        <p:nvSpPr>
          <p:cNvPr id="23" name="TextBox 7"/>
          <p:cNvSpPr txBox="1"/>
          <p:nvPr/>
        </p:nvSpPr>
        <p:spPr>
          <a:xfrm>
            <a:off x="5651383" y="194014"/>
            <a:ext cx="1701793" cy="402590"/>
          </a:xfrm>
          <a:prstGeom prst="rect">
            <a:avLst/>
          </a:prstGeom>
          <a:noFill/>
        </p:spPr>
        <p:txBody>
          <a:bodyPr wrap="square" lIns="0" tIns="48000" rIns="0" bIns="48000" rtlCol="0">
            <a:spAutoFit/>
          </a:bodyPr>
          <a:lstStyle>
            <a:defPPr>
              <a:defRPr lang="zh-CN"/>
            </a:defPPr>
            <a:lvl1pPr algn="ctr">
              <a:defRPr sz="2000" b="1">
                <a:solidFill>
                  <a:schemeClr val="bg1"/>
                </a:solidFill>
                <a:cs typeface="+mn-ea"/>
              </a:defRPr>
            </a:lvl1pPr>
          </a:lstStyle>
          <a:p>
            <a:r>
              <a:rPr lang="zh-CN" altLang="en-US" dirty="0">
                <a:solidFill>
                  <a:schemeClr val="bg1">
                    <a:lumMod val="50000"/>
                  </a:schemeClr>
                </a:solidFill>
                <a:sym typeface="+mn-lt"/>
              </a:rPr>
              <a:t>面向对象分析</a:t>
            </a:r>
            <a:endParaRPr lang="zh-CN" altLang="en-US" dirty="0">
              <a:solidFill>
                <a:schemeClr val="bg1"/>
              </a:solidFill>
              <a:sym typeface="+mn-lt"/>
            </a:endParaRPr>
          </a:p>
        </p:txBody>
      </p:sp>
      <p:cxnSp>
        <p:nvCxnSpPr>
          <p:cNvPr id="24" name="直接连接符 23"/>
          <p:cNvCxnSpPr/>
          <p:nvPr/>
        </p:nvCxnSpPr>
        <p:spPr>
          <a:xfrm>
            <a:off x="5482608" y="27900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927984" y="2611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66219" y="270110"/>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9"/>
          <p:cNvSpPr txBox="1"/>
          <p:nvPr/>
        </p:nvSpPr>
        <p:spPr>
          <a:xfrm>
            <a:off x="9079802" y="189569"/>
            <a:ext cx="1701793"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UML</a:t>
            </a:r>
          </a:p>
        </p:txBody>
      </p:sp>
      <p:sp>
        <p:nvSpPr>
          <p:cNvPr id="37" name="TextBox 9"/>
          <p:cNvSpPr txBox="1"/>
          <p:nvPr/>
        </p:nvSpPr>
        <p:spPr>
          <a:xfrm>
            <a:off x="7350573" y="192109"/>
            <a:ext cx="1990801"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面向对象设计</a:t>
            </a:r>
          </a:p>
        </p:txBody>
      </p:sp>
      <p:cxnSp>
        <p:nvCxnSpPr>
          <p:cNvPr id="38" name="直接连接符 37"/>
          <p:cNvCxnSpPr/>
          <p:nvPr/>
        </p:nvCxnSpPr>
        <p:spPr>
          <a:xfrm>
            <a:off x="9319418" y="262931"/>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516406" y="287989"/>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p:cNvSpPr txBox="1"/>
          <p:nvPr/>
        </p:nvSpPr>
        <p:spPr>
          <a:xfrm>
            <a:off x="10461363" y="189569"/>
            <a:ext cx="1701793" cy="402590"/>
          </a:xfrm>
          <a:prstGeom prst="rect">
            <a:avLst/>
          </a:prstGeom>
          <a:noFill/>
        </p:spPr>
        <p:txBody>
          <a:bodyPr wrap="square" lIns="0" tIns="48000" rIns="0" bIns="48000" rtlCol="0">
            <a:spAutoFit/>
          </a:bodyPr>
          <a:lstStyle/>
          <a:p>
            <a:pPr algn="ctr">
              <a:buClrTx/>
              <a:buSzTx/>
              <a:buFontTx/>
            </a:pPr>
            <a:r>
              <a:rPr lang="en-US" altLang="zh-CN" sz="2000" b="1" dirty="0">
                <a:solidFill>
                  <a:schemeClr val="bg1"/>
                </a:solidFill>
                <a:cs typeface="+mn-ea"/>
                <a:sym typeface="+mn-lt"/>
              </a:rPr>
              <a:t>分析案例</a:t>
            </a:r>
          </a:p>
        </p:txBody>
      </p:sp>
      <p:sp>
        <p:nvSpPr>
          <p:cNvPr id="35" name="TextBox 6"/>
          <p:cNvSpPr txBox="1"/>
          <p:nvPr>
            <p:custDataLst>
              <p:tags r:id="rId1"/>
            </p:custDataLst>
          </p:nvPr>
        </p:nvSpPr>
        <p:spPr>
          <a:xfrm>
            <a:off x="425450" y="1144905"/>
            <a:ext cx="6809105" cy="578485"/>
          </a:xfrm>
          <a:prstGeom prst="rect">
            <a:avLst/>
          </a:prstGeom>
          <a:noFill/>
        </p:spPr>
        <p:txBody>
          <a:bodyPr wrap="square" lIns="0" tIns="48000" rIns="0" bIns="48000" rtlCol="0">
            <a:noAutofit/>
          </a:bodyPr>
          <a:lstStyle/>
          <a:p>
            <a:r>
              <a:rPr lang="en-US" altLang="zh-CN" sz="2800" b="1" dirty="0">
                <a:solidFill>
                  <a:schemeClr val="tx1">
                    <a:lumMod val="65000"/>
                    <a:lumOff val="35000"/>
                  </a:schemeClr>
                </a:solidFill>
                <a:cs typeface="+mn-ea"/>
                <a:sym typeface="+mn-lt"/>
              </a:rPr>
              <a:t>5.1 </a:t>
            </a:r>
            <a:r>
              <a:rPr lang="zh-CN" altLang="en-US" sz="2800" b="1" dirty="0">
                <a:solidFill>
                  <a:schemeClr val="tx1">
                    <a:lumMod val="65000"/>
                    <a:lumOff val="35000"/>
                  </a:schemeClr>
                </a:solidFill>
                <a:cs typeface="+mn-ea"/>
                <a:sym typeface="+mn-lt"/>
              </a:rPr>
              <a:t>面向对象分析案例</a:t>
            </a:r>
            <a:r>
              <a:rPr lang="en-US" altLang="zh-CN" sz="2800" b="1" dirty="0">
                <a:solidFill>
                  <a:schemeClr val="tx1">
                    <a:lumMod val="65000"/>
                    <a:lumOff val="35000"/>
                  </a:schemeClr>
                </a:solidFill>
                <a:cs typeface="+mn-ea"/>
                <a:sym typeface="+mn-lt"/>
              </a:rPr>
              <a:t>	</a:t>
            </a:r>
          </a:p>
        </p:txBody>
      </p:sp>
      <p:sp>
        <p:nvSpPr>
          <p:cNvPr id="6" name="文本框 5"/>
          <p:cNvSpPr txBox="1"/>
          <p:nvPr>
            <p:custDataLst>
              <p:tags r:id="rId2"/>
            </p:custDataLst>
          </p:nvPr>
        </p:nvSpPr>
        <p:spPr>
          <a:xfrm>
            <a:off x="-172720" y="1922780"/>
            <a:ext cx="11800840" cy="4545965"/>
          </a:xfrm>
          <a:prstGeom prst="rect">
            <a:avLst/>
          </a:prstGeom>
          <a:noFill/>
        </p:spPr>
        <p:txBody>
          <a:bodyPr wrap="square">
            <a:noAutofit/>
          </a:bodyPr>
          <a:lstStyle/>
          <a:p>
            <a:pPr marL="685800" lvl="2" indent="0">
              <a:lnSpc>
                <a:spcPct val="150000"/>
              </a:lnSpc>
              <a:buClr>
                <a:srgbClr val="0054A3"/>
              </a:buClr>
              <a:buFont typeface="Wingdings" panose="05000000000000000000" charset="0"/>
              <a:buNone/>
              <a:defRPr/>
            </a:pPr>
            <a:endParaRPr lang="zh-CN" altLang="en-US" sz="2200" dirty="0">
              <a:solidFill>
                <a:schemeClr val="tx1"/>
              </a:solidFill>
              <a:effectLst/>
              <a:latin typeface="+mn-ea"/>
              <a:cs typeface="+mn-ea"/>
              <a:sym typeface="+mn-lt"/>
            </a:endParaRPr>
          </a:p>
        </p:txBody>
      </p:sp>
      <p:sp>
        <p:nvSpPr>
          <p:cNvPr id="3" name="文本框 2"/>
          <p:cNvSpPr txBox="1"/>
          <p:nvPr>
            <p:custDataLst>
              <p:tags r:id="rId3"/>
            </p:custDataLst>
          </p:nvPr>
        </p:nvSpPr>
        <p:spPr>
          <a:xfrm>
            <a:off x="88900" y="1922780"/>
            <a:ext cx="8507730" cy="4545965"/>
          </a:xfrm>
          <a:prstGeom prst="rect">
            <a:avLst/>
          </a:prstGeom>
          <a:noFill/>
        </p:spPr>
        <p:txBody>
          <a:bodyPr wrap="square" lIns="90170" tIns="46990" rIns="90170" bIns="46990">
            <a:noAutofit/>
          </a:bodyPr>
          <a:lstStyle/>
          <a:p>
            <a:pPr marL="1028700" lvl="2" indent="-342900">
              <a:lnSpc>
                <a:spcPct val="150000"/>
              </a:lnSpc>
              <a:buClr>
                <a:srgbClr val="0054A3"/>
              </a:buClr>
              <a:buFont typeface="Wingdings" panose="05000000000000000000" charset="0"/>
              <a:buChar char="p"/>
              <a:defRPr/>
            </a:pPr>
            <a:r>
              <a:rPr lang="zh-CN" altLang="en-US" sz="2400" dirty="0">
                <a:cs typeface="+mn-ea"/>
                <a:sym typeface="+mn-lt"/>
              </a:rPr>
              <a:t>定义服务</a:t>
            </a:r>
          </a:p>
          <a:p>
            <a:pPr marL="685800" lvl="2" indent="0">
              <a:lnSpc>
                <a:spcPct val="150000"/>
              </a:lnSpc>
              <a:buClr>
                <a:srgbClr val="0054A3"/>
              </a:buClr>
              <a:buFont typeface="Wingdings" panose="05000000000000000000" charset="0"/>
              <a:buNone/>
              <a:defRPr/>
            </a:pPr>
            <a:r>
              <a:rPr lang="en-US" altLang="zh-CN" sz="2400" dirty="0">
                <a:cs typeface="+mn-ea"/>
                <a:sym typeface="+mn-lt"/>
              </a:rPr>
              <a:t>“</a:t>
            </a:r>
            <a:r>
              <a:rPr lang="zh-CN" altLang="en-US" sz="2400" dirty="0">
                <a:cs typeface="+mn-ea"/>
                <a:sym typeface="+mn-lt"/>
              </a:rPr>
              <a:t>阈值规则管理</a:t>
            </a:r>
            <a:r>
              <a:rPr lang="en-US" altLang="zh-CN" sz="2400" dirty="0">
                <a:cs typeface="+mn-ea"/>
                <a:sym typeface="+mn-lt"/>
              </a:rPr>
              <a:t>”</a:t>
            </a:r>
            <a:r>
              <a:rPr lang="zh-CN" altLang="en-US" sz="2400" b="1" dirty="0">
                <a:solidFill>
                  <a:srgbClr val="FF0000"/>
                </a:solidFill>
                <a:effectLst>
                  <a:outerShdw blurRad="38100" dist="38100" dir="2700000" algn="tl">
                    <a:srgbClr val="000000">
                      <a:alpha val="43137"/>
                    </a:srgbClr>
                  </a:outerShdw>
                </a:effectLst>
                <a:cs typeface="+mn-ea"/>
                <a:sym typeface="+mn-lt"/>
              </a:rPr>
              <a:t>类说明表</a:t>
            </a:r>
            <a:endParaRPr lang="zh-CN" altLang="en-US" sz="2400" dirty="0">
              <a:cs typeface="+mn-ea"/>
              <a:sym typeface="+mn-lt"/>
            </a:endParaRPr>
          </a:p>
          <a:p>
            <a:pPr marL="685800" lvl="2" indent="0">
              <a:lnSpc>
                <a:spcPct val="150000"/>
              </a:lnSpc>
              <a:buClr>
                <a:srgbClr val="0054A3"/>
              </a:buClr>
              <a:buFont typeface="Wingdings" panose="05000000000000000000" charset="0"/>
              <a:buNone/>
              <a:defRPr/>
            </a:pPr>
            <a:endParaRPr lang="zh-CN" altLang="en-US" sz="2400" dirty="0">
              <a:cs typeface="+mn-ea"/>
              <a:sym typeface="+mn-lt"/>
            </a:endParaRPr>
          </a:p>
        </p:txBody>
      </p:sp>
      <p:graphicFrame>
        <p:nvGraphicFramePr>
          <p:cNvPr id="7" name="表格 6"/>
          <p:cNvGraphicFramePr/>
          <p:nvPr>
            <p:custDataLst>
              <p:tags r:id="rId4"/>
            </p:custDataLst>
          </p:nvPr>
        </p:nvGraphicFramePr>
        <p:xfrm>
          <a:off x="1625600" y="3342005"/>
          <a:ext cx="8940800" cy="3194050"/>
        </p:xfrm>
        <a:graphic>
          <a:graphicData uri="http://schemas.openxmlformats.org/drawingml/2006/table">
            <a:tbl>
              <a:tblPr>
                <a:tableStyleId>{4A9E6038-D4B9-49A0-A123-A8C29825C4A2}</a:tableStyleId>
              </a:tblPr>
              <a:tblGrid>
                <a:gridCol w="2305685">
                  <a:extLst>
                    <a:ext uri="{9D8B030D-6E8A-4147-A177-3AD203B41FA5}">
                      <a16:colId xmlns:a16="http://schemas.microsoft.com/office/drawing/2014/main" val="20000"/>
                    </a:ext>
                  </a:extLst>
                </a:gridCol>
                <a:gridCol w="2157095">
                  <a:extLst>
                    <a:ext uri="{9D8B030D-6E8A-4147-A177-3AD203B41FA5}">
                      <a16:colId xmlns:a16="http://schemas.microsoft.com/office/drawing/2014/main" val="20001"/>
                    </a:ext>
                  </a:extLst>
                </a:gridCol>
                <a:gridCol w="3441700">
                  <a:extLst>
                    <a:ext uri="{9D8B030D-6E8A-4147-A177-3AD203B41FA5}">
                      <a16:colId xmlns:a16="http://schemas.microsoft.com/office/drawing/2014/main" val="20002"/>
                    </a:ext>
                  </a:extLst>
                </a:gridCol>
                <a:gridCol w="1036320">
                  <a:extLst>
                    <a:ext uri="{9D8B030D-6E8A-4147-A177-3AD203B41FA5}">
                      <a16:colId xmlns:a16="http://schemas.microsoft.com/office/drawing/2014/main" val="20003"/>
                    </a:ext>
                  </a:extLst>
                </a:gridCol>
              </a:tblGrid>
              <a:tr h="638810">
                <a:tc>
                  <a:txBody>
                    <a:bodyPr/>
                    <a:lstStyle/>
                    <a:p>
                      <a:pPr algn="ctr" fontAlgn="ctr">
                        <a:buNone/>
                      </a:pPr>
                      <a:r>
                        <a:rPr lang="zh-CN" altLang="en-US">
                          <a:solidFill>
                            <a:schemeClr val="tx1"/>
                          </a:solidFill>
                          <a:uFillTx/>
                          <a:latin typeface="Times New Roman" panose="02020603050405020304" charset="0"/>
                          <a:ea typeface="宋体" panose="02010600030101010101" pitchFamily="2" charset="-122"/>
                          <a:cs typeface="Times New Roman" panose="02020603050405020304" charset="0"/>
                        </a:rPr>
                        <a:t>类名称</a:t>
                      </a:r>
                    </a:p>
                  </a:txBody>
                  <a:tcPr anchor="ctr">
                    <a:lnL>
                      <a:noFill/>
                    </a:lnL>
                    <a:lnR w="12700">
                      <a:solidFill>
                        <a:schemeClr val="tx1"/>
                      </a:solidFill>
                      <a:prstDash val="solid"/>
                    </a:lnR>
                    <a:lnT w="28575">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fontAlgn="ctr">
                        <a:buNone/>
                      </a:pPr>
                      <a:r>
                        <a:rPr lang="zh-CN" altLang="en-US">
                          <a:solidFill>
                            <a:schemeClr val="tx1"/>
                          </a:solidFill>
                          <a:uFillTx/>
                          <a:latin typeface="Times New Roman" panose="02020603050405020304" charset="0"/>
                          <a:ea typeface="宋体" panose="02010600030101010101" pitchFamily="2" charset="-122"/>
                          <a:cs typeface="Times New Roman" panose="02020603050405020304" charset="0"/>
                        </a:rPr>
                        <a:t>用途</a:t>
                      </a:r>
                    </a:p>
                  </a:txBody>
                  <a:tcPr anchor="ctr">
                    <a:lnL w="12700">
                      <a:solidFill>
                        <a:schemeClr val="tx1"/>
                      </a:solidFill>
                      <a:prstDash val="solid"/>
                    </a:lnL>
                    <a:lnR w="12700">
                      <a:solidFill>
                        <a:schemeClr val="tx1"/>
                      </a:solidFill>
                      <a:prstDash val="solid"/>
                    </a:lnR>
                    <a:lnT w="28575">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fontAlgn="ctr">
                        <a:buNone/>
                      </a:pPr>
                      <a:r>
                        <a:rPr lang="zh-CN" altLang="en-US">
                          <a:solidFill>
                            <a:schemeClr val="tx1"/>
                          </a:solidFill>
                          <a:uFillTx/>
                          <a:latin typeface="Times New Roman" panose="02020603050405020304" charset="0"/>
                          <a:ea typeface="宋体" panose="02010600030101010101" pitchFamily="2" charset="-122"/>
                          <a:cs typeface="Times New Roman" panose="02020603050405020304" charset="0"/>
                        </a:rPr>
                        <a:t>实现的程序名称</a:t>
                      </a:r>
                    </a:p>
                  </a:txBody>
                  <a:tcPr anchor="ctr">
                    <a:lnL w="12700">
                      <a:solidFill>
                        <a:schemeClr val="tx1"/>
                      </a:solidFill>
                      <a:prstDash val="solid"/>
                    </a:lnL>
                    <a:lnR w="12700">
                      <a:solidFill>
                        <a:schemeClr val="tx1"/>
                      </a:solidFill>
                      <a:prstDash val="solid"/>
                    </a:lnR>
                    <a:lnT w="28575">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fontAlgn="ctr">
                        <a:buNone/>
                      </a:pPr>
                      <a:r>
                        <a:rPr lang="zh-CN" altLang="en-US">
                          <a:solidFill>
                            <a:schemeClr val="tx1"/>
                          </a:solidFill>
                          <a:uFillTx/>
                          <a:latin typeface="Times New Roman" panose="02020603050405020304" charset="0"/>
                          <a:ea typeface="宋体" panose="02010600030101010101" pitchFamily="2" charset="-122"/>
                          <a:cs typeface="Times New Roman" panose="02020603050405020304" charset="0"/>
                        </a:rPr>
                        <a:t>备注</a:t>
                      </a:r>
                    </a:p>
                  </a:txBody>
                  <a:tcPr anchor="ctr">
                    <a:lnL w="12700">
                      <a:solidFill>
                        <a:schemeClr val="tx1"/>
                      </a:solidFill>
                      <a:prstDash val="solid"/>
                    </a:lnL>
                    <a:lnR>
                      <a:noFill/>
                    </a:lnR>
                    <a:lnT w="28575">
                      <a:solidFill>
                        <a:schemeClr val="tx1"/>
                      </a:solidFill>
                      <a:prstDash val="solid"/>
                    </a:lnT>
                    <a:lnB w="12700">
                      <a:solidFill>
                        <a:schemeClr val="tx1"/>
                      </a:solidFill>
                      <a:prstDash val="solid"/>
                    </a:lnB>
                    <a:lnTlToBr>
                      <a:noFill/>
                    </a:lnTlToBr>
                    <a:lnBlToTr>
                      <a:noFill/>
                    </a:lnBlToTr>
                    <a:solidFill>
                      <a:schemeClr val="bg1"/>
                    </a:solidFill>
                  </a:tcPr>
                </a:tc>
                <a:extLst>
                  <a:ext uri="{0D108BD9-81ED-4DB2-BD59-A6C34878D82A}">
                    <a16:rowId xmlns:a16="http://schemas.microsoft.com/office/drawing/2014/main" val="10000"/>
                  </a:ext>
                </a:extLst>
              </a:tr>
              <a:tr h="638810">
                <a:tc>
                  <a:txBody>
                    <a:bodyPr/>
                    <a:lstStyle/>
                    <a:p>
                      <a:pPr algn="ctr" fontAlgn="ctr">
                        <a:buNone/>
                      </a:pPr>
                      <a:r>
                        <a:rPr lang="en-US" altLang="zh-CN">
                          <a:solidFill>
                            <a:schemeClr val="tx1"/>
                          </a:solidFill>
                          <a:uFillTx/>
                          <a:latin typeface="Times New Roman" panose="02020603050405020304" charset="0"/>
                          <a:ea typeface="宋体" panose="02010600030101010101" pitchFamily="2" charset="-122"/>
                          <a:cs typeface="Times New Roman" panose="02020603050405020304" charset="0"/>
                        </a:rPr>
                        <a:t>ReportRuleController</a:t>
                      </a:r>
                    </a:p>
                  </a:txBody>
                  <a:tcPr anchor="ctr">
                    <a:lnL>
                      <a:noFill/>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fontAlgn="ctr">
                        <a:buNone/>
                      </a:pPr>
                      <a:r>
                        <a:rPr lang="zh-CN" altLang="en-US">
                          <a:solidFill>
                            <a:schemeClr val="tx1"/>
                          </a:solidFill>
                          <a:uFillTx/>
                          <a:latin typeface="Times New Roman" panose="02020603050405020304" charset="0"/>
                          <a:ea typeface="宋体" panose="02010600030101010101" pitchFamily="2" charset="-122"/>
                          <a:cs typeface="Times New Roman" panose="02020603050405020304" charset="0"/>
                        </a:rPr>
                        <a:t>提供阈值规则管理</a:t>
                      </a: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fontAlgn="ctr">
                        <a:buNone/>
                      </a:pPr>
                      <a:r>
                        <a:rPr lang="en-US" altLang="zh-CN">
                          <a:solidFill>
                            <a:schemeClr val="tx1"/>
                          </a:solidFill>
                          <a:uFillTx/>
                          <a:latin typeface="Times New Roman" panose="02020603050405020304" charset="0"/>
                          <a:ea typeface="宋体" panose="02010600030101010101" pitchFamily="2" charset="-122"/>
                          <a:cs typeface="Times New Roman" panose="02020603050405020304" charset="0"/>
                        </a:rPr>
                        <a:t>ReportRuleController.java</a:t>
                      </a: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fontAlgn="ctr">
                        <a:buNone/>
                      </a:pPr>
                      <a:endParaRPr lang="en-US" altLang="zh-CN">
                        <a:solidFill>
                          <a:schemeClr val="tx1"/>
                        </a:solidFill>
                        <a:uFillTx/>
                        <a:latin typeface="Times New Roman" panose="02020603050405020304" charset="0"/>
                        <a:ea typeface="宋体" panose="02010600030101010101" pitchFamily="2" charset="-122"/>
                        <a:cs typeface="Times New Roman" panose="02020603050405020304" charset="0"/>
                      </a:endParaRPr>
                    </a:p>
                  </a:txBody>
                  <a:tcPr anchor="ctr">
                    <a:lnL w="12700">
                      <a:solidFill>
                        <a:schemeClr val="tx1"/>
                      </a:solidFill>
                      <a:prstDash val="solid"/>
                    </a:lnL>
                    <a:lnR>
                      <a:noFill/>
                    </a:lnR>
                    <a:lnT w="12700">
                      <a:solidFill>
                        <a:schemeClr val="tx1"/>
                      </a:solidFill>
                      <a:prstDash val="solid"/>
                    </a:lnT>
                    <a:lnB w="12700">
                      <a:solidFill>
                        <a:schemeClr val="tx1"/>
                      </a:solidFill>
                      <a:prstDash val="solid"/>
                    </a:lnB>
                    <a:lnTlToBr>
                      <a:noFill/>
                    </a:lnTlToBr>
                    <a:lnBlToTr>
                      <a:noFill/>
                    </a:lnBlToTr>
                    <a:solidFill>
                      <a:schemeClr val="bg1"/>
                    </a:solidFill>
                  </a:tcPr>
                </a:tc>
                <a:extLst>
                  <a:ext uri="{0D108BD9-81ED-4DB2-BD59-A6C34878D82A}">
                    <a16:rowId xmlns:a16="http://schemas.microsoft.com/office/drawing/2014/main" val="10001"/>
                  </a:ext>
                </a:extLst>
              </a:tr>
              <a:tr h="638810">
                <a:tc>
                  <a:txBody>
                    <a:bodyPr/>
                    <a:lstStyle/>
                    <a:p>
                      <a:pPr algn="ctr" fontAlgn="ctr">
                        <a:buNone/>
                      </a:pPr>
                      <a:r>
                        <a:rPr lang="en-US" altLang="zh-CN">
                          <a:solidFill>
                            <a:schemeClr val="tx1"/>
                          </a:solidFill>
                          <a:uFillTx/>
                          <a:latin typeface="Times New Roman" panose="02020603050405020304" charset="0"/>
                          <a:ea typeface="宋体" panose="02010600030101010101" pitchFamily="2" charset="-122"/>
                          <a:cs typeface="Times New Roman" panose="02020603050405020304" charset="0"/>
                        </a:rPr>
                        <a:t>ReportRuleService</a:t>
                      </a:r>
                    </a:p>
                  </a:txBody>
                  <a:tcPr anchor="ctr">
                    <a:lnL>
                      <a:noFill/>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fontAlgn="ctr">
                        <a:buNone/>
                      </a:pPr>
                      <a:r>
                        <a:rPr lang="zh-CN" altLang="en-US">
                          <a:solidFill>
                            <a:schemeClr val="tx1"/>
                          </a:solidFill>
                          <a:uFillTx/>
                          <a:latin typeface="Times New Roman" panose="02020603050405020304" charset="0"/>
                          <a:ea typeface="宋体" panose="02010600030101010101" pitchFamily="2" charset="-122"/>
                          <a:cs typeface="Times New Roman" panose="02020603050405020304" charset="0"/>
                        </a:rPr>
                        <a:t>阈值规则服务层</a:t>
                      </a: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fontAlgn="ctr">
                        <a:buNone/>
                      </a:pPr>
                      <a:r>
                        <a:rPr lang="en-US" altLang="zh-CN">
                          <a:solidFill>
                            <a:schemeClr val="tx1"/>
                          </a:solidFill>
                          <a:uFillTx/>
                          <a:latin typeface="Times New Roman" panose="02020603050405020304" charset="0"/>
                          <a:ea typeface="宋体" panose="02010600030101010101" pitchFamily="2" charset="-122"/>
                          <a:cs typeface="Times New Roman" panose="02020603050405020304" charset="0"/>
                        </a:rPr>
                        <a:t>ReportRuleService.java</a:t>
                      </a: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fontAlgn="ctr">
                        <a:buNone/>
                      </a:pPr>
                      <a:r>
                        <a:rPr lang="en-US" altLang="zh-CN" sz="3200">
                          <a:solidFill>
                            <a:schemeClr val="tx1"/>
                          </a:solidFill>
                          <a:uFillTx/>
                          <a:latin typeface="Times New Roman" panose="02020603050405020304" charset="0"/>
                          <a:ea typeface="宋体" panose="02010600030101010101" pitchFamily="2" charset="-122"/>
                          <a:cs typeface="Times New Roman" panose="02020603050405020304" charset="0"/>
                        </a:rPr>
                        <a:t>-</a:t>
                      </a:r>
                    </a:p>
                  </a:txBody>
                  <a:tcPr anchor="ctr">
                    <a:lnL w="12700">
                      <a:solidFill>
                        <a:schemeClr val="tx1"/>
                      </a:solidFill>
                      <a:prstDash val="solid"/>
                    </a:lnL>
                    <a:lnR>
                      <a:noFill/>
                    </a:lnR>
                    <a:lnT w="12700">
                      <a:solidFill>
                        <a:schemeClr val="tx1"/>
                      </a:solidFill>
                      <a:prstDash val="solid"/>
                    </a:lnT>
                    <a:lnB w="12700">
                      <a:solidFill>
                        <a:schemeClr val="tx1"/>
                      </a:solidFill>
                      <a:prstDash val="solid"/>
                    </a:lnB>
                    <a:lnTlToBr>
                      <a:noFill/>
                    </a:lnTlToBr>
                    <a:lnBlToTr>
                      <a:noFill/>
                    </a:lnBlToTr>
                    <a:solidFill>
                      <a:schemeClr val="bg1"/>
                    </a:solidFill>
                  </a:tcPr>
                </a:tc>
                <a:extLst>
                  <a:ext uri="{0D108BD9-81ED-4DB2-BD59-A6C34878D82A}">
                    <a16:rowId xmlns:a16="http://schemas.microsoft.com/office/drawing/2014/main" val="10002"/>
                  </a:ext>
                </a:extLst>
              </a:tr>
              <a:tr h="638810">
                <a:tc>
                  <a:txBody>
                    <a:bodyPr/>
                    <a:lstStyle/>
                    <a:p>
                      <a:pPr algn="ctr" fontAlgn="ctr">
                        <a:buNone/>
                      </a:pPr>
                      <a:r>
                        <a:rPr lang="en-US" altLang="zh-CN">
                          <a:solidFill>
                            <a:schemeClr val="tx1"/>
                          </a:solidFill>
                          <a:uFillTx/>
                          <a:latin typeface="Times New Roman" panose="02020603050405020304" charset="0"/>
                          <a:ea typeface="宋体" panose="02010600030101010101" pitchFamily="2" charset="-122"/>
                          <a:cs typeface="Times New Roman" panose="02020603050405020304" charset="0"/>
                        </a:rPr>
                        <a:t>ReportRuleMapper</a:t>
                      </a:r>
                    </a:p>
                  </a:txBody>
                  <a:tcPr anchor="ctr">
                    <a:lnL>
                      <a:noFill/>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fontAlgn="ctr">
                        <a:buNone/>
                      </a:pPr>
                      <a:r>
                        <a:rPr lang="zh-CN" altLang="en-US">
                          <a:solidFill>
                            <a:schemeClr val="tx1"/>
                          </a:solidFill>
                          <a:uFillTx/>
                          <a:latin typeface="Times New Roman" panose="02020603050405020304" charset="0"/>
                          <a:ea typeface="宋体" panose="02010600030101010101" pitchFamily="2" charset="-122"/>
                          <a:cs typeface="Times New Roman" panose="02020603050405020304" charset="0"/>
                        </a:rPr>
                        <a:t>阈值规则持久层</a:t>
                      </a: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fontAlgn="ctr">
                        <a:buNone/>
                      </a:pPr>
                      <a:r>
                        <a:rPr lang="en-US" altLang="zh-CN">
                          <a:solidFill>
                            <a:schemeClr val="tx1"/>
                          </a:solidFill>
                          <a:uFillTx/>
                          <a:latin typeface="Times New Roman" panose="02020603050405020304" charset="0"/>
                          <a:ea typeface="宋体" panose="02010600030101010101" pitchFamily="2" charset="-122"/>
                          <a:cs typeface="Times New Roman" panose="02020603050405020304" charset="0"/>
                        </a:rPr>
                        <a:t>ReportRuleMapper.java</a:t>
                      </a: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fontAlgn="ctr">
                        <a:buNone/>
                      </a:pPr>
                      <a:endParaRPr lang="en-US" altLang="zh-CN">
                        <a:solidFill>
                          <a:schemeClr val="tx1"/>
                        </a:solidFill>
                        <a:uFillTx/>
                        <a:latin typeface="Times New Roman" panose="02020603050405020304" charset="0"/>
                        <a:ea typeface="宋体" panose="02010600030101010101" pitchFamily="2" charset="-122"/>
                        <a:cs typeface="Times New Roman" panose="02020603050405020304" charset="0"/>
                      </a:endParaRPr>
                    </a:p>
                  </a:txBody>
                  <a:tcPr anchor="ctr">
                    <a:lnL w="12700">
                      <a:solidFill>
                        <a:schemeClr val="tx1"/>
                      </a:solidFill>
                      <a:prstDash val="solid"/>
                    </a:lnL>
                    <a:lnR>
                      <a:noFill/>
                    </a:lnR>
                    <a:lnT w="12700">
                      <a:solidFill>
                        <a:schemeClr val="tx1"/>
                      </a:solidFill>
                      <a:prstDash val="solid"/>
                    </a:lnT>
                    <a:lnB w="12700">
                      <a:solidFill>
                        <a:schemeClr val="tx1"/>
                      </a:solidFill>
                      <a:prstDash val="solid"/>
                    </a:lnB>
                    <a:lnTlToBr>
                      <a:noFill/>
                    </a:lnTlToBr>
                    <a:lnBlToTr>
                      <a:noFill/>
                    </a:lnBlToTr>
                    <a:solidFill>
                      <a:schemeClr val="bg1"/>
                    </a:solidFill>
                  </a:tcPr>
                </a:tc>
                <a:extLst>
                  <a:ext uri="{0D108BD9-81ED-4DB2-BD59-A6C34878D82A}">
                    <a16:rowId xmlns:a16="http://schemas.microsoft.com/office/drawing/2014/main" val="10003"/>
                  </a:ext>
                </a:extLst>
              </a:tr>
              <a:tr h="638810">
                <a:tc>
                  <a:txBody>
                    <a:bodyPr/>
                    <a:lstStyle/>
                    <a:p>
                      <a:pPr algn="ctr" fontAlgn="ctr">
                        <a:buNone/>
                      </a:pPr>
                      <a:r>
                        <a:rPr lang="en-US" altLang="zh-CN">
                          <a:solidFill>
                            <a:schemeClr val="tx1"/>
                          </a:solidFill>
                          <a:uFillTx/>
                          <a:latin typeface="Times New Roman" panose="02020603050405020304" charset="0"/>
                          <a:ea typeface="宋体" panose="02010600030101010101" pitchFamily="2" charset="-122"/>
                          <a:cs typeface="Times New Roman" panose="02020603050405020304" charset="0"/>
                        </a:rPr>
                        <a:t>ReportRuleEntity</a:t>
                      </a:r>
                    </a:p>
                  </a:txBody>
                  <a:tcPr anchor="ctr">
                    <a:lnL>
                      <a:noFill/>
                    </a:lnL>
                    <a:lnR w="12700">
                      <a:solidFill>
                        <a:schemeClr val="tx1"/>
                      </a:solidFill>
                      <a:prstDash val="solid"/>
                    </a:lnR>
                    <a:lnT w="12700">
                      <a:solidFill>
                        <a:schemeClr val="tx1"/>
                      </a:solidFill>
                      <a:prstDash val="solid"/>
                    </a:lnT>
                    <a:lnB w="28575">
                      <a:solidFill>
                        <a:schemeClr val="tx1"/>
                      </a:solidFill>
                      <a:prstDash val="solid"/>
                    </a:lnB>
                    <a:lnTlToBr>
                      <a:noFill/>
                    </a:lnTlToBr>
                    <a:lnBlToTr>
                      <a:noFill/>
                    </a:lnBlToTr>
                    <a:solidFill>
                      <a:schemeClr val="bg1"/>
                    </a:solidFill>
                  </a:tcPr>
                </a:tc>
                <a:tc>
                  <a:txBody>
                    <a:bodyPr/>
                    <a:lstStyle/>
                    <a:p>
                      <a:pPr algn="ctr" fontAlgn="ctr">
                        <a:buNone/>
                      </a:pPr>
                      <a:r>
                        <a:rPr lang="zh-CN" altLang="en-US">
                          <a:solidFill>
                            <a:schemeClr val="tx1"/>
                          </a:solidFill>
                          <a:uFillTx/>
                          <a:latin typeface="Times New Roman" panose="02020603050405020304" charset="0"/>
                          <a:ea typeface="宋体" panose="02010600030101010101" pitchFamily="2" charset="-122"/>
                          <a:cs typeface="Times New Roman" panose="02020603050405020304" charset="0"/>
                        </a:rPr>
                        <a:t>阈值规则实体</a:t>
                      </a:r>
                    </a:p>
                  </a:txBody>
                  <a:tcPr anchor="ctr">
                    <a:lnL w="12700">
                      <a:solidFill>
                        <a:schemeClr val="tx1"/>
                      </a:solidFill>
                      <a:prstDash val="solid"/>
                    </a:lnL>
                    <a:lnR w="12700">
                      <a:solidFill>
                        <a:schemeClr val="tx1"/>
                      </a:solidFill>
                      <a:prstDash val="solid"/>
                    </a:lnR>
                    <a:lnT w="12700">
                      <a:solidFill>
                        <a:schemeClr val="tx1"/>
                      </a:solidFill>
                      <a:prstDash val="solid"/>
                    </a:lnT>
                    <a:lnB w="28575">
                      <a:solidFill>
                        <a:schemeClr val="tx1"/>
                      </a:solidFill>
                      <a:prstDash val="solid"/>
                    </a:lnB>
                    <a:lnTlToBr>
                      <a:noFill/>
                    </a:lnTlToBr>
                    <a:lnBlToTr>
                      <a:noFill/>
                    </a:lnBlToTr>
                    <a:solidFill>
                      <a:schemeClr val="bg1"/>
                    </a:solidFill>
                  </a:tcPr>
                </a:tc>
                <a:tc>
                  <a:txBody>
                    <a:bodyPr/>
                    <a:lstStyle/>
                    <a:p>
                      <a:pPr algn="ctr" fontAlgn="ctr">
                        <a:buNone/>
                      </a:pPr>
                      <a:r>
                        <a:rPr lang="en-US" altLang="zh-CN">
                          <a:solidFill>
                            <a:schemeClr val="tx1"/>
                          </a:solidFill>
                          <a:uFillTx/>
                          <a:latin typeface="Times New Roman" panose="02020603050405020304" charset="0"/>
                          <a:ea typeface="宋体" panose="02010600030101010101" pitchFamily="2" charset="-122"/>
                          <a:cs typeface="Times New Roman" panose="02020603050405020304" charset="0"/>
                        </a:rPr>
                        <a:t>ReportRuleEntity.java</a:t>
                      </a:r>
                    </a:p>
                  </a:txBody>
                  <a:tcPr anchor="ctr">
                    <a:lnL w="12700">
                      <a:solidFill>
                        <a:schemeClr val="tx1"/>
                      </a:solidFill>
                      <a:prstDash val="solid"/>
                    </a:lnL>
                    <a:lnR w="12700">
                      <a:solidFill>
                        <a:schemeClr val="tx1"/>
                      </a:solidFill>
                      <a:prstDash val="solid"/>
                    </a:lnR>
                    <a:lnT w="12700">
                      <a:solidFill>
                        <a:schemeClr val="tx1"/>
                      </a:solidFill>
                      <a:prstDash val="solid"/>
                    </a:lnT>
                    <a:lnB w="28575">
                      <a:solidFill>
                        <a:schemeClr val="tx1"/>
                      </a:solidFill>
                      <a:prstDash val="solid"/>
                    </a:lnB>
                    <a:lnTlToBr>
                      <a:noFill/>
                    </a:lnTlToBr>
                    <a:lnBlToTr>
                      <a:noFill/>
                    </a:lnBlToTr>
                    <a:solidFill>
                      <a:schemeClr val="bg1"/>
                    </a:solidFill>
                  </a:tcPr>
                </a:tc>
                <a:tc>
                  <a:txBody>
                    <a:bodyPr/>
                    <a:lstStyle/>
                    <a:p>
                      <a:pPr algn="ctr" fontAlgn="ctr">
                        <a:buNone/>
                      </a:pPr>
                      <a:endParaRPr lang="en-US" altLang="zh-CN">
                        <a:solidFill>
                          <a:schemeClr val="tx1"/>
                        </a:solidFill>
                        <a:uFillTx/>
                        <a:latin typeface="Times New Roman" panose="02020603050405020304" charset="0"/>
                        <a:ea typeface="宋体" panose="02010600030101010101" pitchFamily="2" charset="-122"/>
                        <a:cs typeface="Times New Roman" panose="02020603050405020304" charset="0"/>
                      </a:endParaRPr>
                    </a:p>
                  </a:txBody>
                  <a:tcPr anchor="ctr">
                    <a:lnL w="12700">
                      <a:solidFill>
                        <a:schemeClr val="tx1"/>
                      </a:solidFill>
                      <a:prstDash val="solid"/>
                    </a:lnL>
                    <a:lnR>
                      <a:noFill/>
                    </a:lnR>
                    <a:lnT w="12700">
                      <a:solidFill>
                        <a:schemeClr val="tx1"/>
                      </a:solidFill>
                      <a:prstDash val="solid"/>
                    </a:lnT>
                    <a:lnB w="28575">
                      <a:solidFill>
                        <a:schemeClr val="tx1"/>
                      </a:solidFill>
                      <a:prstDash val="soli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876fbfc9-01ce-4b64-be1e-c0510e7511c0"/>
  <p:tag name="COMMONDATA" val="eyJoZGlkIjoiYjVhNTMzMTljZWMzM2M5YWY3NThjNjY5N2NjY2RkYjk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xml><?xml version="1.0" encoding="utf-8"?>
<p:tagLst xmlns:a="http://schemas.openxmlformats.org/drawingml/2006/main" xmlns:r="http://schemas.openxmlformats.org/officeDocument/2006/relationships" xmlns:p="http://schemas.openxmlformats.org/presentationml/2006/main">
  <p:tag name="KSO_WM_UNIT_TABLE_BEAUTIFY" val="smartTable{9e038c4c-02dc-4e64-8c25-48de2dcc19c4}"/>
  <p:tag name="TABLE_ENDDRAG_ORIGIN_RECT" val="790*209"/>
  <p:tag name="TABLE_ENDDRAG_RECT" val="145*323*790*209"/>
</p:tagLst>
</file>

<file path=ppt/tags/tag2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0.xml><?xml version="1.0" encoding="utf-8"?>
<p:tagLst xmlns:a="http://schemas.openxmlformats.org/drawingml/2006/main" xmlns:r="http://schemas.openxmlformats.org/officeDocument/2006/relationships" xmlns:p="http://schemas.openxmlformats.org/presentationml/2006/main">
  <p:tag name="KSO_WM_UNIT_TABLE_BEAUTIFY" val="smartTable{9e038c4c-02dc-4e64-8c25-48de2dcc19c4}"/>
  <p:tag name="KSO_WM_BEAUTIFY_FLAG" val=""/>
  <p:tag name="TABLE_ENDDRAG_ORIGIN_RECT" val="451*211"/>
  <p:tag name="TABLE_ENDDRAG_RECT" val="143*328*451*211"/>
</p:tagLst>
</file>

<file path=ppt/tags/tag2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6.xml><?xml version="1.0" encoding="utf-8"?>
<p:tagLst xmlns:a="http://schemas.openxmlformats.org/drawingml/2006/main" xmlns:r="http://schemas.openxmlformats.org/officeDocument/2006/relationships" xmlns:p="http://schemas.openxmlformats.org/presentationml/2006/main">
  <p:tag name="TABLE_ENDDRAG_ORIGIN_RECT" val="261*110"/>
  <p:tag name="TABLE_ENDDRAG_RECT" val="587*326*261*110"/>
</p:tagLst>
</file>

<file path=ppt/tags/tag217.xml><?xml version="1.0" encoding="utf-8"?>
<p:tagLst xmlns:a="http://schemas.openxmlformats.org/drawingml/2006/main" xmlns:r="http://schemas.openxmlformats.org/officeDocument/2006/relationships" xmlns:p="http://schemas.openxmlformats.org/presentationml/2006/main">
  <p:tag name="TABLE_ENDDRAG_ORIGIN_RECT" val="377*175"/>
  <p:tag name="TABLE_ENDDRAG_RECT" val="544*135*377*175"/>
  <p:tag name="KSO_WM_BEAUTIFY_FLAG" val=""/>
</p:tagLst>
</file>

<file path=ppt/tags/tag2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xml><?xml version="1.0" encoding="utf-8"?>
<p:tagLst xmlns:a="http://schemas.openxmlformats.org/drawingml/2006/main" xmlns:r="http://schemas.openxmlformats.org/officeDocument/2006/relationships" xmlns:p="http://schemas.openxmlformats.org/presentationml/2006/main">
  <p:tag name="TABLE_ENDDRAG_ORIGIN_RECT" val="135*86"/>
  <p:tag name="TABLE_ENDDRAG_RECT" val="629*399*135*86"/>
</p:tagLst>
</file>

<file path=ppt/tags/tag225.xml><?xml version="1.0" encoding="utf-8"?>
<p:tagLst xmlns:a="http://schemas.openxmlformats.org/drawingml/2006/main" xmlns:r="http://schemas.openxmlformats.org/officeDocument/2006/relationships" xmlns:p="http://schemas.openxmlformats.org/presentationml/2006/main">
  <p:tag name="TABLE_ENDDRAG_ORIGIN_RECT" val="377*175"/>
  <p:tag name="TABLE_ENDDRAG_RECT" val="544*135*377*175"/>
  <p:tag name="KSO_WM_BEAUTIFY_FLAG" val=""/>
</p:tagLst>
</file>

<file path=ppt/tags/tag2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1.xml><?xml version="1.0" encoding="utf-8"?>
<p:tagLst xmlns:a="http://schemas.openxmlformats.org/drawingml/2006/main" xmlns:r="http://schemas.openxmlformats.org/officeDocument/2006/relationships" xmlns:p="http://schemas.openxmlformats.org/presentationml/2006/main">
  <p:tag name="TABLE_ENDDRAG_ORIGIN_RECT" val="256*60"/>
  <p:tag name="TABLE_ENDDRAG_RECT" val="621*242*256*60"/>
</p:tagLst>
</file>

<file path=ppt/tags/tag232.xml><?xml version="1.0" encoding="utf-8"?>
<p:tagLst xmlns:a="http://schemas.openxmlformats.org/drawingml/2006/main" xmlns:r="http://schemas.openxmlformats.org/officeDocument/2006/relationships" xmlns:p="http://schemas.openxmlformats.org/presentationml/2006/main">
  <p:tag name="TABLE_ENDDRAG_ORIGIN_RECT" val="377*175"/>
  <p:tag name="TABLE_ENDDRAG_RECT" val="544*135*377*175"/>
  <p:tag name="KSO_WM_BEAUTIFY_FLAG" val=""/>
</p:tagLst>
</file>

<file path=ppt/tags/tag2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TABLE_ENDDRAG_ORIGIN_RECT" val="175*90"/>
  <p:tag name="TABLE_ENDDRAG_RECT" val="329*369*175*90"/>
  <p:tag name="KSO_WM_BEAUTIFY_FLAG" val=""/>
</p:tagLst>
</file>

<file path=ppt/tags/tag3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8.xml><?xml version="1.0" encoding="utf-8"?>
<p:tagLst xmlns:a="http://schemas.openxmlformats.org/drawingml/2006/main" xmlns:r="http://schemas.openxmlformats.org/officeDocument/2006/relationships" xmlns:p="http://schemas.openxmlformats.org/presentationml/2006/main">
  <p:tag name="KSO_WM_UNIT_TABLE_BEAUTIFY" val="smartTable{9e038c4c-02dc-4e64-8c25-48de2dcc19c4}"/>
  <p:tag name="KSO_WM_BEAUTIFY_FLAG" val=""/>
  <p:tag name="TABLE_ENDDRAG_ORIGIN_RECT" val="893*251"/>
  <p:tag name="TABLE_ENDDRAG_RECT" val="49*270*893*251"/>
</p:tagLst>
</file>

<file path=ppt/tags/tag4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4.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ags/tag425.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UNIT_TABLE_BEAUTIFY" val="smartTable{9e038c4c-02dc-4e64-8c25-48de2dcc19c4}"/>
  <p:tag name="KSO_WM_BEAUTIFY_FLAG" val=""/>
  <p:tag name="TABLE_ENDDRAG_ORIGIN_RECT" val="398*212"/>
  <p:tag name="TABLE_ENDDRAG_RECT" val="535*200*398*212"/>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蓝绿色">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um00nev">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8227</Words>
  <Application>Microsoft Office PowerPoint</Application>
  <PresentationFormat>宽屏</PresentationFormat>
  <Paragraphs>1376</Paragraphs>
  <Slides>102</Slides>
  <Notes>102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102</vt:i4>
      </vt:variant>
    </vt:vector>
  </HeadingPairs>
  <TitlesOfParts>
    <vt:vector size="111" baseType="lpstr">
      <vt:lpstr>等线</vt:lpstr>
      <vt:lpstr>黑体</vt:lpstr>
      <vt:lpstr>微软雅黑</vt:lpstr>
      <vt:lpstr>Arial</vt:lpstr>
      <vt:lpstr>Calibri</vt:lpstr>
      <vt:lpstr>Marlett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熊猫办公ppt</dc:title>
  <dc:creator>熊猫办公</dc:creator>
  <cp:lastModifiedBy>Jin Qiangguo</cp:lastModifiedBy>
  <cp:revision>1777</cp:revision>
  <cp:lastPrinted>2020-12-09T08:28:00Z</cp:lastPrinted>
  <dcterms:created xsi:type="dcterms:W3CDTF">2016-11-24T09:20:00Z</dcterms:created>
  <dcterms:modified xsi:type="dcterms:W3CDTF">2024-10-05T06:47:33Z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5A767782212D4A6F9D82A3FED2DB648A_12</vt:lpwstr>
  </property>
</Properties>
</file>